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1.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186" r:id="rId1"/>
    <p:sldMasterId id="2147484198" r:id="rId2"/>
    <p:sldMasterId id="2147484200" r:id="rId3"/>
    <p:sldMasterId id="2147484209" r:id="rId4"/>
  </p:sldMasterIdLst>
  <p:notesMasterIdLst>
    <p:notesMasterId r:id="rId381"/>
  </p:notesMasterIdLst>
  <p:handoutMasterIdLst>
    <p:handoutMasterId r:id="rId382"/>
  </p:handoutMasterIdLst>
  <p:sldIdLst>
    <p:sldId id="1170" r:id="rId5"/>
    <p:sldId id="1167" r:id="rId6"/>
    <p:sldId id="544" r:id="rId7"/>
    <p:sldId id="545" r:id="rId8"/>
    <p:sldId id="547" r:id="rId9"/>
    <p:sldId id="576" r:id="rId10"/>
    <p:sldId id="958" r:id="rId11"/>
    <p:sldId id="1131" r:id="rId12"/>
    <p:sldId id="1140" r:id="rId13"/>
    <p:sldId id="1134" r:id="rId14"/>
    <p:sldId id="1132" r:id="rId15"/>
    <p:sldId id="1141" r:id="rId16"/>
    <p:sldId id="1162" r:id="rId17"/>
    <p:sldId id="257" r:id="rId18"/>
    <p:sldId id="854" r:id="rId19"/>
    <p:sldId id="800" r:id="rId20"/>
    <p:sldId id="833" r:id="rId21"/>
    <p:sldId id="832" r:id="rId22"/>
    <p:sldId id="581" r:id="rId23"/>
    <p:sldId id="276" r:id="rId24"/>
    <p:sldId id="1168" r:id="rId25"/>
    <p:sldId id="587" r:id="rId26"/>
    <p:sldId id="595" r:id="rId27"/>
    <p:sldId id="588" r:id="rId28"/>
    <p:sldId id="589" r:id="rId29"/>
    <p:sldId id="1171" r:id="rId30"/>
    <p:sldId id="598" r:id="rId31"/>
    <p:sldId id="909" r:id="rId32"/>
    <p:sldId id="910" r:id="rId33"/>
    <p:sldId id="911" r:id="rId34"/>
    <p:sldId id="578" r:id="rId35"/>
    <p:sldId id="897" r:id="rId36"/>
    <p:sldId id="898" r:id="rId37"/>
    <p:sldId id="899" r:id="rId38"/>
    <p:sldId id="900" r:id="rId39"/>
    <p:sldId id="914" r:id="rId40"/>
    <p:sldId id="931" r:id="rId41"/>
    <p:sldId id="932" r:id="rId42"/>
    <p:sldId id="933" r:id="rId43"/>
    <p:sldId id="934" r:id="rId44"/>
    <p:sldId id="901" r:id="rId45"/>
    <p:sldId id="602" r:id="rId46"/>
    <p:sldId id="1172" r:id="rId47"/>
    <p:sldId id="636" r:id="rId48"/>
    <p:sldId id="637" r:id="rId49"/>
    <p:sldId id="638" r:id="rId50"/>
    <p:sldId id="639" r:id="rId51"/>
    <p:sldId id="640" r:id="rId52"/>
    <p:sldId id="641" r:id="rId53"/>
    <p:sldId id="642" r:id="rId54"/>
    <p:sldId id="643" r:id="rId55"/>
    <p:sldId id="644" r:id="rId56"/>
    <p:sldId id="645" r:id="rId57"/>
    <p:sldId id="646" r:id="rId58"/>
    <p:sldId id="855" r:id="rId59"/>
    <p:sldId id="856" r:id="rId60"/>
    <p:sldId id="857" r:id="rId61"/>
    <p:sldId id="858" r:id="rId62"/>
    <p:sldId id="859" r:id="rId63"/>
    <p:sldId id="860" r:id="rId64"/>
    <p:sldId id="861" r:id="rId65"/>
    <p:sldId id="863" r:id="rId66"/>
    <p:sldId id="864" r:id="rId67"/>
    <p:sldId id="865" r:id="rId68"/>
    <p:sldId id="866" r:id="rId69"/>
    <p:sldId id="862" r:id="rId70"/>
    <p:sldId id="1173" r:id="rId71"/>
    <p:sldId id="710" r:id="rId72"/>
    <p:sldId id="711" r:id="rId73"/>
    <p:sldId id="712" r:id="rId74"/>
    <p:sldId id="713" r:id="rId75"/>
    <p:sldId id="714" r:id="rId76"/>
    <p:sldId id="715" r:id="rId77"/>
    <p:sldId id="716" r:id="rId78"/>
    <p:sldId id="717" r:id="rId79"/>
    <p:sldId id="718" r:id="rId80"/>
    <p:sldId id="719" r:id="rId81"/>
    <p:sldId id="720" r:id="rId82"/>
    <p:sldId id="721" r:id="rId83"/>
    <p:sldId id="830" r:id="rId84"/>
    <p:sldId id="831" r:id="rId85"/>
    <p:sldId id="1174" r:id="rId86"/>
    <p:sldId id="264" r:id="rId87"/>
    <p:sldId id="275" r:id="rId88"/>
    <p:sldId id="266" r:id="rId89"/>
    <p:sldId id="267" r:id="rId90"/>
    <p:sldId id="268" r:id="rId91"/>
    <p:sldId id="270" r:id="rId92"/>
    <p:sldId id="265" r:id="rId93"/>
    <p:sldId id="269" r:id="rId94"/>
    <p:sldId id="271" r:id="rId95"/>
    <p:sldId id="272" r:id="rId96"/>
    <p:sldId id="273" r:id="rId97"/>
    <p:sldId id="279" r:id="rId98"/>
    <p:sldId id="280" r:id="rId99"/>
    <p:sldId id="282" r:id="rId100"/>
    <p:sldId id="286" r:id="rId101"/>
    <p:sldId id="284" r:id="rId102"/>
    <p:sldId id="285" r:id="rId103"/>
    <p:sldId id="288" r:id="rId104"/>
    <p:sldId id="289" r:id="rId105"/>
    <p:sldId id="311" r:id="rId106"/>
    <p:sldId id="309" r:id="rId107"/>
    <p:sldId id="312" r:id="rId108"/>
    <p:sldId id="317" r:id="rId109"/>
    <p:sldId id="310" r:id="rId110"/>
    <p:sldId id="319" r:id="rId111"/>
    <p:sldId id="315" r:id="rId112"/>
    <p:sldId id="320" r:id="rId113"/>
    <p:sldId id="321" r:id="rId114"/>
    <p:sldId id="325" r:id="rId115"/>
    <p:sldId id="322" r:id="rId116"/>
    <p:sldId id="323" r:id="rId117"/>
    <p:sldId id="324" r:id="rId118"/>
    <p:sldId id="326" r:id="rId119"/>
    <p:sldId id="327" r:id="rId120"/>
    <p:sldId id="334" r:id="rId121"/>
    <p:sldId id="801" r:id="rId122"/>
    <p:sldId id="335" r:id="rId123"/>
    <p:sldId id="336" r:id="rId124"/>
    <p:sldId id="431" r:id="rId125"/>
    <p:sldId id="432" r:id="rId126"/>
    <p:sldId id="433" r:id="rId127"/>
    <p:sldId id="434" r:id="rId128"/>
    <p:sldId id="731" r:id="rId129"/>
    <p:sldId id="962" r:id="rId130"/>
    <p:sldId id="963" r:id="rId131"/>
    <p:sldId id="964" r:id="rId132"/>
    <p:sldId id="965" r:id="rId133"/>
    <p:sldId id="935" r:id="rId134"/>
    <p:sldId id="443" r:id="rId135"/>
    <p:sldId id="444" r:id="rId136"/>
    <p:sldId id="445" r:id="rId137"/>
    <p:sldId id="446" r:id="rId138"/>
    <p:sldId id="447" r:id="rId139"/>
    <p:sldId id="448" r:id="rId140"/>
    <p:sldId id="449" r:id="rId141"/>
    <p:sldId id="450" r:id="rId142"/>
    <p:sldId id="451" r:id="rId143"/>
    <p:sldId id="966" r:id="rId144"/>
    <p:sldId id="967" r:id="rId145"/>
    <p:sldId id="990" r:id="rId146"/>
    <p:sldId id="993" r:id="rId147"/>
    <p:sldId id="969" r:id="rId148"/>
    <p:sldId id="970" r:id="rId149"/>
    <p:sldId id="971" r:id="rId150"/>
    <p:sldId id="972" r:id="rId151"/>
    <p:sldId id="973" r:id="rId152"/>
    <p:sldId id="974" r:id="rId153"/>
    <p:sldId id="975" r:id="rId154"/>
    <p:sldId id="976" r:id="rId155"/>
    <p:sldId id="977" r:id="rId156"/>
    <p:sldId id="978" r:id="rId157"/>
    <p:sldId id="979" r:id="rId158"/>
    <p:sldId id="452" r:id="rId159"/>
    <p:sldId id="453" r:id="rId160"/>
    <p:sldId id="789" r:id="rId161"/>
    <p:sldId id="790" r:id="rId162"/>
    <p:sldId id="791" r:id="rId163"/>
    <p:sldId id="792" r:id="rId164"/>
    <p:sldId id="793" r:id="rId165"/>
    <p:sldId id="794" r:id="rId166"/>
    <p:sldId id="795" r:id="rId167"/>
    <p:sldId id="796" r:id="rId168"/>
    <p:sldId id="797" r:id="rId169"/>
    <p:sldId id="798" r:id="rId170"/>
    <p:sldId id="799" r:id="rId171"/>
    <p:sldId id="454" r:id="rId172"/>
    <p:sldId id="802" r:id="rId173"/>
    <p:sldId id="813" r:id="rId174"/>
    <p:sldId id="942" r:id="rId175"/>
    <p:sldId id="920" r:id="rId176"/>
    <p:sldId id="943" r:id="rId177"/>
    <p:sldId id="944" r:id="rId178"/>
    <p:sldId id="923" r:id="rId179"/>
    <p:sldId id="925" r:id="rId180"/>
    <p:sldId id="811" r:id="rId181"/>
    <p:sldId id="893" r:id="rId182"/>
    <p:sldId id="896" r:id="rId183"/>
    <p:sldId id="941" r:id="rId184"/>
    <p:sldId id="804" r:id="rId185"/>
    <p:sldId id="808" r:id="rId186"/>
    <p:sldId id="805" r:id="rId187"/>
    <p:sldId id="732" r:id="rId188"/>
    <p:sldId id="734" r:id="rId189"/>
    <p:sldId id="735" r:id="rId190"/>
    <p:sldId id="889" r:id="rId191"/>
    <p:sldId id="736" r:id="rId192"/>
    <p:sldId id="737" r:id="rId193"/>
    <p:sldId id="738" r:id="rId194"/>
    <p:sldId id="739" r:id="rId195"/>
    <p:sldId id="740" r:id="rId196"/>
    <p:sldId id="741" r:id="rId197"/>
    <p:sldId id="742" r:id="rId198"/>
    <p:sldId id="743" r:id="rId199"/>
    <p:sldId id="744" r:id="rId200"/>
    <p:sldId id="991" r:id="rId201"/>
    <p:sldId id="745" r:id="rId202"/>
    <p:sldId id="746" r:id="rId203"/>
    <p:sldId id="747" r:id="rId204"/>
    <p:sldId id="748" r:id="rId205"/>
    <p:sldId id="781" r:id="rId206"/>
    <p:sldId id="782" r:id="rId207"/>
    <p:sldId id="783" r:id="rId208"/>
    <p:sldId id="784" r:id="rId209"/>
    <p:sldId id="785" r:id="rId210"/>
    <p:sldId id="786" r:id="rId211"/>
    <p:sldId id="787" r:id="rId212"/>
    <p:sldId id="788" r:id="rId213"/>
    <p:sldId id="749" r:id="rId214"/>
    <p:sldId id="803" r:id="rId215"/>
    <p:sldId id="945" r:id="rId216"/>
    <p:sldId id="946" r:id="rId217"/>
    <p:sldId id="947" r:id="rId218"/>
    <p:sldId id="948" r:id="rId219"/>
    <p:sldId id="949" r:id="rId220"/>
    <p:sldId id="950" r:id="rId221"/>
    <p:sldId id="951" r:id="rId222"/>
    <p:sldId id="952" r:id="rId223"/>
    <p:sldId id="953" r:id="rId224"/>
    <p:sldId id="954" r:id="rId225"/>
    <p:sldId id="955" r:id="rId226"/>
    <p:sldId id="956" r:id="rId227"/>
    <p:sldId id="959" r:id="rId228"/>
    <p:sldId id="961" r:id="rId229"/>
    <p:sldId id="960" r:id="rId230"/>
    <p:sldId id="751" r:id="rId231"/>
    <p:sldId id="753" r:id="rId232"/>
    <p:sldId id="754" r:id="rId233"/>
    <p:sldId id="755" r:id="rId234"/>
    <p:sldId id="756" r:id="rId235"/>
    <p:sldId id="757" r:id="rId236"/>
    <p:sldId id="758" r:id="rId237"/>
    <p:sldId id="759" r:id="rId238"/>
    <p:sldId id="760" r:id="rId239"/>
    <p:sldId id="761" r:id="rId240"/>
    <p:sldId id="762" r:id="rId241"/>
    <p:sldId id="992" r:id="rId242"/>
    <p:sldId id="763" r:id="rId243"/>
    <p:sldId id="980" r:id="rId244"/>
    <p:sldId id="981" r:id="rId245"/>
    <p:sldId id="982" r:id="rId246"/>
    <p:sldId id="983" r:id="rId247"/>
    <p:sldId id="984" r:id="rId248"/>
    <p:sldId id="985" r:id="rId249"/>
    <p:sldId id="986" r:id="rId250"/>
    <p:sldId id="987" r:id="rId251"/>
    <p:sldId id="988" r:id="rId252"/>
    <p:sldId id="764" r:id="rId253"/>
    <p:sldId id="765" r:id="rId254"/>
    <p:sldId id="766" r:id="rId255"/>
    <p:sldId id="767" r:id="rId256"/>
    <p:sldId id="768" r:id="rId257"/>
    <p:sldId id="769" r:id="rId258"/>
    <p:sldId id="770" r:id="rId259"/>
    <p:sldId id="771" r:id="rId260"/>
    <p:sldId id="772" r:id="rId261"/>
    <p:sldId id="773" r:id="rId262"/>
    <p:sldId id="774" r:id="rId263"/>
    <p:sldId id="775" r:id="rId264"/>
    <p:sldId id="776" r:id="rId265"/>
    <p:sldId id="777" r:id="rId266"/>
    <p:sldId id="995" r:id="rId267"/>
    <p:sldId id="994" r:id="rId268"/>
    <p:sldId id="357" r:id="rId269"/>
    <p:sldId id="358" r:id="rId270"/>
    <p:sldId id="359" r:id="rId271"/>
    <p:sldId id="360" r:id="rId272"/>
    <p:sldId id="361" r:id="rId273"/>
    <p:sldId id="362" r:id="rId274"/>
    <p:sldId id="363" r:id="rId275"/>
    <p:sldId id="365" r:id="rId276"/>
    <p:sldId id="366" r:id="rId277"/>
    <p:sldId id="384" r:id="rId278"/>
    <p:sldId id="385" r:id="rId279"/>
    <p:sldId id="386" r:id="rId280"/>
    <p:sldId id="387" r:id="rId281"/>
    <p:sldId id="388" r:id="rId282"/>
    <p:sldId id="389" r:id="rId283"/>
    <p:sldId id="390" r:id="rId284"/>
    <p:sldId id="391" r:id="rId285"/>
    <p:sldId id="392" r:id="rId286"/>
    <p:sldId id="393" r:id="rId287"/>
    <p:sldId id="394" r:id="rId288"/>
    <p:sldId id="395" r:id="rId289"/>
    <p:sldId id="396" r:id="rId290"/>
    <p:sldId id="397" r:id="rId291"/>
    <p:sldId id="398" r:id="rId292"/>
    <p:sldId id="399" r:id="rId293"/>
    <p:sldId id="400" r:id="rId294"/>
    <p:sldId id="401" r:id="rId295"/>
    <p:sldId id="402" r:id="rId296"/>
    <p:sldId id="403" r:id="rId297"/>
    <p:sldId id="404" r:id="rId298"/>
    <p:sldId id="405" r:id="rId299"/>
    <p:sldId id="406" r:id="rId300"/>
    <p:sldId id="407" r:id="rId301"/>
    <p:sldId id="408" r:id="rId302"/>
    <p:sldId id="409" r:id="rId303"/>
    <p:sldId id="410" r:id="rId304"/>
    <p:sldId id="367" r:id="rId305"/>
    <p:sldId id="905" r:id="rId306"/>
    <p:sldId id="368" r:id="rId307"/>
    <p:sldId id="369" r:id="rId308"/>
    <p:sldId id="370" r:id="rId309"/>
    <p:sldId id="371" r:id="rId310"/>
    <p:sldId id="372" r:id="rId311"/>
    <p:sldId id="373" r:id="rId312"/>
    <p:sldId id="374" r:id="rId313"/>
    <p:sldId id="375" r:id="rId314"/>
    <p:sldId id="376" r:id="rId315"/>
    <p:sldId id="377" r:id="rId316"/>
    <p:sldId id="378" r:id="rId317"/>
    <p:sldId id="379" r:id="rId318"/>
    <p:sldId id="380" r:id="rId319"/>
    <p:sldId id="381" r:id="rId320"/>
    <p:sldId id="382" r:id="rId321"/>
    <p:sldId id="383" r:id="rId322"/>
    <p:sldId id="428" r:id="rId323"/>
    <p:sldId id="418" r:id="rId324"/>
    <p:sldId id="419" r:id="rId325"/>
    <p:sldId id="422" r:id="rId326"/>
    <p:sldId id="429" r:id="rId327"/>
    <p:sldId id="430" r:id="rId328"/>
    <p:sldId id="423" r:id="rId329"/>
    <p:sldId id="427" r:id="rId330"/>
    <p:sldId id="906" r:id="rId331"/>
    <p:sldId id="907" r:id="rId332"/>
    <p:sldId id="411" r:id="rId333"/>
    <p:sldId id="412" r:id="rId334"/>
    <p:sldId id="413" r:id="rId335"/>
    <p:sldId id="414" r:id="rId336"/>
    <p:sldId id="415" r:id="rId337"/>
    <p:sldId id="416" r:id="rId338"/>
    <p:sldId id="417" r:id="rId339"/>
    <p:sldId id="908" r:id="rId340"/>
    <p:sldId id="806" r:id="rId341"/>
    <p:sldId id="809" r:id="rId342"/>
    <p:sldId id="778" r:id="rId343"/>
    <p:sldId id="521" r:id="rId344"/>
    <p:sldId id="522" r:id="rId345"/>
    <p:sldId id="822" r:id="rId346"/>
    <p:sldId id="823" r:id="rId347"/>
    <p:sldId id="824" r:id="rId348"/>
    <p:sldId id="825" r:id="rId349"/>
    <p:sldId id="826" r:id="rId350"/>
    <p:sldId id="819" r:id="rId351"/>
    <p:sldId id="523" r:id="rId352"/>
    <p:sldId id="524" r:id="rId353"/>
    <p:sldId id="534" r:id="rId354"/>
    <p:sldId id="820" r:id="rId355"/>
    <p:sldId id="817" r:id="rId356"/>
    <p:sldId id="818" r:id="rId357"/>
    <p:sldId id="535" r:id="rId358"/>
    <p:sldId id="536" r:id="rId359"/>
    <p:sldId id="537" r:id="rId360"/>
    <p:sldId id="538" r:id="rId361"/>
    <p:sldId id="539" r:id="rId362"/>
    <p:sldId id="540" r:id="rId363"/>
    <p:sldId id="585" r:id="rId364"/>
    <p:sldId id="876" r:id="rId365"/>
    <p:sldId id="877" r:id="rId366"/>
    <p:sldId id="878" r:id="rId367"/>
    <p:sldId id="879" r:id="rId368"/>
    <p:sldId id="880" r:id="rId369"/>
    <p:sldId id="881" r:id="rId370"/>
    <p:sldId id="882" r:id="rId371"/>
    <p:sldId id="883" r:id="rId372"/>
    <p:sldId id="884" r:id="rId373"/>
    <p:sldId id="885" r:id="rId374"/>
    <p:sldId id="807" r:id="rId375"/>
    <p:sldId id="810" r:id="rId376"/>
    <p:sldId id="869" r:id="rId377"/>
    <p:sldId id="870" r:id="rId378"/>
    <p:sldId id="871" r:id="rId379"/>
    <p:sldId id="957" r:id="rId380"/>
  </p:sldIdLst>
  <p:sldSz cx="12192000" cy="6858000"/>
  <p:notesSz cx="6950075" cy="9236075"/>
  <p:defaultTextStyle>
    <a:defPPr>
      <a:defRPr lang="en-US"/>
    </a:defPPr>
    <a:lvl1pPr algn="l" rtl="0" eaLnBrk="0" fontAlgn="base" hangingPunct="0">
      <a:spcBef>
        <a:spcPct val="0"/>
      </a:spcBef>
      <a:spcAft>
        <a:spcPct val="0"/>
      </a:spcAft>
      <a:defRPr sz="3200" kern="1200">
        <a:solidFill>
          <a:srgbClr val="666666"/>
        </a:solidFill>
        <a:latin typeface="Times" pitchFamily="18" charset="0"/>
        <a:ea typeface="ＭＳ Ｐゴシック" charset="-128"/>
        <a:cs typeface="+mn-cs"/>
      </a:defRPr>
    </a:lvl1pPr>
    <a:lvl2pPr marL="457200" algn="l" rtl="0" eaLnBrk="0" fontAlgn="base" hangingPunct="0">
      <a:spcBef>
        <a:spcPct val="0"/>
      </a:spcBef>
      <a:spcAft>
        <a:spcPct val="0"/>
      </a:spcAft>
      <a:defRPr sz="3200" kern="1200">
        <a:solidFill>
          <a:srgbClr val="666666"/>
        </a:solidFill>
        <a:latin typeface="Times" pitchFamily="18" charset="0"/>
        <a:ea typeface="ＭＳ Ｐゴシック" charset="-128"/>
        <a:cs typeface="+mn-cs"/>
      </a:defRPr>
    </a:lvl2pPr>
    <a:lvl3pPr marL="914400" algn="l" rtl="0" eaLnBrk="0" fontAlgn="base" hangingPunct="0">
      <a:spcBef>
        <a:spcPct val="0"/>
      </a:spcBef>
      <a:spcAft>
        <a:spcPct val="0"/>
      </a:spcAft>
      <a:defRPr sz="3200" kern="1200">
        <a:solidFill>
          <a:srgbClr val="666666"/>
        </a:solidFill>
        <a:latin typeface="Times" pitchFamily="18" charset="0"/>
        <a:ea typeface="ＭＳ Ｐゴシック" charset="-128"/>
        <a:cs typeface="+mn-cs"/>
      </a:defRPr>
    </a:lvl3pPr>
    <a:lvl4pPr marL="1371600" algn="l" rtl="0" eaLnBrk="0" fontAlgn="base" hangingPunct="0">
      <a:spcBef>
        <a:spcPct val="0"/>
      </a:spcBef>
      <a:spcAft>
        <a:spcPct val="0"/>
      </a:spcAft>
      <a:defRPr sz="3200" kern="1200">
        <a:solidFill>
          <a:srgbClr val="666666"/>
        </a:solidFill>
        <a:latin typeface="Times" pitchFamily="18" charset="0"/>
        <a:ea typeface="ＭＳ Ｐゴシック" charset="-128"/>
        <a:cs typeface="+mn-cs"/>
      </a:defRPr>
    </a:lvl4pPr>
    <a:lvl5pPr marL="1828800" algn="l" rtl="0" eaLnBrk="0" fontAlgn="base" hangingPunct="0">
      <a:spcBef>
        <a:spcPct val="0"/>
      </a:spcBef>
      <a:spcAft>
        <a:spcPct val="0"/>
      </a:spcAft>
      <a:defRPr sz="3200" kern="1200">
        <a:solidFill>
          <a:srgbClr val="666666"/>
        </a:solidFill>
        <a:latin typeface="Times" pitchFamily="18" charset="0"/>
        <a:ea typeface="ＭＳ Ｐゴシック" charset="-128"/>
        <a:cs typeface="+mn-cs"/>
      </a:defRPr>
    </a:lvl5pPr>
    <a:lvl6pPr marL="2286000" algn="l" defTabSz="914400" rtl="0" eaLnBrk="1" latinLnBrk="0" hangingPunct="1">
      <a:defRPr sz="3200" kern="1200">
        <a:solidFill>
          <a:srgbClr val="666666"/>
        </a:solidFill>
        <a:latin typeface="Times" pitchFamily="18" charset="0"/>
        <a:ea typeface="ＭＳ Ｐゴシック" charset="-128"/>
        <a:cs typeface="+mn-cs"/>
      </a:defRPr>
    </a:lvl6pPr>
    <a:lvl7pPr marL="2743200" algn="l" defTabSz="914400" rtl="0" eaLnBrk="1" latinLnBrk="0" hangingPunct="1">
      <a:defRPr sz="3200" kern="1200">
        <a:solidFill>
          <a:srgbClr val="666666"/>
        </a:solidFill>
        <a:latin typeface="Times" pitchFamily="18" charset="0"/>
        <a:ea typeface="ＭＳ Ｐゴシック" charset="-128"/>
        <a:cs typeface="+mn-cs"/>
      </a:defRPr>
    </a:lvl7pPr>
    <a:lvl8pPr marL="3200400" algn="l" defTabSz="914400" rtl="0" eaLnBrk="1" latinLnBrk="0" hangingPunct="1">
      <a:defRPr sz="3200" kern="1200">
        <a:solidFill>
          <a:srgbClr val="666666"/>
        </a:solidFill>
        <a:latin typeface="Times" pitchFamily="18" charset="0"/>
        <a:ea typeface="ＭＳ Ｐゴシック" charset="-128"/>
        <a:cs typeface="+mn-cs"/>
      </a:defRPr>
    </a:lvl8pPr>
    <a:lvl9pPr marL="3657600" algn="l" defTabSz="914400" rtl="0" eaLnBrk="1" latinLnBrk="0" hangingPunct="1">
      <a:defRPr sz="3200" kern="1200">
        <a:solidFill>
          <a:srgbClr val="666666"/>
        </a:solidFill>
        <a:latin typeface="Times" pitchFamily="18" charset="0"/>
        <a:ea typeface="ＭＳ Ｐゴシック" charset="-128"/>
        <a:cs typeface="+mn-cs"/>
      </a:defRPr>
    </a:lvl9pPr>
  </p:defaultTextStyle>
  <p:extLst>
    <p:ext uri="{521415D9-36F7-43E2-AB2F-B90AF26B5E84}">
      <p14:sectionLst xmlns:p14="http://schemas.microsoft.com/office/powerpoint/2010/main">
        <p14:section name="Course Introduction" id="{18579D1A-7E76-40D5-B49E-53685CDEB3B8}">
          <p14:sldIdLst>
            <p14:sldId id="1170"/>
            <p14:sldId id="1167"/>
            <p14:sldId id="544"/>
            <p14:sldId id="545"/>
            <p14:sldId id="547"/>
            <p14:sldId id="576"/>
            <p14:sldId id="958"/>
            <p14:sldId id="1131"/>
            <p14:sldId id="1140"/>
            <p14:sldId id="1134"/>
            <p14:sldId id="1132"/>
            <p14:sldId id="1141"/>
            <p14:sldId id="1162"/>
            <p14:sldId id="257"/>
            <p14:sldId id="854"/>
            <p14:sldId id="800"/>
            <p14:sldId id="833"/>
            <p14:sldId id="832"/>
            <p14:sldId id="581"/>
            <p14:sldId id="276"/>
            <p14:sldId id="1168"/>
            <p14:sldId id="587"/>
            <p14:sldId id="595"/>
            <p14:sldId id="588"/>
            <p14:sldId id="589"/>
          </p14:sldIdLst>
        </p14:section>
        <p14:section name="Job Preparation &amp; JMP Briefing" id="{4AC04C62-2CD9-4381-8374-8B90A7A9F009}">
          <p14:sldIdLst>
            <p14:sldId id="1171"/>
            <p14:sldId id="598"/>
            <p14:sldId id="909"/>
            <p14:sldId id="910"/>
            <p14:sldId id="911"/>
            <p14:sldId id="578"/>
            <p14:sldId id="897"/>
            <p14:sldId id="898"/>
            <p14:sldId id="899"/>
            <p14:sldId id="900"/>
            <p14:sldId id="914"/>
            <p14:sldId id="931"/>
            <p14:sldId id="932"/>
            <p14:sldId id="933"/>
            <p14:sldId id="934"/>
            <p14:sldId id="901"/>
            <p14:sldId id="602"/>
          </p14:sldIdLst>
        </p14:section>
        <p14:section name="Wellbore Conditioning" id="{E2066172-B891-47E2-9FB6-025D383174CF}">
          <p14:sldIdLst>
            <p14:sldId id="1172"/>
            <p14:sldId id="636"/>
            <p14:sldId id="637"/>
            <p14:sldId id="638"/>
            <p14:sldId id="639"/>
            <p14:sldId id="640"/>
            <p14:sldId id="641"/>
            <p14:sldId id="642"/>
            <p14:sldId id="643"/>
            <p14:sldId id="644"/>
            <p14:sldId id="645"/>
            <p14:sldId id="646"/>
            <p14:sldId id="855"/>
            <p14:sldId id="856"/>
            <p14:sldId id="857"/>
            <p14:sldId id="858"/>
            <p14:sldId id="859"/>
            <p14:sldId id="860"/>
            <p14:sldId id="861"/>
            <p14:sldId id="863"/>
            <p14:sldId id="864"/>
            <p14:sldId id="865"/>
            <p14:sldId id="866"/>
            <p14:sldId id="862"/>
          </p14:sldIdLst>
        </p14:section>
        <p14:section name="Dropping the Plug &amp; Displacement Procedures" id="{43A854EB-3FB7-4A84-885F-2593E829DB60}">
          <p14:sldIdLst>
            <p14:sldId id="1173"/>
            <p14:sldId id="710"/>
            <p14:sldId id="711"/>
            <p14:sldId id="712"/>
            <p14:sldId id="713"/>
            <p14:sldId id="714"/>
            <p14:sldId id="715"/>
            <p14:sldId id="716"/>
            <p14:sldId id="717"/>
            <p14:sldId id="718"/>
            <p14:sldId id="719"/>
            <p14:sldId id="720"/>
            <p14:sldId id="721"/>
            <p14:sldId id="830"/>
            <p14:sldId id="831"/>
          </p14:sldIdLst>
        </p14:section>
        <p14:section name="Technical Data Handbook, Pt 1" id="{CA83C8A7-C12A-4EBB-A7C8-03C0EA432488}">
          <p14:sldIdLst>
            <p14:sldId id="1174"/>
            <p14:sldId id="264"/>
            <p14:sldId id="275"/>
            <p14:sldId id="266"/>
            <p14:sldId id="267"/>
            <p14:sldId id="268"/>
            <p14:sldId id="270"/>
            <p14:sldId id="265"/>
            <p14:sldId id="269"/>
            <p14:sldId id="271"/>
            <p14:sldId id="272"/>
            <p14:sldId id="273"/>
            <p14:sldId id="279"/>
            <p14:sldId id="280"/>
            <p14:sldId id="282"/>
            <p14:sldId id="286"/>
            <p14:sldId id="284"/>
            <p14:sldId id="285"/>
            <p14:sldId id="288"/>
            <p14:sldId id="289"/>
            <p14:sldId id="311"/>
            <p14:sldId id="309"/>
            <p14:sldId id="312"/>
            <p14:sldId id="317"/>
            <p14:sldId id="310"/>
            <p14:sldId id="319"/>
            <p14:sldId id="315"/>
            <p14:sldId id="320"/>
            <p14:sldId id="321"/>
            <p14:sldId id="325"/>
            <p14:sldId id="322"/>
            <p14:sldId id="323"/>
            <p14:sldId id="324"/>
            <p14:sldId id="326"/>
            <p14:sldId id="327"/>
            <p14:sldId id="334"/>
          </p14:sldIdLst>
        </p14:section>
        <p14:section name="End of Day 1" id="{ED06E425-560A-4DA7-93FB-8E22F1B88002}">
          <p14:sldIdLst>
            <p14:sldId id="801"/>
          </p14:sldIdLst>
        </p14:section>
        <p14:section name="Technical Data Handbook, Pt 2" id="{58EE1C08-23A5-47A9-89B8-2058D81088F1}">
          <p14:sldIdLst>
            <p14:sldId id="335"/>
            <p14:sldId id="336"/>
            <p14:sldId id="431"/>
            <p14:sldId id="432"/>
            <p14:sldId id="433"/>
            <p14:sldId id="434"/>
          </p14:sldIdLst>
        </p14:section>
        <p14:section name="Pressure Testing" id="{4E6D01A8-4A35-4D6F-BA25-7F40F69F5EDA}">
          <p14:sldIdLst>
            <p14:sldId id="731"/>
            <p14:sldId id="962"/>
            <p14:sldId id="963"/>
            <p14:sldId id="964"/>
            <p14:sldId id="965"/>
          </p14:sldIdLst>
        </p14:section>
        <p14:section name="Surface Casing Calculations" id="{25BAE793-3453-497E-81AC-9FF537490BAE}">
          <p14:sldIdLst>
            <p14:sldId id="935"/>
            <p14:sldId id="443"/>
            <p14:sldId id="444"/>
            <p14:sldId id="445"/>
            <p14:sldId id="446"/>
            <p14:sldId id="447"/>
            <p14:sldId id="448"/>
            <p14:sldId id="449"/>
            <p14:sldId id="450"/>
            <p14:sldId id="451"/>
            <p14:sldId id="966"/>
            <p14:sldId id="967"/>
            <p14:sldId id="990"/>
            <p14:sldId id="993"/>
            <p14:sldId id="969"/>
            <p14:sldId id="970"/>
            <p14:sldId id="971"/>
            <p14:sldId id="972"/>
            <p14:sldId id="973"/>
            <p14:sldId id="974"/>
            <p14:sldId id="975"/>
            <p14:sldId id="976"/>
            <p14:sldId id="977"/>
            <p14:sldId id="978"/>
            <p14:sldId id="979"/>
            <p14:sldId id="452"/>
            <p14:sldId id="453"/>
          </p14:sldIdLst>
        </p14:section>
        <p14:section name="Buoyancy Calculations" id="{1A5104E8-10A4-4652-A179-B8A8FFA92082}">
          <p14:sldIdLst>
            <p14:sldId id="789"/>
            <p14:sldId id="790"/>
            <p14:sldId id="791"/>
            <p14:sldId id="792"/>
            <p14:sldId id="793"/>
            <p14:sldId id="794"/>
            <p14:sldId id="795"/>
            <p14:sldId id="796"/>
            <p14:sldId id="797"/>
            <p14:sldId id="798"/>
            <p14:sldId id="799"/>
            <p14:sldId id="454"/>
          </p14:sldIdLst>
        </p14:section>
        <p14:section name="Rig Up STEACS Briefing" id="{52BDE2A8-A98D-4FB4-AAB2-28C89AD06B24}">
          <p14:sldIdLst>
            <p14:sldId id="802"/>
            <p14:sldId id="813"/>
            <p14:sldId id="942"/>
            <p14:sldId id="920"/>
            <p14:sldId id="943"/>
            <p14:sldId id="944"/>
            <p14:sldId id="923"/>
            <p14:sldId id="925"/>
            <p14:sldId id="811"/>
            <p14:sldId id="893"/>
            <p14:sldId id="896"/>
            <p14:sldId id="941"/>
          </p14:sldIdLst>
        </p14:section>
        <p14:section name="End of Day 2" id="{65769069-1D6E-4A67-B033-D772200A64EA}">
          <p14:sldIdLst>
            <p14:sldId id="804"/>
          </p14:sldIdLst>
        </p14:section>
        <p14:section name="Day 3 Homework &amp; Celebration of Learning" id="{65FA4ADE-9FC0-47C8-B539-961FE49A2265}">
          <p14:sldIdLst>
            <p14:sldId id="808"/>
            <p14:sldId id="805"/>
          </p14:sldIdLst>
        </p14:section>
        <p14:section name="Long String Calculations" id="{A978D40A-C915-4214-A88F-DF1AAD8A3A36}">
          <p14:sldIdLst>
            <p14:sldId id="732"/>
            <p14:sldId id="734"/>
            <p14:sldId id="735"/>
            <p14:sldId id="889"/>
            <p14:sldId id="736"/>
            <p14:sldId id="737"/>
            <p14:sldId id="738"/>
            <p14:sldId id="739"/>
            <p14:sldId id="740"/>
            <p14:sldId id="741"/>
            <p14:sldId id="742"/>
            <p14:sldId id="743"/>
            <p14:sldId id="744"/>
            <p14:sldId id="991"/>
            <p14:sldId id="745"/>
            <p14:sldId id="746"/>
            <p14:sldId id="747"/>
            <p14:sldId id="748"/>
          </p14:sldIdLst>
        </p14:section>
        <p14:section name="Mud Aeration Calculations" id="{DACD89A0-72E2-4D9C-9E7E-9F22C40F6A21}">
          <p14:sldIdLst>
            <p14:sldId id="781"/>
            <p14:sldId id="782"/>
            <p14:sldId id="783"/>
            <p14:sldId id="784"/>
            <p14:sldId id="785"/>
            <p14:sldId id="786"/>
            <p14:sldId id="787"/>
            <p14:sldId id="788"/>
            <p14:sldId id="749"/>
          </p14:sldIdLst>
        </p14:section>
        <p14:section name="Pre/Post Job Rig Crew and Sanjel STEACS Briefing" id="{5EEFAB86-BFAD-4EC4-99F2-8CE1B3A965A5}">
          <p14:sldIdLst>
            <p14:sldId id="803"/>
            <p14:sldId id="945"/>
            <p14:sldId id="946"/>
            <p14:sldId id="947"/>
            <p14:sldId id="948"/>
            <p14:sldId id="949"/>
            <p14:sldId id="950"/>
            <p14:sldId id="951"/>
            <p14:sldId id="952"/>
            <p14:sldId id="953"/>
            <p14:sldId id="954"/>
            <p14:sldId id="955"/>
            <p14:sldId id="956"/>
          </p14:sldIdLst>
        </p14:section>
        <p14:section name="End of Day 3" id="{D6EED21C-FF69-49DB-8A62-CA483642EAAB}">
          <p14:sldIdLst>
            <p14:sldId id="959"/>
          </p14:sldIdLst>
        </p14:section>
        <p14:section name="Day 4 Homework &amp; Celebration of Learning" id="{EA3DB053-C32F-43DC-9146-8D97432AB554}">
          <p14:sldIdLst>
            <p14:sldId id="961"/>
            <p14:sldId id="960"/>
          </p14:sldIdLst>
        </p14:section>
        <p14:section name="Balanced Plug Calculations" id="{20A5B917-403B-4664-8C3C-CB42EA9A1E6F}">
          <p14:sldIdLst>
            <p14:sldId id="751"/>
            <p14:sldId id="753"/>
            <p14:sldId id="754"/>
            <p14:sldId id="755"/>
            <p14:sldId id="756"/>
            <p14:sldId id="757"/>
            <p14:sldId id="758"/>
            <p14:sldId id="759"/>
            <p14:sldId id="760"/>
            <p14:sldId id="761"/>
            <p14:sldId id="762"/>
            <p14:sldId id="992"/>
            <p14:sldId id="763"/>
            <p14:sldId id="980"/>
            <p14:sldId id="981"/>
            <p14:sldId id="982"/>
            <p14:sldId id="983"/>
            <p14:sldId id="984"/>
            <p14:sldId id="985"/>
            <p14:sldId id="986"/>
            <p14:sldId id="987"/>
            <p14:sldId id="988"/>
            <p14:sldId id="764"/>
            <p14:sldId id="765"/>
            <p14:sldId id="766"/>
            <p14:sldId id="767"/>
            <p14:sldId id="768"/>
            <p14:sldId id="769"/>
            <p14:sldId id="770"/>
            <p14:sldId id="771"/>
            <p14:sldId id="772"/>
            <p14:sldId id="773"/>
            <p14:sldId id="774"/>
            <p14:sldId id="775"/>
            <p14:sldId id="776"/>
          </p14:sldIdLst>
        </p14:section>
        <p14:section name="eService" id="{64F6C021-85DD-40A5-833A-791FEA97137F}">
          <p14:sldIdLst>
            <p14:sldId id="777"/>
            <p14:sldId id="995"/>
            <p14:sldId id="994"/>
            <p14:sldId id="357"/>
            <p14:sldId id="358"/>
            <p14:sldId id="359"/>
            <p14:sldId id="360"/>
            <p14:sldId id="361"/>
            <p14:sldId id="362"/>
            <p14:sldId id="363"/>
            <p14:sldId id="365"/>
            <p14:sldId id="366"/>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367"/>
            <p14:sldId id="905"/>
            <p14:sldId id="368"/>
            <p14:sldId id="369"/>
            <p14:sldId id="370"/>
            <p14:sldId id="371"/>
            <p14:sldId id="372"/>
            <p14:sldId id="373"/>
            <p14:sldId id="374"/>
            <p14:sldId id="375"/>
            <p14:sldId id="376"/>
            <p14:sldId id="377"/>
            <p14:sldId id="378"/>
            <p14:sldId id="379"/>
            <p14:sldId id="380"/>
            <p14:sldId id="381"/>
            <p14:sldId id="382"/>
            <p14:sldId id="383"/>
            <p14:sldId id="428"/>
            <p14:sldId id="418"/>
            <p14:sldId id="419"/>
            <p14:sldId id="422"/>
            <p14:sldId id="429"/>
            <p14:sldId id="430"/>
            <p14:sldId id="423"/>
            <p14:sldId id="427"/>
            <p14:sldId id="906"/>
            <p14:sldId id="907"/>
            <p14:sldId id="411"/>
            <p14:sldId id="412"/>
            <p14:sldId id="413"/>
            <p14:sldId id="414"/>
            <p14:sldId id="415"/>
            <p14:sldId id="416"/>
            <p14:sldId id="417"/>
            <p14:sldId id="908"/>
            <p14:sldId id="806"/>
            <p14:sldId id="809"/>
          </p14:sldIdLst>
        </p14:section>
        <p14:section name="FDAS" id="{B9AE4DE8-85F8-46C8-952F-4E05D0B70F75}">
          <p14:sldIdLst>
            <p14:sldId id="778"/>
            <p14:sldId id="521"/>
            <p14:sldId id="522"/>
            <p14:sldId id="822"/>
            <p14:sldId id="823"/>
            <p14:sldId id="824"/>
            <p14:sldId id="825"/>
            <p14:sldId id="826"/>
            <p14:sldId id="819"/>
            <p14:sldId id="523"/>
            <p14:sldId id="524"/>
            <p14:sldId id="534"/>
            <p14:sldId id="820"/>
            <p14:sldId id="817"/>
            <p14:sldId id="818"/>
            <p14:sldId id="535"/>
            <p14:sldId id="536"/>
            <p14:sldId id="537"/>
            <p14:sldId id="538"/>
            <p14:sldId id="539"/>
            <p14:sldId id="540"/>
            <p14:sldId id="585"/>
            <p14:sldId id="876"/>
            <p14:sldId id="877"/>
            <p14:sldId id="878"/>
            <p14:sldId id="879"/>
            <p14:sldId id="880"/>
            <p14:sldId id="881"/>
            <p14:sldId id="882"/>
            <p14:sldId id="883"/>
            <p14:sldId id="884"/>
            <p14:sldId id="885"/>
            <p14:sldId id="807"/>
            <p14:sldId id="810"/>
          </p14:sldIdLst>
        </p14:section>
        <p14:section name="Final Practical" id="{EFB3DD0D-9E5A-44C2-89A8-70F2EACB48AC}">
          <p14:sldIdLst>
            <p14:sldId id="869"/>
            <p14:sldId id="870"/>
            <p14:sldId id="871"/>
            <p14:sldId id="957"/>
          </p14:sldIdLst>
        </p14:section>
      </p14:sectionLst>
    </p:ext>
    <p:ext uri="{EFAFB233-063F-42B5-8137-9DF3F51BA10A}">
      <p15:sldGuideLst xmlns:p15="http://schemas.microsoft.com/office/powerpoint/2012/main">
        <p15:guide id="1" orient="horz" pos="616" userDrawn="1">
          <p15:clr>
            <a:srgbClr val="A4A3A4"/>
          </p15:clr>
        </p15:guide>
        <p15:guide id="2" orient="horz" pos="2101" userDrawn="1">
          <p15:clr>
            <a:srgbClr val="A4A3A4"/>
          </p15:clr>
        </p15:guide>
        <p15:guide id="3" orient="horz" pos="1031" userDrawn="1">
          <p15:clr>
            <a:srgbClr val="A4A3A4"/>
          </p15:clr>
        </p15:guide>
        <p15:guide id="4" orient="horz" pos="1323" userDrawn="1">
          <p15:clr>
            <a:srgbClr val="A4A3A4"/>
          </p15:clr>
        </p15:guide>
        <p15:guide id="5" orient="horz" pos="3589" userDrawn="1">
          <p15:clr>
            <a:srgbClr val="A4A3A4"/>
          </p15:clr>
        </p15:guide>
        <p15:guide id="6" pos="303" userDrawn="1">
          <p15:clr>
            <a:srgbClr val="A4A3A4"/>
          </p15:clr>
        </p15:guide>
        <p15:guide id="7" pos="3863" userDrawn="1">
          <p15:clr>
            <a:srgbClr val="A4A3A4"/>
          </p15:clr>
        </p15:guide>
        <p15:guide id="8" pos="7401" userDrawn="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8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E273D"/>
    <a:srgbClr val="860038"/>
    <a:srgbClr val="610026"/>
    <a:srgbClr val="FFFFFF"/>
    <a:srgbClr val="777777"/>
    <a:srgbClr val="7F7F7F"/>
    <a:srgbClr val="FFC000"/>
    <a:srgbClr val="993366"/>
    <a:srgbClr val="000000"/>
    <a:srgbClr val="E200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65" autoAdjust="0"/>
    <p:restoredTop sz="86131" autoAdjust="0"/>
  </p:normalViewPr>
  <p:slideViewPr>
    <p:cSldViewPr snapToGrid="0" showGuides="1">
      <p:cViewPr varScale="1">
        <p:scale>
          <a:sx n="78" d="100"/>
          <a:sy n="78" d="100"/>
        </p:scale>
        <p:origin x="1290" y="24"/>
      </p:cViewPr>
      <p:guideLst>
        <p:guide orient="horz" pos="616"/>
        <p:guide orient="horz" pos="2101"/>
        <p:guide orient="horz" pos="1031"/>
        <p:guide orient="horz" pos="1323"/>
        <p:guide orient="horz" pos="3589"/>
        <p:guide pos="303"/>
        <p:guide pos="3863"/>
        <p:guide pos="7401"/>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94260"/>
    </p:cViewPr>
  </p:sorterViewPr>
  <p:notesViewPr>
    <p:cSldViewPr snapToGrid="0" showGuides="1">
      <p:cViewPr varScale="1">
        <p:scale>
          <a:sx n="86" d="100"/>
          <a:sy n="86" d="100"/>
        </p:scale>
        <p:origin x="3090" y="96"/>
      </p:cViewPr>
      <p:guideLst>
        <p:guide orient="horz" pos="2909"/>
        <p:guide pos="2189"/>
      </p:guideLst>
    </p:cSldViewPr>
  </p:notesViewPr>
  <p:gridSpacing cx="75895" cy="75895"/>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324" Type="http://schemas.openxmlformats.org/officeDocument/2006/relationships/slide" Target="slides/slide320.xml"/><Relationship Id="rId345" Type="http://schemas.openxmlformats.org/officeDocument/2006/relationships/slide" Target="slides/slide341.xml"/><Relationship Id="rId366" Type="http://schemas.openxmlformats.org/officeDocument/2006/relationships/slide" Target="slides/slide362.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268" Type="http://schemas.openxmlformats.org/officeDocument/2006/relationships/slide" Target="slides/slide264.xml"/><Relationship Id="rId289" Type="http://schemas.openxmlformats.org/officeDocument/2006/relationships/slide" Target="slides/slide285.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314" Type="http://schemas.openxmlformats.org/officeDocument/2006/relationships/slide" Target="slides/slide310.xml"/><Relationship Id="rId335" Type="http://schemas.openxmlformats.org/officeDocument/2006/relationships/slide" Target="slides/slide331.xml"/><Relationship Id="rId356" Type="http://schemas.openxmlformats.org/officeDocument/2006/relationships/slide" Target="slides/slide352.xml"/><Relationship Id="rId377" Type="http://schemas.openxmlformats.org/officeDocument/2006/relationships/slide" Target="slides/slide373.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79" Type="http://schemas.openxmlformats.org/officeDocument/2006/relationships/slide" Target="slides/slide275.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25" Type="http://schemas.openxmlformats.org/officeDocument/2006/relationships/slide" Target="slides/slide321.xml"/><Relationship Id="rId346" Type="http://schemas.openxmlformats.org/officeDocument/2006/relationships/slide" Target="slides/slide342.xml"/><Relationship Id="rId367" Type="http://schemas.openxmlformats.org/officeDocument/2006/relationships/slide" Target="slides/slide363.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slide" Target="slides/slide276.xml"/><Relationship Id="rId315" Type="http://schemas.openxmlformats.org/officeDocument/2006/relationships/slide" Target="slides/slide311.xml"/><Relationship Id="rId336" Type="http://schemas.openxmlformats.org/officeDocument/2006/relationships/slide" Target="slides/slide332.xml"/><Relationship Id="rId357" Type="http://schemas.openxmlformats.org/officeDocument/2006/relationships/slide" Target="slides/slide353.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378" Type="http://schemas.openxmlformats.org/officeDocument/2006/relationships/slide" Target="slides/slide374.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305" Type="http://schemas.openxmlformats.org/officeDocument/2006/relationships/slide" Target="slides/slide301.xml"/><Relationship Id="rId326" Type="http://schemas.openxmlformats.org/officeDocument/2006/relationships/slide" Target="slides/slide322.xml"/><Relationship Id="rId347" Type="http://schemas.openxmlformats.org/officeDocument/2006/relationships/slide" Target="slides/slide343.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368" Type="http://schemas.openxmlformats.org/officeDocument/2006/relationships/slide" Target="slides/slide364.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16" Type="http://schemas.openxmlformats.org/officeDocument/2006/relationships/slide" Target="slides/slide312.xml"/><Relationship Id="rId337" Type="http://schemas.openxmlformats.org/officeDocument/2006/relationships/slide" Target="slides/slide333.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358" Type="http://schemas.openxmlformats.org/officeDocument/2006/relationships/slide" Target="slides/slide354.xml"/><Relationship Id="rId379" Type="http://schemas.openxmlformats.org/officeDocument/2006/relationships/slide" Target="slides/slide375.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306" Type="http://schemas.openxmlformats.org/officeDocument/2006/relationships/slide" Target="slides/slide302.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327" Type="http://schemas.openxmlformats.org/officeDocument/2006/relationships/slide" Target="slides/slide323.xml"/><Relationship Id="rId348" Type="http://schemas.openxmlformats.org/officeDocument/2006/relationships/slide" Target="slides/slide344.xml"/><Relationship Id="rId369" Type="http://schemas.openxmlformats.org/officeDocument/2006/relationships/slide" Target="slides/slide365.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380" Type="http://schemas.openxmlformats.org/officeDocument/2006/relationships/slide" Target="slides/slide376.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17" Type="http://schemas.openxmlformats.org/officeDocument/2006/relationships/slide" Target="slides/slide313.xml"/><Relationship Id="rId338" Type="http://schemas.openxmlformats.org/officeDocument/2006/relationships/slide" Target="slides/slide334.xml"/><Relationship Id="rId359" Type="http://schemas.openxmlformats.org/officeDocument/2006/relationships/slide" Target="slides/slide355.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328" Type="http://schemas.openxmlformats.org/officeDocument/2006/relationships/slide" Target="slides/slide324.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381" Type="http://schemas.openxmlformats.org/officeDocument/2006/relationships/notesMaster" Target="notesMasters/notesMaster1.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339" Type="http://schemas.openxmlformats.org/officeDocument/2006/relationships/slide" Target="slides/slide335.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350" Type="http://schemas.openxmlformats.org/officeDocument/2006/relationships/slide" Target="slides/slide346.xml"/><Relationship Id="rId371" Type="http://schemas.openxmlformats.org/officeDocument/2006/relationships/slide" Target="slides/slide367.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361" Type="http://schemas.openxmlformats.org/officeDocument/2006/relationships/slide" Target="slides/slide357.xml"/><Relationship Id="rId196" Type="http://schemas.openxmlformats.org/officeDocument/2006/relationships/slide" Target="slides/slide192.xml"/><Relationship Id="rId200" Type="http://schemas.openxmlformats.org/officeDocument/2006/relationships/slide" Target="slides/slide196.xml"/><Relationship Id="rId382" Type="http://schemas.openxmlformats.org/officeDocument/2006/relationships/handoutMaster" Target="handoutMasters/handoutMaster1.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372" Type="http://schemas.openxmlformats.org/officeDocument/2006/relationships/slide" Target="slides/slide368.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383" Type="http://schemas.openxmlformats.org/officeDocument/2006/relationships/presProps" Target="presProps.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slide" Target="slides/slide369.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384" Type="http://schemas.openxmlformats.org/officeDocument/2006/relationships/viewProps" Target="viewProps.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slide" Target="slides/slide370.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385" Type="http://schemas.openxmlformats.org/officeDocument/2006/relationships/theme" Target="theme/theme1.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slide" Target="slides/slide371.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386" Type="http://schemas.openxmlformats.org/officeDocument/2006/relationships/tableStyles" Target="tableStyles.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slide" Target="slides/slide372.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xfrm>
            <a:off x="1" y="0"/>
            <a:ext cx="3011909" cy="462600"/>
          </a:xfrm>
          <a:prstGeom prst="rect">
            <a:avLst/>
          </a:prstGeom>
          <a:noFill/>
          <a:ln>
            <a:noFill/>
          </a:ln>
          <a:effectLst/>
          <a:extLst/>
        </p:spPr>
        <p:txBody>
          <a:bodyPr vert="horz" wrap="square" lIns="91567" tIns="45785" rIns="91567" bIns="45785" numCol="1" anchor="t" anchorCtr="0" compatLnSpc="1">
            <a:prstTxWarp prst="textNoShape">
              <a:avLst/>
            </a:prstTxWarp>
          </a:bodyPr>
          <a:lstStyle>
            <a:lvl1pPr defTabSz="915591">
              <a:defRPr sz="1200">
                <a:solidFill>
                  <a:schemeClr val="tx1"/>
                </a:solidFill>
                <a:latin typeface="Times" pitchFamily="18" charset="0"/>
                <a:ea typeface="+mn-ea"/>
              </a:defRPr>
            </a:lvl1pPr>
          </a:lstStyle>
          <a:p>
            <a:pPr>
              <a:defRPr/>
            </a:pPr>
            <a:endParaRPr lang="en-US" dirty="0"/>
          </a:p>
        </p:txBody>
      </p:sp>
      <p:sp>
        <p:nvSpPr>
          <p:cNvPr id="108547" name="Rectangle 3"/>
          <p:cNvSpPr>
            <a:spLocks noGrp="1" noChangeArrowheads="1"/>
          </p:cNvSpPr>
          <p:nvPr>
            <p:ph type="dt" sz="quarter" idx="1"/>
          </p:nvPr>
        </p:nvSpPr>
        <p:spPr bwMode="auto">
          <a:xfrm>
            <a:off x="3936592" y="0"/>
            <a:ext cx="3011909" cy="462600"/>
          </a:xfrm>
          <a:prstGeom prst="rect">
            <a:avLst/>
          </a:prstGeom>
          <a:noFill/>
          <a:ln>
            <a:noFill/>
          </a:ln>
          <a:effectLst/>
          <a:extLst/>
        </p:spPr>
        <p:txBody>
          <a:bodyPr vert="horz" wrap="square" lIns="91567" tIns="45785" rIns="91567" bIns="45785" numCol="1" anchor="t" anchorCtr="0" compatLnSpc="1">
            <a:prstTxWarp prst="textNoShape">
              <a:avLst/>
            </a:prstTxWarp>
          </a:bodyPr>
          <a:lstStyle>
            <a:lvl1pPr algn="r" defTabSz="915591">
              <a:defRPr sz="1200">
                <a:solidFill>
                  <a:schemeClr val="tx1"/>
                </a:solidFill>
                <a:latin typeface="Times" pitchFamily="18" charset="0"/>
                <a:ea typeface="+mn-ea"/>
              </a:defRPr>
            </a:lvl1pPr>
          </a:lstStyle>
          <a:p>
            <a:pPr>
              <a:defRPr/>
            </a:pPr>
            <a:endParaRPr lang="en-US" dirty="0"/>
          </a:p>
        </p:txBody>
      </p:sp>
      <p:sp>
        <p:nvSpPr>
          <p:cNvPr id="108548" name="Rectangle 4"/>
          <p:cNvSpPr>
            <a:spLocks noGrp="1" noChangeArrowheads="1"/>
          </p:cNvSpPr>
          <p:nvPr>
            <p:ph type="ftr" sz="quarter" idx="2"/>
          </p:nvPr>
        </p:nvSpPr>
        <p:spPr bwMode="auto">
          <a:xfrm>
            <a:off x="1" y="8771887"/>
            <a:ext cx="3011909" cy="462600"/>
          </a:xfrm>
          <a:prstGeom prst="rect">
            <a:avLst/>
          </a:prstGeom>
          <a:noFill/>
          <a:ln>
            <a:noFill/>
          </a:ln>
          <a:effectLst/>
          <a:extLst/>
        </p:spPr>
        <p:txBody>
          <a:bodyPr vert="horz" wrap="square" lIns="91567" tIns="45785" rIns="91567" bIns="45785" numCol="1" anchor="b" anchorCtr="0" compatLnSpc="1">
            <a:prstTxWarp prst="textNoShape">
              <a:avLst/>
            </a:prstTxWarp>
          </a:bodyPr>
          <a:lstStyle>
            <a:lvl1pPr defTabSz="915591">
              <a:defRPr sz="1200">
                <a:solidFill>
                  <a:schemeClr val="tx1"/>
                </a:solidFill>
                <a:latin typeface="Times" pitchFamily="18" charset="0"/>
                <a:ea typeface="+mn-ea"/>
              </a:defRPr>
            </a:lvl1pPr>
          </a:lstStyle>
          <a:p>
            <a:pPr>
              <a:defRPr/>
            </a:pPr>
            <a:endParaRPr lang="en-US" dirty="0"/>
          </a:p>
        </p:txBody>
      </p:sp>
      <p:sp>
        <p:nvSpPr>
          <p:cNvPr id="108549" name="Rectangle 5"/>
          <p:cNvSpPr>
            <a:spLocks noGrp="1" noChangeArrowheads="1"/>
          </p:cNvSpPr>
          <p:nvPr>
            <p:ph type="sldNum" sz="quarter" idx="3"/>
          </p:nvPr>
        </p:nvSpPr>
        <p:spPr bwMode="auto">
          <a:xfrm>
            <a:off x="3936592" y="8771887"/>
            <a:ext cx="3011909" cy="462600"/>
          </a:xfrm>
          <a:prstGeom prst="rect">
            <a:avLst/>
          </a:prstGeom>
          <a:noFill/>
          <a:ln>
            <a:noFill/>
          </a:ln>
          <a:effectLst/>
          <a:extLst/>
        </p:spPr>
        <p:txBody>
          <a:bodyPr vert="horz" wrap="square" lIns="91567" tIns="45785" rIns="91567" bIns="45785" numCol="1" anchor="b" anchorCtr="0" compatLnSpc="1">
            <a:prstTxWarp prst="textNoShape">
              <a:avLst/>
            </a:prstTxWarp>
          </a:bodyPr>
          <a:lstStyle>
            <a:lvl1pPr algn="r" defTabSz="914962">
              <a:defRPr sz="1200">
                <a:solidFill>
                  <a:schemeClr val="tx1"/>
                </a:solidFill>
              </a:defRPr>
            </a:lvl1pPr>
          </a:lstStyle>
          <a:p>
            <a:pPr>
              <a:defRPr/>
            </a:pPr>
            <a:fld id="{03EB81FA-DCC1-45B8-AB7D-C256E429C8BD}" type="slidenum">
              <a:rPr lang="en-US"/>
              <a:pPr>
                <a:defRPr/>
              </a:pPr>
              <a:t>‹#›</a:t>
            </a:fld>
            <a:endParaRPr lang="en-US" dirty="0"/>
          </a:p>
        </p:txBody>
      </p:sp>
    </p:spTree>
    <p:extLst>
      <p:ext uri="{BB962C8B-B14F-4D97-AF65-F5344CB8AC3E}">
        <p14:creationId xmlns:p14="http://schemas.microsoft.com/office/powerpoint/2010/main" val="224451909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11909" cy="462600"/>
          </a:xfrm>
          <a:prstGeom prst="rect">
            <a:avLst/>
          </a:prstGeom>
        </p:spPr>
        <p:txBody>
          <a:bodyPr vert="horz" lIns="91180" tIns="45588" rIns="91180" bIns="45588" rtlCol="0"/>
          <a:lstStyle>
            <a:lvl1pPr algn="l">
              <a:defRPr sz="1200"/>
            </a:lvl1pPr>
          </a:lstStyle>
          <a:p>
            <a:pPr>
              <a:defRPr/>
            </a:pPr>
            <a:endParaRPr lang="en-US" dirty="0"/>
          </a:p>
        </p:txBody>
      </p:sp>
      <p:sp>
        <p:nvSpPr>
          <p:cNvPr id="3" name="Date Placeholder 2"/>
          <p:cNvSpPr>
            <a:spLocks noGrp="1"/>
          </p:cNvSpPr>
          <p:nvPr>
            <p:ph type="dt" idx="1"/>
          </p:nvPr>
        </p:nvSpPr>
        <p:spPr>
          <a:xfrm>
            <a:off x="3936592" y="0"/>
            <a:ext cx="3011909" cy="462600"/>
          </a:xfrm>
          <a:prstGeom prst="rect">
            <a:avLst/>
          </a:prstGeom>
        </p:spPr>
        <p:txBody>
          <a:bodyPr vert="horz" lIns="91180" tIns="45588" rIns="91180" bIns="45588" rtlCol="0"/>
          <a:lstStyle>
            <a:lvl1pPr algn="r">
              <a:defRPr sz="1200"/>
            </a:lvl1pPr>
          </a:lstStyle>
          <a:p>
            <a:pPr>
              <a:defRPr/>
            </a:pPr>
            <a:fld id="{A696CD81-F80F-43A5-9CEF-516D9C3633C7}" type="datetimeFigureOut">
              <a:rPr lang="en-US"/>
              <a:pPr>
                <a:defRPr/>
              </a:pPr>
              <a:t>5/22/2018</a:t>
            </a:fld>
            <a:endParaRPr lang="en-US" dirty="0"/>
          </a:p>
        </p:txBody>
      </p:sp>
      <p:sp>
        <p:nvSpPr>
          <p:cNvPr id="4" name="Slide Image Placeholder 3"/>
          <p:cNvSpPr>
            <a:spLocks noGrp="1" noRot="1" noChangeAspect="1"/>
          </p:cNvSpPr>
          <p:nvPr>
            <p:ph type="sldImg" idx="2"/>
          </p:nvPr>
        </p:nvSpPr>
        <p:spPr>
          <a:xfrm>
            <a:off x="395288" y="692150"/>
            <a:ext cx="6159500" cy="3465513"/>
          </a:xfrm>
          <a:prstGeom prst="rect">
            <a:avLst/>
          </a:prstGeom>
          <a:noFill/>
          <a:ln w="12700">
            <a:solidFill>
              <a:prstClr val="black"/>
            </a:solidFill>
          </a:ln>
        </p:spPr>
        <p:txBody>
          <a:bodyPr vert="horz" lIns="91180" tIns="45588" rIns="91180" bIns="45588" rtlCol="0" anchor="ctr"/>
          <a:lstStyle/>
          <a:p>
            <a:pPr lvl="0"/>
            <a:endParaRPr lang="en-US" noProof="0" dirty="0"/>
          </a:p>
        </p:txBody>
      </p:sp>
      <p:sp>
        <p:nvSpPr>
          <p:cNvPr id="5" name="Notes Placeholder 4"/>
          <p:cNvSpPr>
            <a:spLocks noGrp="1"/>
          </p:cNvSpPr>
          <p:nvPr>
            <p:ph type="body" sz="quarter" idx="3"/>
          </p:nvPr>
        </p:nvSpPr>
        <p:spPr>
          <a:xfrm>
            <a:off x="694697" y="4387538"/>
            <a:ext cx="5560691" cy="4155439"/>
          </a:xfrm>
          <a:prstGeom prst="rect">
            <a:avLst/>
          </a:prstGeom>
        </p:spPr>
        <p:txBody>
          <a:bodyPr vert="horz" lIns="91180" tIns="45588" rIns="91180" bIns="45588"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8771887"/>
            <a:ext cx="3011909" cy="462600"/>
          </a:xfrm>
          <a:prstGeom prst="rect">
            <a:avLst/>
          </a:prstGeom>
        </p:spPr>
        <p:txBody>
          <a:bodyPr vert="horz" lIns="91180" tIns="45588" rIns="91180" bIns="45588" rtlCol="0" anchor="b"/>
          <a:lstStyle>
            <a:lvl1pPr algn="l">
              <a:defRPr sz="1200"/>
            </a:lvl1pPr>
          </a:lstStyle>
          <a:p>
            <a:pPr>
              <a:defRPr/>
            </a:pPr>
            <a:endParaRPr lang="en-US" dirty="0"/>
          </a:p>
        </p:txBody>
      </p:sp>
      <p:sp>
        <p:nvSpPr>
          <p:cNvPr id="7" name="Slide Number Placeholder 6"/>
          <p:cNvSpPr>
            <a:spLocks noGrp="1"/>
          </p:cNvSpPr>
          <p:nvPr>
            <p:ph type="sldNum" sz="quarter" idx="5"/>
          </p:nvPr>
        </p:nvSpPr>
        <p:spPr>
          <a:xfrm>
            <a:off x="3936592" y="8771887"/>
            <a:ext cx="3011909" cy="462600"/>
          </a:xfrm>
          <a:prstGeom prst="rect">
            <a:avLst/>
          </a:prstGeom>
        </p:spPr>
        <p:txBody>
          <a:bodyPr vert="horz" lIns="91180" tIns="45588" rIns="91180" bIns="45588" rtlCol="0" anchor="b"/>
          <a:lstStyle>
            <a:lvl1pPr algn="r">
              <a:defRPr sz="1200"/>
            </a:lvl1pPr>
          </a:lstStyle>
          <a:p>
            <a:pPr>
              <a:defRPr/>
            </a:pPr>
            <a:fld id="{4374C76B-9D99-46ED-A53A-207C1BEAA81E}" type="slidenum">
              <a:rPr lang="en-US"/>
              <a:pPr>
                <a:defRPr/>
              </a:pPr>
              <a:t>‹#›</a:t>
            </a:fld>
            <a:endParaRPr lang="en-US" dirty="0"/>
          </a:p>
        </p:txBody>
      </p:sp>
    </p:spTree>
    <p:extLst>
      <p:ext uri="{BB962C8B-B14F-4D97-AF65-F5344CB8AC3E}">
        <p14:creationId xmlns:p14="http://schemas.microsoft.com/office/powerpoint/2010/main" val="250096972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2437001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4264766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683790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273765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525858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549368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432391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189839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845953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801014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666212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3743194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645495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035057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592977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06062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23101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022761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058594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487039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48890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
        <p:nvSpPr>
          <p:cNvPr id="5" name="Footer Placeholder 4"/>
          <p:cNvSpPr>
            <a:spLocks noGrp="1"/>
          </p:cNvSpPr>
          <p:nvPr>
            <p:ph type="ftr" sz="quarter" idx="11"/>
          </p:nvPr>
        </p:nvSpPr>
        <p:spPr/>
        <p:txBody>
          <a:bodyPr/>
          <a:lstStyle/>
          <a:p>
            <a:endParaRPr lang="en-CA" dirty="0"/>
          </a:p>
        </p:txBody>
      </p:sp>
    </p:spTree>
    <p:extLst>
      <p:ext uri="{BB962C8B-B14F-4D97-AF65-F5344CB8AC3E}">
        <p14:creationId xmlns:p14="http://schemas.microsoft.com/office/powerpoint/2010/main" val="3925865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404414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195795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84741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934193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504811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188261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901903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226909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3409584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058443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70468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471041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7514245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633807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9732066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619092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1701069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8529019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45939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521747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75403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179364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864900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525647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7825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7241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70757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77456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29430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19066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85966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24329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laptop sits into the docking station in the cab, not much to it.</a:t>
            </a:r>
          </a:p>
          <a:p>
            <a:pPr lvl="1"/>
            <a:r>
              <a:rPr lang="en-US" sz="1200" kern="1200" dirty="0">
                <a:solidFill>
                  <a:schemeClr val="tx1"/>
                </a:solidFill>
                <a:effectLst/>
                <a:latin typeface="+mn-lt"/>
                <a:ea typeface="+mn-ea"/>
                <a:cs typeface="+mn-cs"/>
              </a:rPr>
              <a:t>The only connection they would need to worry about is the one running between the tractor and trailer, the rest stay connected all the time.</a:t>
            </a:r>
          </a:p>
          <a:p>
            <a:pPr lvl="0"/>
            <a:r>
              <a:rPr lang="en-US" sz="1200" kern="1200" dirty="0">
                <a:solidFill>
                  <a:schemeClr val="tx1"/>
                </a:solidFill>
                <a:effectLst/>
                <a:latin typeface="+mn-lt"/>
                <a:ea typeface="+mn-ea"/>
                <a:cs typeface="+mn-cs"/>
              </a:rPr>
              <a:t>The printer is installed in a black box on the floor</a:t>
            </a:r>
          </a:p>
          <a:p>
            <a:pPr lvl="1"/>
            <a:r>
              <a:rPr lang="en-US" sz="1200" kern="1200" dirty="0">
                <a:solidFill>
                  <a:schemeClr val="tx1"/>
                </a:solidFill>
                <a:effectLst/>
                <a:latin typeface="+mn-lt"/>
                <a:ea typeface="+mn-ea"/>
                <a:cs typeface="+mn-cs"/>
              </a:rPr>
              <a:t>Keeping the area in &amp; around the printer clean should be a priority</a:t>
            </a:r>
          </a:p>
          <a:p>
            <a:r>
              <a:rPr lang="en-US" sz="1200" kern="1200" dirty="0">
                <a:solidFill>
                  <a:schemeClr val="tx1"/>
                </a:solidFill>
                <a:effectLst/>
                <a:latin typeface="+mn-lt"/>
                <a:ea typeface="+mn-ea"/>
                <a:cs typeface="+mn-cs"/>
              </a:rPr>
              <a:t>Additional hookup points and what they need to hook up other trucks. </a:t>
            </a:r>
          </a:p>
          <a:p>
            <a:pPr lvl="0"/>
            <a:r>
              <a:rPr lang="en-US" sz="1200" kern="1200" dirty="0">
                <a:solidFill>
                  <a:schemeClr val="tx1"/>
                </a:solidFill>
                <a:effectLst/>
                <a:latin typeface="+mn-lt"/>
                <a:ea typeface="+mn-ea"/>
                <a:cs typeface="+mn-cs"/>
              </a:rPr>
              <a:t>	All they need to make the connection is a 4-pin network cable (Cable P/N: SJ-221-200)</a:t>
            </a:r>
          </a:p>
          <a:p>
            <a:pPr lvl="0"/>
            <a:r>
              <a:rPr lang="en-US" sz="1200" kern="1200" dirty="0">
                <a:solidFill>
                  <a:schemeClr val="tx1"/>
                </a:solidFill>
                <a:effectLst/>
                <a:latin typeface="+mn-lt"/>
                <a:ea typeface="+mn-ea"/>
                <a:cs typeface="+mn-cs"/>
              </a:rPr>
              <a:t>	Connect the OUT port on the slave unit to the IN port on the master (FDAS) unit</a:t>
            </a:r>
          </a:p>
          <a:p>
            <a:endParaRPr lang="en-US" dirty="0"/>
          </a:p>
        </p:txBody>
      </p:sp>
    </p:spTree>
    <p:extLst>
      <p:ext uri="{BB962C8B-B14F-4D97-AF65-F5344CB8AC3E}">
        <p14:creationId xmlns:p14="http://schemas.microsoft.com/office/powerpoint/2010/main" val="430999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28367550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laptop sits into the docking station in the cab, not much to it.</a:t>
            </a:r>
          </a:p>
          <a:p>
            <a:pPr lvl="1"/>
            <a:r>
              <a:rPr lang="en-US" sz="1200" kern="1200" dirty="0">
                <a:solidFill>
                  <a:schemeClr val="tx1"/>
                </a:solidFill>
                <a:effectLst/>
                <a:latin typeface="+mn-lt"/>
                <a:ea typeface="+mn-ea"/>
                <a:cs typeface="+mn-cs"/>
              </a:rPr>
              <a:t>The only connection they would need to worry about is the one running between the tractor and trailer, the rest stay connected all the time.</a:t>
            </a:r>
          </a:p>
          <a:p>
            <a:pPr lvl="0"/>
            <a:r>
              <a:rPr lang="en-US" sz="1200" kern="1200" dirty="0">
                <a:solidFill>
                  <a:schemeClr val="tx1"/>
                </a:solidFill>
                <a:effectLst/>
                <a:latin typeface="+mn-lt"/>
                <a:ea typeface="+mn-ea"/>
                <a:cs typeface="+mn-cs"/>
              </a:rPr>
              <a:t>The printer is installed in a black box on the floor</a:t>
            </a:r>
          </a:p>
          <a:p>
            <a:pPr lvl="1"/>
            <a:r>
              <a:rPr lang="en-US" sz="1200" kern="1200" dirty="0">
                <a:solidFill>
                  <a:schemeClr val="tx1"/>
                </a:solidFill>
                <a:effectLst/>
                <a:latin typeface="+mn-lt"/>
                <a:ea typeface="+mn-ea"/>
                <a:cs typeface="+mn-cs"/>
              </a:rPr>
              <a:t>Keeping the area in &amp; around the printer clean should be a priority</a:t>
            </a:r>
          </a:p>
          <a:p>
            <a:r>
              <a:rPr lang="en-US" sz="1200" kern="1200" dirty="0">
                <a:solidFill>
                  <a:schemeClr val="tx1"/>
                </a:solidFill>
                <a:effectLst/>
                <a:latin typeface="+mn-lt"/>
                <a:ea typeface="+mn-ea"/>
                <a:cs typeface="+mn-cs"/>
              </a:rPr>
              <a:t>Additional hookup points and what they need to hook up other trucks. </a:t>
            </a:r>
          </a:p>
          <a:p>
            <a:pPr lvl="0"/>
            <a:r>
              <a:rPr lang="en-US" sz="1200" kern="1200" dirty="0">
                <a:solidFill>
                  <a:schemeClr val="tx1"/>
                </a:solidFill>
                <a:effectLst/>
                <a:latin typeface="+mn-lt"/>
                <a:ea typeface="+mn-ea"/>
                <a:cs typeface="+mn-cs"/>
              </a:rPr>
              <a:t>	All they need to make the connection is a 4-pin network cable (Cable P/N: SJ-221-200)</a:t>
            </a:r>
          </a:p>
          <a:p>
            <a:pPr lvl="0"/>
            <a:r>
              <a:rPr lang="en-US" sz="1200" kern="1200" dirty="0">
                <a:solidFill>
                  <a:schemeClr val="tx1"/>
                </a:solidFill>
                <a:effectLst/>
                <a:latin typeface="+mn-lt"/>
                <a:ea typeface="+mn-ea"/>
                <a:cs typeface="+mn-cs"/>
              </a:rPr>
              <a:t>	Connect the OUT port on the slave unit to the IN port on the master (FDAS) unit</a:t>
            </a:r>
          </a:p>
          <a:p>
            <a:endParaRPr lang="en-US" dirty="0"/>
          </a:p>
        </p:txBody>
      </p:sp>
    </p:spTree>
    <p:extLst>
      <p:ext uri="{BB962C8B-B14F-4D97-AF65-F5344CB8AC3E}">
        <p14:creationId xmlns:p14="http://schemas.microsoft.com/office/powerpoint/2010/main" val="7217474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laptop sits into the docking station in the cab, not much to it.</a:t>
            </a:r>
          </a:p>
          <a:p>
            <a:pPr lvl="1"/>
            <a:r>
              <a:rPr lang="en-US" sz="1200" kern="1200" dirty="0">
                <a:solidFill>
                  <a:schemeClr val="tx1"/>
                </a:solidFill>
                <a:effectLst/>
                <a:latin typeface="+mn-lt"/>
                <a:ea typeface="+mn-ea"/>
                <a:cs typeface="+mn-cs"/>
              </a:rPr>
              <a:t>The only connection they would need to worry about is the one running between the tractor and trailer, the rest stay connected all the time.</a:t>
            </a:r>
          </a:p>
          <a:p>
            <a:pPr lvl="0"/>
            <a:r>
              <a:rPr lang="en-US" sz="1200" kern="1200" dirty="0">
                <a:solidFill>
                  <a:schemeClr val="tx1"/>
                </a:solidFill>
                <a:effectLst/>
                <a:latin typeface="+mn-lt"/>
                <a:ea typeface="+mn-ea"/>
                <a:cs typeface="+mn-cs"/>
              </a:rPr>
              <a:t>The printer is installed in a black box on the floor</a:t>
            </a:r>
          </a:p>
          <a:p>
            <a:pPr lvl="1"/>
            <a:r>
              <a:rPr lang="en-US" sz="1200" kern="1200" dirty="0">
                <a:solidFill>
                  <a:schemeClr val="tx1"/>
                </a:solidFill>
                <a:effectLst/>
                <a:latin typeface="+mn-lt"/>
                <a:ea typeface="+mn-ea"/>
                <a:cs typeface="+mn-cs"/>
              </a:rPr>
              <a:t>Keeping the area in &amp; around the printer clean should be a priority</a:t>
            </a:r>
          </a:p>
          <a:p>
            <a:r>
              <a:rPr lang="en-US" sz="1200" kern="1200" dirty="0">
                <a:solidFill>
                  <a:schemeClr val="tx1"/>
                </a:solidFill>
                <a:effectLst/>
                <a:latin typeface="+mn-lt"/>
                <a:ea typeface="+mn-ea"/>
                <a:cs typeface="+mn-cs"/>
              </a:rPr>
              <a:t>Additional hookup points and what they need to hook up other trucks. </a:t>
            </a:r>
          </a:p>
          <a:p>
            <a:pPr lvl="0"/>
            <a:r>
              <a:rPr lang="en-US" sz="1200" kern="1200" dirty="0">
                <a:solidFill>
                  <a:schemeClr val="tx1"/>
                </a:solidFill>
                <a:effectLst/>
                <a:latin typeface="+mn-lt"/>
                <a:ea typeface="+mn-ea"/>
                <a:cs typeface="+mn-cs"/>
              </a:rPr>
              <a:t>	All they need to make the connection is a 4-pin network cable (Cable P/N: SJ-221-200)</a:t>
            </a:r>
          </a:p>
          <a:p>
            <a:pPr lvl="0"/>
            <a:r>
              <a:rPr lang="en-US" sz="1200" kern="1200" dirty="0">
                <a:solidFill>
                  <a:schemeClr val="tx1"/>
                </a:solidFill>
                <a:effectLst/>
                <a:latin typeface="+mn-lt"/>
                <a:ea typeface="+mn-ea"/>
                <a:cs typeface="+mn-cs"/>
              </a:rPr>
              <a:t>	Connect the OUT port on the slave unit to the IN port on the master (FDAS) unit</a:t>
            </a:r>
          </a:p>
          <a:p>
            <a:endParaRPr lang="en-US" dirty="0"/>
          </a:p>
        </p:txBody>
      </p:sp>
    </p:spTree>
    <p:extLst>
      <p:ext uri="{BB962C8B-B14F-4D97-AF65-F5344CB8AC3E}">
        <p14:creationId xmlns:p14="http://schemas.microsoft.com/office/powerpoint/2010/main" val="27442324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laptop sits into the docking station in the cab, not much to it.</a:t>
            </a:r>
          </a:p>
          <a:p>
            <a:pPr lvl="1"/>
            <a:r>
              <a:rPr lang="en-US" sz="1200" kern="1200" dirty="0">
                <a:solidFill>
                  <a:schemeClr val="tx1"/>
                </a:solidFill>
                <a:effectLst/>
                <a:latin typeface="+mn-lt"/>
                <a:ea typeface="+mn-ea"/>
                <a:cs typeface="+mn-cs"/>
              </a:rPr>
              <a:t>The only connection they would need to worry about is the one running between the tractor and trailer, the rest stay connected all the time.</a:t>
            </a:r>
          </a:p>
          <a:p>
            <a:pPr lvl="0"/>
            <a:r>
              <a:rPr lang="en-US" sz="1200" kern="1200" dirty="0">
                <a:solidFill>
                  <a:schemeClr val="tx1"/>
                </a:solidFill>
                <a:effectLst/>
                <a:latin typeface="+mn-lt"/>
                <a:ea typeface="+mn-ea"/>
                <a:cs typeface="+mn-cs"/>
              </a:rPr>
              <a:t>The printer is installed in a black box on the floor</a:t>
            </a:r>
          </a:p>
          <a:p>
            <a:pPr lvl="1"/>
            <a:r>
              <a:rPr lang="en-US" sz="1200" kern="1200" dirty="0">
                <a:solidFill>
                  <a:schemeClr val="tx1"/>
                </a:solidFill>
                <a:effectLst/>
                <a:latin typeface="+mn-lt"/>
                <a:ea typeface="+mn-ea"/>
                <a:cs typeface="+mn-cs"/>
              </a:rPr>
              <a:t>Keeping the area in &amp; around the printer clean should be a priority</a:t>
            </a:r>
          </a:p>
          <a:p>
            <a:r>
              <a:rPr lang="en-US" sz="1200" kern="1200" dirty="0">
                <a:solidFill>
                  <a:schemeClr val="tx1"/>
                </a:solidFill>
                <a:effectLst/>
                <a:latin typeface="+mn-lt"/>
                <a:ea typeface="+mn-ea"/>
                <a:cs typeface="+mn-cs"/>
              </a:rPr>
              <a:t>Additional hookup points and what they need to hook up other trucks. </a:t>
            </a:r>
          </a:p>
          <a:p>
            <a:pPr lvl="0"/>
            <a:r>
              <a:rPr lang="en-US" sz="1200" kern="1200" dirty="0">
                <a:solidFill>
                  <a:schemeClr val="tx1"/>
                </a:solidFill>
                <a:effectLst/>
                <a:latin typeface="+mn-lt"/>
                <a:ea typeface="+mn-ea"/>
                <a:cs typeface="+mn-cs"/>
              </a:rPr>
              <a:t>	All they need to make the connection is a 4-pin network cable (Cable P/N: SJ-221-200)</a:t>
            </a:r>
          </a:p>
          <a:p>
            <a:pPr lvl="0"/>
            <a:r>
              <a:rPr lang="en-US" sz="1200" kern="1200" dirty="0">
                <a:solidFill>
                  <a:schemeClr val="tx1"/>
                </a:solidFill>
                <a:effectLst/>
                <a:latin typeface="+mn-lt"/>
                <a:ea typeface="+mn-ea"/>
                <a:cs typeface="+mn-cs"/>
              </a:rPr>
              <a:t>	Connect the OUT port on the slave unit to the IN port on the master (FDAS) unit</a:t>
            </a:r>
          </a:p>
          <a:p>
            <a:endParaRPr lang="en-US" dirty="0"/>
          </a:p>
        </p:txBody>
      </p:sp>
    </p:spTree>
    <p:extLst>
      <p:ext uri="{BB962C8B-B14F-4D97-AF65-F5344CB8AC3E}">
        <p14:creationId xmlns:p14="http://schemas.microsoft.com/office/powerpoint/2010/main" val="40350699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laptop sits into the docking station in the cab, not much to it.</a:t>
            </a:r>
          </a:p>
          <a:p>
            <a:pPr lvl="1"/>
            <a:r>
              <a:rPr lang="en-US" sz="1200" kern="1200" dirty="0">
                <a:solidFill>
                  <a:schemeClr val="tx1"/>
                </a:solidFill>
                <a:effectLst/>
                <a:latin typeface="+mn-lt"/>
                <a:ea typeface="+mn-ea"/>
                <a:cs typeface="+mn-cs"/>
              </a:rPr>
              <a:t>The only connection they would need to worry about is the one running between the tractor and trailer, the rest stay connected all the time.</a:t>
            </a:r>
          </a:p>
          <a:p>
            <a:pPr lvl="0"/>
            <a:r>
              <a:rPr lang="en-US" sz="1200" kern="1200" dirty="0">
                <a:solidFill>
                  <a:schemeClr val="tx1"/>
                </a:solidFill>
                <a:effectLst/>
                <a:latin typeface="+mn-lt"/>
                <a:ea typeface="+mn-ea"/>
                <a:cs typeface="+mn-cs"/>
              </a:rPr>
              <a:t>The printer is installed in a black box on the floor</a:t>
            </a:r>
          </a:p>
          <a:p>
            <a:pPr lvl="1"/>
            <a:r>
              <a:rPr lang="en-US" sz="1200" kern="1200" dirty="0">
                <a:solidFill>
                  <a:schemeClr val="tx1"/>
                </a:solidFill>
                <a:effectLst/>
                <a:latin typeface="+mn-lt"/>
                <a:ea typeface="+mn-ea"/>
                <a:cs typeface="+mn-cs"/>
              </a:rPr>
              <a:t>Keeping the area in &amp; around the printer clean should be a priority</a:t>
            </a:r>
          </a:p>
          <a:p>
            <a:r>
              <a:rPr lang="en-US" sz="1200" kern="1200" dirty="0">
                <a:solidFill>
                  <a:schemeClr val="tx1"/>
                </a:solidFill>
                <a:effectLst/>
                <a:latin typeface="+mn-lt"/>
                <a:ea typeface="+mn-ea"/>
                <a:cs typeface="+mn-cs"/>
              </a:rPr>
              <a:t>Additional hookup points and what they need to hook up other trucks. </a:t>
            </a:r>
          </a:p>
          <a:p>
            <a:pPr lvl="0"/>
            <a:r>
              <a:rPr lang="en-US" sz="1200" kern="1200" dirty="0">
                <a:solidFill>
                  <a:schemeClr val="tx1"/>
                </a:solidFill>
                <a:effectLst/>
                <a:latin typeface="+mn-lt"/>
                <a:ea typeface="+mn-ea"/>
                <a:cs typeface="+mn-cs"/>
              </a:rPr>
              <a:t>	All they need to make the connection is a 4-pin network cable (Cable P/N: SJ-221-200)</a:t>
            </a:r>
          </a:p>
          <a:p>
            <a:pPr lvl="0"/>
            <a:r>
              <a:rPr lang="en-US" sz="1200" kern="1200" dirty="0">
                <a:solidFill>
                  <a:schemeClr val="tx1"/>
                </a:solidFill>
                <a:effectLst/>
                <a:latin typeface="+mn-lt"/>
                <a:ea typeface="+mn-ea"/>
                <a:cs typeface="+mn-cs"/>
              </a:rPr>
              <a:t>	Connect the OUT port on the slave unit to the IN port on the master (FDAS) unit</a:t>
            </a:r>
          </a:p>
          <a:p>
            <a:endParaRPr lang="en-US" dirty="0"/>
          </a:p>
        </p:txBody>
      </p:sp>
    </p:spTree>
    <p:extLst>
      <p:ext uri="{BB962C8B-B14F-4D97-AF65-F5344CB8AC3E}">
        <p14:creationId xmlns:p14="http://schemas.microsoft.com/office/powerpoint/2010/main" val="42090164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laptop sits into the docking station in the cab, not much to it.</a:t>
            </a:r>
          </a:p>
          <a:p>
            <a:pPr lvl="1"/>
            <a:r>
              <a:rPr lang="en-US" sz="1200" kern="1200" dirty="0">
                <a:solidFill>
                  <a:schemeClr val="tx1"/>
                </a:solidFill>
                <a:effectLst/>
                <a:latin typeface="+mn-lt"/>
                <a:ea typeface="+mn-ea"/>
                <a:cs typeface="+mn-cs"/>
              </a:rPr>
              <a:t>The only connection they would need to worry about is the one running between the tractor and trailer, the rest stay connected all the time.</a:t>
            </a:r>
          </a:p>
          <a:p>
            <a:pPr lvl="0"/>
            <a:r>
              <a:rPr lang="en-US" sz="1200" kern="1200" dirty="0">
                <a:solidFill>
                  <a:schemeClr val="tx1"/>
                </a:solidFill>
                <a:effectLst/>
                <a:latin typeface="+mn-lt"/>
                <a:ea typeface="+mn-ea"/>
                <a:cs typeface="+mn-cs"/>
              </a:rPr>
              <a:t>The printer is installed in a black box on the floor</a:t>
            </a:r>
          </a:p>
          <a:p>
            <a:pPr lvl="1"/>
            <a:r>
              <a:rPr lang="en-US" sz="1200" kern="1200" dirty="0">
                <a:solidFill>
                  <a:schemeClr val="tx1"/>
                </a:solidFill>
                <a:effectLst/>
                <a:latin typeface="+mn-lt"/>
                <a:ea typeface="+mn-ea"/>
                <a:cs typeface="+mn-cs"/>
              </a:rPr>
              <a:t>Keeping the area in &amp; around the printer clean should be a priority</a:t>
            </a:r>
          </a:p>
          <a:p>
            <a:r>
              <a:rPr lang="en-US" sz="1200" kern="1200" dirty="0">
                <a:solidFill>
                  <a:schemeClr val="tx1"/>
                </a:solidFill>
                <a:effectLst/>
                <a:latin typeface="+mn-lt"/>
                <a:ea typeface="+mn-ea"/>
                <a:cs typeface="+mn-cs"/>
              </a:rPr>
              <a:t>Additional hookup points and what they need to hook up other trucks. </a:t>
            </a:r>
          </a:p>
          <a:p>
            <a:pPr lvl="0"/>
            <a:r>
              <a:rPr lang="en-US" sz="1200" kern="1200" dirty="0">
                <a:solidFill>
                  <a:schemeClr val="tx1"/>
                </a:solidFill>
                <a:effectLst/>
                <a:latin typeface="+mn-lt"/>
                <a:ea typeface="+mn-ea"/>
                <a:cs typeface="+mn-cs"/>
              </a:rPr>
              <a:t>	All they need to make the connection is a 4-pin network cable (Cable P/N: SJ-221-200)</a:t>
            </a:r>
          </a:p>
          <a:p>
            <a:pPr lvl="0"/>
            <a:r>
              <a:rPr lang="en-US" sz="1200" kern="1200" dirty="0">
                <a:solidFill>
                  <a:schemeClr val="tx1"/>
                </a:solidFill>
                <a:effectLst/>
                <a:latin typeface="+mn-lt"/>
                <a:ea typeface="+mn-ea"/>
                <a:cs typeface="+mn-cs"/>
              </a:rPr>
              <a:t>	Connect the OUT port on the slave unit to the IN port on the master (FDAS) unit</a:t>
            </a:r>
          </a:p>
          <a:p>
            <a:endParaRPr lang="en-US" dirty="0"/>
          </a:p>
        </p:txBody>
      </p:sp>
    </p:spTree>
    <p:extLst>
      <p:ext uri="{BB962C8B-B14F-4D97-AF65-F5344CB8AC3E}">
        <p14:creationId xmlns:p14="http://schemas.microsoft.com/office/powerpoint/2010/main" val="14858966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r>
              <a:rPr lang="en-US" dirty="0"/>
              <a:t>Remember to use the DOWNHOLE LSD, not surface</a:t>
            </a:r>
          </a:p>
        </p:txBody>
      </p:sp>
    </p:spTree>
    <p:extLst>
      <p:ext uri="{BB962C8B-B14F-4D97-AF65-F5344CB8AC3E}">
        <p14:creationId xmlns:p14="http://schemas.microsoft.com/office/powerpoint/2010/main" val="7079748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wasn’t sure if you’d want this is the presentation as it’s not strictly FDAS related,</a:t>
            </a:r>
            <a:r>
              <a:rPr lang="en-US" baseline="0" dirty="0"/>
              <a:t> but it is closely tied to running WITS successfully.</a:t>
            </a:r>
            <a:endParaRPr lang="en-US" dirty="0"/>
          </a:p>
          <a:p>
            <a:pPr marL="171450" indent="-171450">
              <a:buFont typeface="Arial" panose="020B0604020202020204" pitchFamily="34" charset="0"/>
              <a:buChar char="•"/>
            </a:pPr>
            <a:r>
              <a:rPr lang="en-US" dirty="0"/>
              <a:t>The work instructions cover off connecting all of the cabling and using third party wireless links.</a:t>
            </a:r>
          </a:p>
          <a:p>
            <a:pPr marL="171450" indent="-171450">
              <a:buFont typeface="Arial" panose="020B0604020202020204" pitchFamily="34" charset="0"/>
              <a:buChar char="•"/>
            </a:pPr>
            <a:r>
              <a:rPr lang="en-US" baseline="0" dirty="0"/>
              <a:t>There is also detailed troubleshooting information included at the end of each.</a:t>
            </a:r>
          </a:p>
          <a:p>
            <a:pPr marL="171450" indent="-171450">
              <a:buFont typeface="Arial" panose="020B0604020202020204" pitchFamily="34" charset="0"/>
              <a:buChar char="•"/>
            </a:pPr>
            <a:r>
              <a:rPr lang="en-US" baseline="0" dirty="0"/>
              <a:t>Really drive home the DIP switch point, it really is the largest cause of issues on the Sanjel side.</a:t>
            </a:r>
          </a:p>
          <a:p>
            <a:pPr marL="171450" lvl="0" indent="-171450">
              <a:buFont typeface="Arial" panose="020B0604020202020204" pitchFamily="34" charset="0"/>
              <a:buChar char="•"/>
            </a:pPr>
            <a:endParaRPr lang="en-US" baseline="0" dirty="0"/>
          </a:p>
          <a:p>
            <a:endParaRPr lang="en-CA" dirty="0"/>
          </a:p>
        </p:txBody>
      </p:sp>
    </p:spTree>
    <p:extLst>
      <p:ext uri="{BB962C8B-B14F-4D97-AF65-F5344CB8AC3E}">
        <p14:creationId xmlns:p14="http://schemas.microsoft.com/office/powerpoint/2010/main" val="38388848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Selecting the appropriate WITS profile</a:t>
            </a:r>
          </a:p>
          <a:p>
            <a:pPr marL="628650" lvl="1" indent="-171450">
              <a:buFont typeface="Arial" panose="020B0604020202020204" pitchFamily="34" charset="0"/>
              <a:buChar char="•"/>
            </a:pPr>
            <a:r>
              <a:rPr lang="en-US" dirty="0"/>
              <a:t>The supervisor needs to confirm with the Rig which</a:t>
            </a:r>
            <a:r>
              <a:rPr lang="en-US" baseline="0" dirty="0"/>
              <a:t> type of EDR they are using to select the WITS profile.</a:t>
            </a:r>
          </a:p>
          <a:p>
            <a:pPr marL="628650" lvl="1" indent="-171450">
              <a:buFont typeface="Arial" panose="020B0604020202020204" pitchFamily="34" charset="0"/>
              <a:buChar char="•"/>
            </a:pPr>
            <a:r>
              <a:rPr lang="en-US" baseline="0" dirty="0"/>
              <a:t>Press the edit button to the right of the Profile dropdown to select the correct EDR.</a:t>
            </a:r>
          </a:p>
          <a:p>
            <a:pPr marL="171450" indent="-171450">
              <a:buFont typeface="Arial" panose="020B0604020202020204" pitchFamily="34" charset="0"/>
              <a:buChar char="•"/>
            </a:pPr>
            <a:r>
              <a:rPr lang="en-US" baseline="0" dirty="0"/>
              <a:t>Select the required variables</a:t>
            </a:r>
          </a:p>
          <a:p>
            <a:pPr marL="628650" lvl="1" indent="-171450">
              <a:buFont typeface="Arial" panose="020B0604020202020204" pitchFamily="34" charset="0"/>
              <a:buChar char="•"/>
            </a:pPr>
            <a:r>
              <a:rPr lang="en-US" baseline="0" dirty="0"/>
              <a:t>Only a single rate channel is sent via WITS, individual unit rates cannot be sent</a:t>
            </a:r>
          </a:p>
          <a:p>
            <a:pPr marL="628650" lvl="1" indent="-171450">
              <a:buFont typeface="Arial" panose="020B0604020202020204" pitchFamily="34" charset="0"/>
              <a:buChar char="•"/>
            </a:pPr>
            <a:r>
              <a:rPr lang="en-US" baseline="0" dirty="0"/>
              <a:t>Only a single pressure channel is sent via WITS, individual unit pressures cannot be sent</a:t>
            </a:r>
          </a:p>
          <a:p>
            <a:pPr marL="628650" lvl="1" indent="-171450">
              <a:buFont typeface="Arial" panose="020B0604020202020204" pitchFamily="34" charset="0"/>
              <a:buChar char="•"/>
            </a:pPr>
            <a:r>
              <a:rPr lang="en-US" baseline="0" dirty="0"/>
              <a:t>Only a single density channel is sent via WITS, individual unit densities cannot be sent.</a:t>
            </a:r>
          </a:p>
          <a:p>
            <a:pPr marL="628650" lvl="1" indent="-171450">
              <a:buFont typeface="Arial" panose="020B0604020202020204" pitchFamily="34" charset="0"/>
              <a:buChar char="•"/>
            </a:pPr>
            <a:r>
              <a:rPr lang="en-US" baseline="0" dirty="0"/>
              <a:t>Stage Total</a:t>
            </a:r>
          </a:p>
          <a:p>
            <a:pPr marL="1085850" lvl="2" indent="-171450">
              <a:buFont typeface="Arial" panose="020B0604020202020204" pitchFamily="34" charset="0"/>
              <a:buChar char="•"/>
            </a:pPr>
            <a:r>
              <a:rPr lang="en-US" baseline="0" dirty="0"/>
              <a:t>The stage total sent is the “Resettable Vol (m3)” on the Jab Data screen</a:t>
            </a:r>
          </a:p>
          <a:p>
            <a:pPr marL="1543050" lvl="3" indent="-171450">
              <a:buFont typeface="Arial" panose="020B0604020202020204" pitchFamily="34" charset="0"/>
              <a:buChar char="•"/>
            </a:pPr>
            <a:r>
              <a:rPr lang="en-US" baseline="0" dirty="0"/>
              <a:t>FDAS will totalize all units</a:t>
            </a:r>
          </a:p>
          <a:p>
            <a:pPr marL="1543050" lvl="3" indent="-171450">
              <a:buFont typeface="Arial" panose="020B0604020202020204" pitchFamily="34" charset="0"/>
              <a:buChar char="•"/>
            </a:pPr>
            <a:r>
              <a:rPr lang="en-US" baseline="0" dirty="0"/>
              <a:t>This can ONLY be reset by pressing the Resettable Vol reset button on the Job Data Screen</a:t>
            </a:r>
          </a:p>
          <a:p>
            <a:pPr marL="1085850" lvl="2" indent="-171450">
              <a:buFont typeface="Arial" panose="020B0604020202020204" pitchFamily="34" charset="0"/>
              <a:buChar char="•"/>
            </a:pPr>
            <a:r>
              <a:rPr lang="en-US" baseline="0" dirty="0"/>
              <a:t>Not all clients require stage total, but it is a good practice to send it all the time.</a:t>
            </a:r>
          </a:p>
          <a:p>
            <a:pPr marL="1085850" lvl="2" indent="-171450">
              <a:buFont typeface="Arial" panose="020B0604020202020204" pitchFamily="34" charset="0"/>
              <a:buChar char="•"/>
            </a:pPr>
            <a:r>
              <a:rPr lang="en-US" baseline="0" dirty="0"/>
              <a:t>There is no set standard WITS identifier for stage total, it could be set up on the EDR as either 1728 or 1730.</a:t>
            </a:r>
          </a:p>
          <a:p>
            <a:pPr marL="1085850" lvl="2" indent="-171450">
              <a:buFont typeface="Arial" panose="020B0604020202020204" pitchFamily="34" charset="0"/>
              <a:buChar char="•"/>
            </a:pPr>
            <a:r>
              <a:rPr lang="en-US" baseline="0" dirty="0"/>
              <a:t>If the client cannot see stage total switching between the two will likely solve the problem.</a:t>
            </a:r>
          </a:p>
          <a:p>
            <a:pPr marL="171450" lvl="0" indent="-171450">
              <a:buFont typeface="Arial" panose="020B0604020202020204" pitchFamily="34" charset="0"/>
              <a:buChar char="•"/>
            </a:pPr>
            <a:r>
              <a:rPr lang="en-US" baseline="0" dirty="0"/>
              <a:t>Start WITS</a:t>
            </a:r>
          </a:p>
          <a:p>
            <a:pPr marL="628650" lvl="1" indent="-171450">
              <a:buFont typeface="Arial" panose="020B0604020202020204" pitchFamily="34" charset="0"/>
              <a:buChar char="•"/>
            </a:pPr>
            <a:r>
              <a:rPr lang="en-US" baseline="0" dirty="0"/>
              <a:t>The system does a connectivity check when trying to connect to the WITS case</a:t>
            </a:r>
          </a:p>
          <a:p>
            <a:pPr marL="628650" lvl="1" indent="-171450">
              <a:buFont typeface="Arial" panose="020B0604020202020204" pitchFamily="34" charset="0"/>
              <a:buChar char="•"/>
            </a:pPr>
            <a:r>
              <a:rPr lang="en-US" baseline="0" dirty="0"/>
              <a:t>If the Toughbook does not have the correct IP setup, it will pop-up a window to let the operator know</a:t>
            </a:r>
          </a:p>
          <a:p>
            <a:pPr marL="1085850" lvl="2" indent="-171450">
              <a:buFont typeface="Arial" panose="020B0604020202020204" pitchFamily="34" charset="0"/>
              <a:buChar char="•"/>
            </a:pPr>
            <a:r>
              <a:rPr lang="en-US" baseline="0" dirty="0"/>
              <a:t>They won’t be able to fix this issue without calling Debian</a:t>
            </a:r>
          </a:p>
          <a:p>
            <a:pPr marL="171450" lvl="0" indent="-171450">
              <a:buFont typeface="Arial" panose="020B0604020202020204" pitchFamily="34" charset="0"/>
              <a:buChar char="•"/>
            </a:pPr>
            <a:r>
              <a:rPr lang="en-US" baseline="0" dirty="0"/>
              <a:t>They should refer to the work instructions if they are having issues with connectivity, data not showing up correctly, etc.</a:t>
            </a:r>
          </a:p>
          <a:p>
            <a:pPr marL="171450" lvl="0" indent="-171450">
              <a:buFont typeface="Arial" panose="020B0604020202020204" pitchFamily="34" charset="0"/>
              <a:buChar char="•"/>
            </a:pPr>
            <a:endParaRPr lang="en-US" baseline="0" dirty="0"/>
          </a:p>
          <a:p>
            <a:endParaRPr lang="en-CA" dirty="0"/>
          </a:p>
        </p:txBody>
      </p:sp>
    </p:spTree>
    <p:extLst>
      <p:ext uri="{BB962C8B-B14F-4D97-AF65-F5344CB8AC3E}">
        <p14:creationId xmlns:p14="http://schemas.microsoft.com/office/powerpoint/2010/main" val="5365409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8666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7069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5487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90767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18775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0414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84510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55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5701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To be an operator 1, one</a:t>
            </a:r>
            <a:r>
              <a:rPr lang="en-US" baseline="0" dirty="0"/>
              <a:t> of the minimum requirements is to have a class 1.</a:t>
            </a:r>
          </a:p>
          <a:p>
            <a:r>
              <a:rPr lang="en-US" dirty="0"/>
              <a:t>Therefore, all employee must either have a class 1 or go through</a:t>
            </a:r>
            <a:r>
              <a:rPr lang="en-US" baseline="0" dirty="0"/>
              <a:t> driver1/2 then considered for the Op 1 position.</a:t>
            </a:r>
          </a:p>
          <a:p>
            <a:endParaRPr lang="en-US" baseline="0" dirty="0"/>
          </a:p>
          <a:p>
            <a:endParaRPr lang="en-US" baseline="0" dirty="0"/>
          </a:p>
          <a:p>
            <a:r>
              <a:rPr lang="en-US" baseline="0" dirty="0">
                <a:sym typeface="Wingdings" panose="05000000000000000000" pitchFamily="2" charset="2"/>
              </a:rPr>
              <a:t> </a:t>
            </a:r>
          </a:p>
          <a:p>
            <a:r>
              <a:rPr lang="en-US" baseline="0" dirty="0">
                <a:sym typeface="Wingdings" panose="05000000000000000000" pitchFamily="2" charset="2"/>
              </a:rPr>
              <a:t>New employee is initially hired as one of the four entry positions and will be supported </a:t>
            </a:r>
          </a:p>
          <a:p>
            <a:r>
              <a:rPr lang="en-US" baseline="0" dirty="0">
                <a:sym typeface="Wingdings" panose="05000000000000000000" pitchFamily="2" charset="2"/>
              </a:rPr>
              <a:t>Throughout the career by participating in career development plans with direct manager and completing </a:t>
            </a:r>
          </a:p>
          <a:p>
            <a:r>
              <a:rPr lang="en-US" baseline="0" dirty="0">
                <a:sym typeface="Wingdings" panose="05000000000000000000" pitchFamily="2" charset="2"/>
              </a:rPr>
              <a:t>Training and development requirements as per training matrix</a:t>
            </a:r>
          </a:p>
          <a:p>
            <a:r>
              <a:rPr lang="en-US" baseline="0" dirty="0">
                <a:sym typeface="Wingdings" panose="05000000000000000000" pitchFamily="2" charset="2"/>
              </a:rPr>
              <a:t>Any newly hired employee will have to participate and complete the Short Service Employee (SSE) program </a:t>
            </a:r>
            <a:r>
              <a:rPr lang="en-US" baseline="0">
                <a:sym typeface="Wingdings" panose="05000000000000000000" pitchFamily="2" charset="2"/>
              </a:rPr>
              <a:t>with mentor(s)</a:t>
            </a:r>
            <a:endParaRPr lang="en-US" baseline="0" dirty="0">
              <a:sym typeface="Wingdings" panose="05000000000000000000" pitchFamily="2" charset="2"/>
            </a:endParaRPr>
          </a:p>
          <a:p>
            <a:endParaRPr lang="en-US" baseline="0" dirty="0">
              <a:sym typeface="Wingdings" panose="05000000000000000000" pitchFamily="2" charset="2"/>
            </a:endParaRPr>
          </a:p>
          <a:p>
            <a:endParaRPr lang="en-US" baseline="0" dirty="0"/>
          </a:p>
          <a:p>
            <a:endParaRPr lang="en-US" baseline="0" dirty="0"/>
          </a:p>
          <a:p>
            <a:endParaRPr lang="en-US" baseline="0" dirty="0"/>
          </a:p>
          <a:p>
            <a:endParaRPr dirty="0"/>
          </a:p>
        </p:txBody>
      </p:sp>
    </p:spTree>
    <p:extLst>
      <p:ext uri="{BB962C8B-B14F-4D97-AF65-F5344CB8AC3E}">
        <p14:creationId xmlns:p14="http://schemas.microsoft.com/office/powerpoint/2010/main" val="1242443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611823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Title Slide">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1" y="1"/>
            <a:ext cx="12192001" cy="6372225"/>
          </a:xfrm>
          <a:solidFill>
            <a:schemeClr val="tx2"/>
          </a:solidFill>
        </p:spPr>
        <p:txBody>
          <a:bodyPr/>
          <a:lstStyle>
            <a:lvl1pPr marL="0" indent="0" algn="ctr">
              <a:buNone/>
              <a:defRPr/>
            </a:lvl1pPr>
          </a:lstStyle>
          <a:p>
            <a:r>
              <a:rPr lang="en-US" dirty="0"/>
              <a:t>Click icon to add picture</a:t>
            </a:r>
            <a:endParaRPr lang="en-CA" dirty="0"/>
          </a:p>
        </p:txBody>
      </p:sp>
      <p:sp>
        <p:nvSpPr>
          <p:cNvPr id="6" name="TextBox 5"/>
          <p:cNvSpPr txBox="1"/>
          <p:nvPr/>
        </p:nvSpPr>
        <p:spPr>
          <a:xfrm>
            <a:off x="-1584853" y="2492897"/>
            <a:ext cx="1541429" cy="2185214"/>
          </a:xfrm>
          <a:prstGeom prst="rect">
            <a:avLst/>
          </a:prstGeom>
          <a:noFill/>
        </p:spPr>
        <p:txBody>
          <a:bodyPr wrap="square" rtlCol="0">
            <a:spAutoFit/>
          </a:bodyPr>
          <a:lstStyle/>
          <a:p>
            <a:r>
              <a:rPr lang="en-CA" sz="800" baseline="0" dirty="0">
                <a:latin typeface="+mn-lt"/>
              </a:rPr>
              <a:t>To modify title slide image use the fill option for the grey box: </a:t>
            </a:r>
          </a:p>
          <a:p>
            <a:endParaRPr lang="en-CA" sz="800" baseline="0" dirty="0">
              <a:latin typeface="+mn-lt"/>
            </a:endParaRPr>
          </a:p>
          <a:p>
            <a:r>
              <a:rPr lang="en-CA" sz="800" b="1" baseline="0" dirty="0">
                <a:latin typeface="+mn-lt"/>
              </a:rPr>
              <a:t>CLICK ICON TO ADD PHOTO</a:t>
            </a:r>
            <a:endParaRPr lang="en-CA" sz="800" baseline="0" dirty="0">
              <a:latin typeface="+mn-lt"/>
            </a:endParaRPr>
          </a:p>
          <a:p>
            <a:endParaRPr lang="en-CA" sz="800" baseline="0" dirty="0">
              <a:latin typeface="+mn-lt"/>
            </a:endParaRPr>
          </a:p>
          <a:p>
            <a:r>
              <a:rPr lang="en-CA" sz="800" baseline="0" dirty="0">
                <a:latin typeface="+mn-lt"/>
              </a:rPr>
              <a:t>Format photos at</a:t>
            </a:r>
          </a:p>
          <a:p>
            <a:r>
              <a:rPr lang="en-CA" sz="800" baseline="0" dirty="0">
                <a:latin typeface="+mn-lt"/>
              </a:rPr>
              <a:t>1000 pixels wide by </a:t>
            </a:r>
          </a:p>
          <a:p>
            <a:r>
              <a:rPr lang="en-CA" sz="800" baseline="0" dirty="0">
                <a:latin typeface="+mn-lt"/>
              </a:rPr>
              <a:t>697 high at 96dpi, </a:t>
            </a:r>
          </a:p>
          <a:p>
            <a:r>
              <a:rPr lang="en-CA" sz="800" baseline="0" dirty="0">
                <a:latin typeface="+mn-lt"/>
              </a:rPr>
              <a:t>no less than 75% JPG compression</a:t>
            </a:r>
          </a:p>
          <a:p>
            <a:endParaRPr lang="en-CA" sz="800" baseline="0" dirty="0">
              <a:latin typeface="+mn-lt"/>
            </a:endParaRPr>
          </a:p>
          <a:p>
            <a:r>
              <a:rPr lang="en-CA" sz="800" baseline="0" dirty="0">
                <a:latin typeface="+mn-lt"/>
              </a:rPr>
              <a:t>Modify font colour, location, alignment, depending on selected photo’s copy space</a:t>
            </a:r>
          </a:p>
          <a:p>
            <a:endParaRPr lang="en-CA" sz="800" baseline="0" dirty="0">
              <a:latin typeface="+mn-lt"/>
            </a:endParaRPr>
          </a:p>
        </p:txBody>
      </p:sp>
      <p:sp>
        <p:nvSpPr>
          <p:cNvPr id="5" name="Title 4"/>
          <p:cNvSpPr>
            <a:spLocks noGrp="1"/>
          </p:cNvSpPr>
          <p:nvPr>
            <p:ph type="title" hasCustomPrompt="1"/>
          </p:nvPr>
        </p:nvSpPr>
        <p:spPr>
          <a:xfrm>
            <a:off x="-138785" y="1556792"/>
            <a:ext cx="9974064" cy="1491208"/>
          </a:xfrm>
        </p:spPr>
        <p:txBody>
          <a:bodyPr anchor="t" anchorCtr="0"/>
          <a:lstStyle>
            <a:lvl1pPr>
              <a:defRPr sz="5400">
                <a:solidFill>
                  <a:schemeClr val="bg1"/>
                </a:solidFill>
              </a:defRPr>
            </a:lvl1pPr>
          </a:lstStyle>
          <a:p>
            <a:r>
              <a:rPr lang="en-US" dirty="0"/>
              <a:t>title header slide – style 2</a:t>
            </a:r>
            <a:endParaRPr lang="en-CA" dirty="0"/>
          </a:p>
        </p:txBody>
      </p:sp>
      <p:sp>
        <p:nvSpPr>
          <p:cNvPr id="10" name="Subtitle 2"/>
          <p:cNvSpPr>
            <a:spLocks noGrp="1"/>
          </p:cNvSpPr>
          <p:nvPr>
            <p:ph type="subTitle" idx="1" hasCustomPrompt="1"/>
          </p:nvPr>
        </p:nvSpPr>
        <p:spPr>
          <a:xfrm>
            <a:off x="-6395" y="2895600"/>
            <a:ext cx="11182395" cy="504056"/>
          </a:xfrm>
        </p:spPr>
        <p:txBody>
          <a:bodyPr/>
          <a:lstStyle>
            <a:lvl1pPr marL="0" indent="0" algn="l">
              <a:buNone/>
              <a:defRPr sz="2000" i="1" baseline="0">
                <a:solidFill>
                  <a:schemeClr val="bg1"/>
                </a:solidFill>
                <a:latin typeface="Arial Narrow"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dirty="0"/>
              <a:t>Presented by: First name Last name, title | First name last name, title</a:t>
            </a:r>
          </a:p>
        </p:txBody>
      </p:sp>
      <p:sp>
        <p:nvSpPr>
          <p:cNvPr id="3" name="Content Placeholder 2"/>
          <p:cNvSpPr>
            <a:spLocks noGrp="1"/>
          </p:cNvSpPr>
          <p:nvPr>
            <p:ph sz="quarter" idx="12"/>
          </p:nvPr>
        </p:nvSpPr>
        <p:spPr>
          <a:xfrm>
            <a:off x="5746751" y="6691313"/>
            <a:ext cx="12192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3896527"/>
      </p:ext>
    </p:extLst>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E273D"/>
                </a:solidFill>
              </a:defRPr>
            </a:lvl1pPr>
          </a:lstStyle>
          <a:p>
            <a:r>
              <a:rPr lang="en-US" dirty="0"/>
              <a:t>Click to edit Master title style</a:t>
            </a:r>
            <a:endParaRPr lang="en-CA"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cxnSp>
        <p:nvCxnSpPr>
          <p:cNvPr id="5" name="Straight Connector 4"/>
          <p:cNvCxnSpPr/>
          <p:nvPr userDrawn="1"/>
        </p:nvCxnSpPr>
        <p:spPr>
          <a:xfrm>
            <a:off x="0" y="1124744"/>
            <a:ext cx="12192000" cy="0"/>
          </a:xfrm>
          <a:prstGeom prst="line">
            <a:avLst/>
          </a:prstGeom>
          <a:ln w="25400">
            <a:solidFill>
              <a:srgbClr val="6E27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08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Title Slide">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1" y="3"/>
            <a:ext cx="12192001" cy="6372225"/>
          </a:xfrm>
          <a:solidFill>
            <a:schemeClr val="tx2"/>
          </a:solidFill>
        </p:spPr>
        <p:txBody>
          <a:bodyPr/>
          <a:lstStyle>
            <a:lvl1pPr marL="0" indent="0" algn="ctr">
              <a:buNone/>
              <a:defRPr/>
            </a:lvl1pPr>
          </a:lstStyle>
          <a:p>
            <a:r>
              <a:rPr lang="en-US" dirty="0"/>
              <a:t>Click icon to add picture</a:t>
            </a:r>
            <a:endParaRPr lang="en-CA" dirty="0"/>
          </a:p>
        </p:txBody>
      </p:sp>
      <p:sp>
        <p:nvSpPr>
          <p:cNvPr id="6" name="TextBox 5"/>
          <p:cNvSpPr txBox="1"/>
          <p:nvPr/>
        </p:nvSpPr>
        <p:spPr>
          <a:xfrm>
            <a:off x="-1584853" y="2492899"/>
            <a:ext cx="1541429" cy="1384995"/>
          </a:xfrm>
          <a:prstGeom prst="rect">
            <a:avLst/>
          </a:prstGeom>
          <a:noFill/>
        </p:spPr>
        <p:txBody>
          <a:bodyPr wrap="square" rtlCol="0">
            <a:spAutoFit/>
          </a:bodyPr>
          <a:lstStyle/>
          <a:p>
            <a:r>
              <a:rPr lang="en-CA" sz="600" baseline="0" dirty="0">
                <a:latin typeface="+mn-lt"/>
              </a:rPr>
              <a:t>To modify title slide image use the fill option for the grey box: </a:t>
            </a:r>
          </a:p>
          <a:p>
            <a:endParaRPr lang="en-CA" sz="600" baseline="0" dirty="0">
              <a:latin typeface="+mn-lt"/>
            </a:endParaRPr>
          </a:p>
          <a:p>
            <a:r>
              <a:rPr lang="en-CA" sz="600" b="1" baseline="0" dirty="0">
                <a:latin typeface="+mn-lt"/>
              </a:rPr>
              <a:t>CLICK ICON TO ADD PHOTO</a:t>
            </a:r>
            <a:endParaRPr lang="en-CA" sz="600" baseline="0" dirty="0">
              <a:latin typeface="+mn-lt"/>
            </a:endParaRPr>
          </a:p>
          <a:p>
            <a:endParaRPr lang="en-CA" sz="600" baseline="0" dirty="0">
              <a:latin typeface="+mn-lt"/>
            </a:endParaRPr>
          </a:p>
          <a:p>
            <a:r>
              <a:rPr lang="en-CA" sz="600" baseline="0" dirty="0">
                <a:latin typeface="+mn-lt"/>
              </a:rPr>
              <a:t>Format photos at</a:t>
            </a:r>
          </a:p>
          <a:p>
            <a:r>
              <a:rPr lang="en-CA" sz="600" baseline="0" dirty="0">
                <a:latin typeface="+mn-lt"/>
              </a:rPr>
              <a:t>1000 pixels wide by </a:t>
            </a:r>
          </a:p>
          <a:p>
            <a:r>
              <a:rPr lang="en-CA" sz="600" baseline="0" dirty="0">
                <a:latin typeface="+mn-lt"/>
              </a:rPr>
              <a:t>697 high at 96dpi, </a:t>
            </a:r>
          </a:p>
          <a:p>
            <a:r>
              <a:rPr lang="en-CA" sz="600" baseline="0" dirty="0">
                <a:latin typeface="+mn-lt"/>
              </a:rPr>
              <a:t>no less than 75% JPG compression</a:t>
            </a:r>
          </a:p>
          <a:p>
            <a:endParaRPr lang="en-CA" sz="600" baseline="0" dirty="0">
              <a:latin typeface="+mn-lt"/>
            </a:endParaRPr>
          </a:p>
          <a:p>
            <a:r>
              <a:rPr lang="en-CA" sz="600" baseline="0" dirty="0">
                <a:latin typeface="+mn-lt"/>
              </a:rPr>
              <a:t>Modify font colour, location, alignment, depending on selected photo’s copy space</a:t>
            </a:r>
          </a:p>
          <a:p>
            <a:endParaRPr lang="en-CA" sz="600" baseline="0" dirty="0">
              <a:latin typeface="+mn-lt"/>
            </a:endParaRPr>
          </a:p>
        </p:txBody>
      </p:sp>
      <p:sp>
        <p:nvSpPr>
          <p:cNvPr id="5" name="Title 4"/>
          <p:cNvSpPr>
            <a:spLocks noGrp="1"/>
          </p:cNvSpPr>
          <p:nvPr>
            <p:ph type="title" hasCustomPrompt="1"/>
          </p:nvPr>
        </p:nvSpPr>
        <p:spPr>
          <a:xfrm>
            <a:off x="-138785" y="1556792"/>
            <a:ext cx="9974064" cy="1491208"/>
          </a:xfrm>
        </p:spPr>
        <p:txBody>
          <a:bodyPr anchor="t" anchorCtr="0"/>
          <a:lstStyle>
            <a:lvl1pPr>
              <a:defRPr sz="4050">
                <a:solidFill>
                  <a:schemeClr val="bg1"/>
                </a:solidFill>
              </a:defRPr>
            </a:lvl1pPr>
          </a:lstStyle>
          <a:p>
            <a:r>
              <a:rPr lang="en-US" dirty="0"/>
              <a:t>title header slide – style 2</a:t>
            </a:r>
            <a:endParaRPr lang="en-CA" dirty="0"/>
          </a:p>
        </p:txBody>
      </p:sp>
      <p:sp>
        <p:nvSpPr>
          <p:cNvPr id="10" name="Subtitle 2"/>
          <p:cNvSpPr>
            <a:spLocks noGrp="1"/>
          </p:cNvSpPr>
          <p:nvPr>
            <p:ph type="subTitle" idx="1" hasCustomPrompt="1"/>
          </p:nvPr>
        </p:nvSpPr>
        <p:spPr>
          <a:xfrm>
            <a:off x="-6395" y="2895600"/>
            <a:ext cx="11182395" cy="504056"/>
          </a:xfrm>
        </p:spPr>
        <p:txBody>
          <a:bodyPr/>
          <a:lstStyle>
            <a:lvl1pPr marL="0" indent="0" algn="l">
              <a:buNone/>
              <a:defRPr sz="1500" i="1" baseline="0">
                <a:solidFill>
                  <a:schemeClr val="bg1"/>
                </a:solidFill>
                <a:latin typeface="Arial Narrow" pitchFamily="34" charset="0"/>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CA" dirty="0"/>
              <a:t>Presented by: First name Last name, title | First name last name, title</a:t>
            </a:r>
          </a:p>
        </p:txBody>
      </p:sp>
      <p:sp>
        <p:nvSpPr>
          <p:cNvPr id="3" name="Content Placeholder 2"/>
          <p:cNvSpPr>
            <a:spLocks noGrp="1"/>
          </p:cNvSpPr>
          <p:nvPr>
            <p:ph sz="quarter" idx="12"/>
          </p:nvPr>
        </p:nvSpPr>
        <p:spPr>
          <a:xfrm>
            <a:off x="5746751" y="6691313"/>
            <a:ext cx="12192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0266418"/>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5" name="Straight Connector 4"/>
          <p:cNvCxnSpPr/>
          <p:nvPr/>
        </p:nvCxnSpPr>
        <p:spPr>
          <a:xfrm>
            <a:off x="0" y="962819"/>
            <a:ext cx="12192000" cy="0"/>
          </a:xfrm>
          <a:prstGeom prst="line">
            <a:avLst/>
          </a:prstGeom>
          <a:ln w="25400">
            <a:solidFill>
              <a:srgbClr val="6E273D"/>
            </a:solidFill>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noChangeArrowheads="1"/>
          </p:cNvSpPr>
          <p:nvPr>
            <p:ph idx="1"/>
          </p:nvPr>
        </p:nvSpPr>
        <p:spPr bwMode="auto">
          <a:xfrm>
            <a:off x="352776" y="1417641"/>
            <a:ext cx="11362267" cy="4988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CA" dirty="0"/>
              <a:t>Click to edit Master text styles</a:t>
            </a:r>
          </a:p>
          <a:p>
            <a:pPr lvl="1"/>
            <a:r>
              <a:rPr lang="en-CA" dirty="0"/>
              <a:t>Second level</a:t>
            </a:r>
          </a:p>
          <a:p>
            <a:pPr lvl="2"/>
            <a:r>
              <a:rPr lang="en-CA" dirty="0"/>
              <a:t>Third level</a:t>
            </a:r>
          </a:p>
        </p:txBody>
      </p:sp>
    </p:spTree>
    <p:extLst>
      <p:ext uri="{BB962C8B-B14F-4D97-AF65-F5344CB8AC3E}">
        <p14:creationId xmlns:p14="http://schemas.microsoft.com/office/powerpoint/2010/main" val="2172948527"/>
      </p:ext>
    </p:extLst>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E273D"/>
                </a:solidFill>
              </a:defRPr>
            </a:lvl1pPr>
          </a:lstStyle>
          <a:p>
            <a:r>
              <a:rPr lang="en-US" dirty="0"/>
              <a:t>Click to edit Master title style</a:t>
            </a:r>
            <a:endParaRPr lang="en-CA" dirty="0"/>
          </a:p>
        </p:txBody>
      </p:sp>
      <p:sp>
        <p:nvSpPr>
          <p:cNvPr id="3" name="Content Placeholder 2"/>
          <p:cNvSpPr>
            <a:spLocks noGrp="1"/>
          </p:cNvSpPr>
          <p:nvPr>
            <p:ph idx="1"/>
          </p:nvPr>
        </p:nvSpPr>
        <p:spPr>
          <a:xfrm>
            <a:off x="352776" y="2014245"/>
            <a:ext cx="11362267" cy="4357983"/>
          </a:xfrm>
        </p:spPr>
        <p:txBody>
          <a:bodyPr/>
          <a:lstStyle/>
          <a:p>
            <a:pPr lvl="0"/>
            <a:r>
              <a:rPr lang="en-US"/>
              <a:t>Click to edit Master text styles</a:t>
            </a:r>
          </a:p>
          <a:p>
            <a:pPr lvl="1"/>
            <a:r>
              <a:rPr lang="en-US"/>
              <a:t>Second level</a:t>
            </a:r>
          </a:p>
          <a:p>
            <a:pPr lvl="2"/>
            <a:r>
              <a:rPr lang="en-US"/>
              <a:t>Third level</a:t>
            </a:r>
          </a:p>
        </p:txBody>
      </p:sp>
      <p:sp>
        <p:nvSpPr>
          <p:cNvPr id="5" name="Text Placeholder 2"/>
          <p:cNvSpPr>
            <a:spLocks noGrp="1"/>
          </p:cNvSpPr>
          <p:nvPr>
            <p:ph type="body" idx="11"/>
          </p:nvPr>
        </p:nvSpPr>
        <p:spPr>
          <a:xfrm>
            <a:off x="361236" y="1247235"/>
            <a:ext cx="11399395" cy="639762"/>
          </a:xfrm>
        </p:spPr>
        <p:txBody>
          <a:bodyPr anchor="b"/>
          <a:lstStyle>
            <a:lvl1pPr marL="0" indent="0">
              <a:buNone/>
              <a:defRPr sz="1800" b="1">
                <a:solidFill>
                  <a:schemeClr val="bg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cxnSp>
        <p:nvCxnSpPr>
          <p:cNvPr id="6" name="Straight Connector 5"/>
          <p:cNvCxnSpPr/>
          <p:nvPr/>
        </p:nvCxnSpPr>
        <p:spPr>
          <a:xfrm>
            <a:off x="0" y="1124744"/>
            <a:ext cx="12192000" cy="0"/>
          </a:xfrm>
          <a:prstGeom prst="line">
            <a:avLst/>
          </a:prstGeom>
          <a:ln w="25400">
            <a:solidFill>
              <a:srgbClr val="6E27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553809"/>
      </p:ext>
    </p:extLst>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341" y="194083"/>
            <a:ext cx="11794067" cy="740162"/>
          </a:xfrm>
        </p:spPr>
        <p:txBody>
          <a:bodyPr/>
          <a:lstStyle>
            <a:lvl1pPr>
              <a:defRPr sz="2400">
                <a:solidFill>
                  <a:srgbClr val="6E273D"/>
                </a:solidFill>
                <a:latin typeface="Arial Narrow" pitchFamily="34" charset="0"/>
                <a:cs typeface="Arial" pitchFamily="34" charset="0"/>
              </a:defRPr>
            </a:lvl1pPr>
          </a:lstStyle>
          <a:p>
            <a:r>
              <a:rPr lang="en-US" dirty="0"/>
              <a:t>Click to edit Master title style</a:t>
            </a:r>
            <a:endParaRPr lang="en-CA" dirty="0"/>
          </a:p>
        </p:txBody>
      </p:sp>
      <p:sp>
        <p:nvSpPr>
          <p:cNvPr id="3" name="Content Placeholder 2"/>
          <p:cNvSpPr>
            <a:spLocks noGrp="1"/>
          </p:cNvSpPr>
          <p:nvPr>
            <p:ph sz="half" idx="1"/>
          </p:nvPr>
        </p:nvSpPr>
        <p:spPr>
          <a:xfrm>
            <a:off x="352776" y="1467773"/>
            <a:ext cx="5579533" cy="4904452"/>
          </a:xfrm>
        </p:spPr>
        <p:txBody>
          <a:bodyPr/>
          <a:lstStyle>
            <a:lvl1pPr marL="133350" indent="-133350">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214535" y="1467773"/>
            <a:ext cx="5579533" cy="4904452"/>
          </a:xfrm>
        </p:spPr>
        <p:txBody>
          <a:bodyPr/>
          <a:lstStyle>
            <a:lvl1pPr marL="133350" indent="-133350">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cxnSp>
        <p:nvCxnSpPr>
          <p:cNvPr id="6" name="Straight Connector 5"/>
          <p:cNvCxnSpPr/>
          <p:nvPr/>
        </p:nvCxnSpPr>
        <p:spPr>
          <a:xfrm>
            <a:off x="0" y="934244"/>
            <a:ext cx="12192000" cy="0"/>
          </a:xfrm>
          <a:prstGeom prst="line">
            <a:avLst/>
          </a:prstGeom>
          <a:ln w="25400">
            <a:solidFill>
              <a:srgbClr val="6E27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202698"/>
      </p:ext>
    </p:extLst>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 subtitl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1236" y="1221834"/>
            <a:ext cx="5565077" cy="639762"/>
          </a:xfrm>
        </p:spPr>
        <p:txBody>
          <a:bodyPr anchor="b"/>
          <a:lstStyle>
            <a:lvl1pPr marL="0" indent="0">
              <a:buNone/>
              <a:defRPr sz="1500" b="1">
                <a:solidFill>
                  <a:schemeClr val="bg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61236" y="2060848"/>
            <a:ext cx="5565077" cy="4299274"/>
          </a:xfrm>
        </p:spPr>
        <p:txBody>
          <a:bodyPr/>
          <a:lstStyle>
            <a:lvl1pPr marL="133350" indent="-133350">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3369" y="1221834"/>
            <a:ext cx="5567263" cy="639762"/>
          </a:xfrm>
        </p:spPr>
        <p:txBody>
          <a:bodyPr anchor="b"/>
          <a:lstStyle>
            <a:lvl1pPr marL="0" indent="0">
              <a:buNone/>
              <a:defRPr sz="1500" b="1">
                <a:solidFill>
                  <a:schemeClr val="bg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060848"/>
            <a:ext cx="5567263" cy="4299274"/>
          </a:xfrm>
        </p:spPr>
        <p:txBody>
          <a:bodyPr/>
          <a:lstStyle>
            <a:lvl1pPr marL="133350" indent="-133350">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8" name="Title 7"/>
          <p:cNvSpPr>
            <a:spLocks noGrp="1"/>
          </p:cNvSpPr>
          <p:nvPr>
            <p:ph type="title"/>
          </p:nvPr>
        </p:nvSpPr>
        <p:spPr/>
        <p:txBody>
          <a:bodyPr/>
          <a:lstStyle>
            <a:lvl1pPr>
              <a:defRPr>
                <a:solidFill>
                  <a:srgbClr val="6E273D"/>
                </a:solidFill>
              </a:defRPr>
            </a:lvl1pPr>
          </a:lstStyle>
          <a:p>
            <a:r>
              <a:rPr lang="en-US" dirty="0"/>
              <a:t>Click to edit Master title style</a:t>
            </a:r>
            <a:endParaRPr lang="en-CA" dirty="0"/>
          </a:p>
        </p:txBody>
      </p:sp>
      <p:cxnSp>
        <p:nvCxnSpPr>
          <p:cNvPr id="9" name="Straight Connector 8"/>
          <p:cNvCxnSpPr/>
          <p:nvPr/>
        </p:nvCxnSpPr>
        <p:spPr>
          <a:xfrm>
            <a:off x="0" y="1124744"/>
            <a:ext cx="12192000" cy="0"/>
          </a:xfrm>
          <a:prstGeom prst="line">
            <a:avLst/>
          </a:prstGeom>
          <a:ln w="25400">
            <a:solidFill>
              <a:srgbClr val="6E27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279944"/>
      </p:ext>
    </p:extLst>
  </p:cSld>
  <p:clrMapOvr>
    <a:masterClrMapping/>
  </p:clrMapOvr>
  <p:transition spd="slow">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491189"/>
      </p:ext>
    </p:extLst>
  </p:cSld>
  <p:clrMapOvr>
    <a:masterClrMapping/>
  </p:clrMapOvr>
  <p:transition spd="slow">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 title &amp;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74033" y="1591937"/>
            <a:ext cx="10176107" cy="2092881"/>
          </a:xfrm>
        </p:spPr>
        <p:txBody>
          <a:bodyPr/>
          <a:lstStyle>
            <a:lvl2pPr marL="471488" indent="-128588">
              <a:buFont typeface="Arial" pitchFamily="34" charset="0"/>
              <a:buChar char="•"/>
              <a:defRPr/>
            </a:lvl2pPr>
            <a:lvl3pPr marL="814388" indent="-128588">
              <a:buFont typeface="Courier New" pitchFamily="49" charset="0"/>
              <a:buChar char="o"/>
              <a:defRPr/>
            </a:lvl3pPr>
            <a:lvl5pPr marL="1500188" indent="-128588">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7924813" y="6522215"/>
            <a:ext cx="4666592" cy="300082"/>
          </a:xfrm>
          <a:prstGeom prst="rect">
            <a:avLst/>
          </a:prstGeom>
          <a:noFill/>
        </p:spPr>
        <p:txBody>
          <a:bodyPr wrap="square" rtlCol="0">
            <a:spAutoFit/>
          </a:bodyPr>
          <a:lstStyle/>
          <a:p>
            <a:r>
              <a:rPr lang="en-US" sz="1350" b="1" i="0" dirty="0">
                <a:solidFill>
                  <a:schemeClr val="bg1"/>
                </a:solidFill>
                <a:latin typeface="+mj-lt"/>
              </a:rPr>
              <a:t>Spring</a:t>
            </a:r>
            <a:r>
              <a:rPr lang="en-US" sz="1350" b="1" i="0" baseline="0" dirty="0">
                <a:solidFill>
                  <a:schemeClr val="bg1"/>
                </a:solidFill>
                <a:latin typeface="+mj-lt"/>
              </a:rPr>
              <a:t> Managers’ Meetings 2012</a:t>
            </a:r>
            <a:endParaRPr lang="en-US" sz="1350" b="1" i="0" dirty="0">
              <a:solidFill>
                <a:schemeClr val="bg1"/>
              </a:solidFill>
              <a:latin typeface="+mj-lt"/>
            </a:endParaRPr>
          </a:p>
        </p:txBody>
      </p:sp>
      <p:sp>
        <p:nvSpPr>
          <p:cNvPr id="17" name="Parallelogram 16"/>
          <p:cNvSpPr/>
          <p:nvPr userDrawn="1"/>
        </p:nvSpPr>
        <p:spPr>
          <a:xfrm rot="10800000">
            <a:off x="1975421" y="6383831"/>
            <a:ext cx="10371751" cy="475752"/>
          </a:xfrm>
          <a:prstGeom prst="parallelogram">
            <a:avLst/>
          </a:prstGeom>
          <a:gradFill flip="none" rotWithShape="1">
            <a:gsLst>
              <a:gs pos="0">
                <a:srgbClr val="000000"/>
              </a:gs>
              <a:gs pos="50000">
                <a:srgbClr val="666666">
                  <a:shade val="67500"/>
                  <a:satMod val="115000"/>
                </a:srgbClr>
              </a:gs>
              <a:gs pos="100000">
                <a:srgbClr val="666666">
                  <a:shade val="100000"/>
                  <a:satMod val="115000"/>
                </a:srgbClr>
              </a:gs>
            </a:gsLst>
            <a:path path="circle">
              <a:fillToRect t="100000" r="100000"/>
            </a:path>
            <a:tileRect l="-100000" b="-100000"/>
          </a:gra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srgbClr val="000000">
                  <a:lumMod val="65000"/>
                  <a:lumOff val="35000"/>
                </a:srgbClr>
              </a:solidFill>
            </a:endParaRPr>
          </a:p>
        </p:txBody>
      </p:sp>
      <p:pic>
        <p:nvPicPr>
          <p:cNvPr id="10" name="Picture 1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66855" y="6383834"/>
            <a:ext cx="1517908" cy="434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a:spLocks noGrp="1"/>
          </p:cNvSpPr>
          <p:nvPr>
            <p:ph type="title" hasCustomPrompt="1"/>
          </p:nvPr>
        </p:nvSpPr>
        <p:spPr>
          <a:xfrm>
            <a:off x="965202" y="202726"/>
            <a:ext cx="10197639" cy="550306"/>
          </a:xfrm>
        </p:spPr>
        <p:txBody>
          <a:bodyPr/>
          <a:lstStyle>
            <a:lvl1pPr>
              <a:defRPr i="0" baseline="0"/>
            </a:lvl1pPr>
          </a:lstStyle>
          <a:p>
            <a:r>
              <a:rPr lang="en-US" dirty="0"/>
              <a:t>Click to edit Master title style Row 1</a:t>
            </a:r>
          </a:p>
        </p:txBody>
      </p:sp>
      <p:sp>
        <p:nvSpPr>
          <p:cNvPr id="7" name="Text Placeholder 6"/>
          <p:cNvSpPr>
            <a:spLocks noGrp="1"/>
          </p:cNvSpPr>
          <p:nvPr>
            <p:ph type="body" sz="quarter" idx="10" hasCustomPrompt="1"/>
          </p:nvPr>
        </p:nvSpPr>
        <p:spPr>
          <a:xfrm>
            <a:off x="955693" y="660401"/>
            <a:ext cx="10124016" cy="523220"/>
          </a:xfrm>
        </p:spPr>
        <p:txBody>
          <a:bodyPr/>
          <a:lstStyle>
            <a:lvl1pPr marL="0" indent="0">
              <a:buFontTx/>
              <a:buNone/>
              <a:defRPr sz="2100" b="1" i="1" baseline="0">
                <a:solidFill>
                  <a:srgbClr val="000000"/>
                </a:solidFill>
                <a:latin typeface="+mj-l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edit Master title Row 2</a:t>
            </a:r>
          </a:p>
        </p:txBody>
      </p:sp>
    </p:spTree>
    <p:extLst>
      <p:ext uri="{BB962C8B-B14F-4D97-AF65-F5344CB8AC3E}">
        <p14:creationId xmlns:p14="http://schemas.microsoft.com/office/powerpoint/2010/main" val="716992845"/>
      </p:ext>
    </p:extLst>
  </p:cSld>
  <p:clrMapOvr>
    <a:masterClrMapping/>
  </p:clrMapOvr>
  <p:transition spd="slow">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preserve="1" userDrawn="1">
  <p:cSld name="Title Slide">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1" y="3"/>
            <a:ext cx="12192001" cy="6372225"/>
          </a:xfrm>
          <a:solidFill>
            <a:schemeClr val="tx2"/>
          </a:solidFill>
        </p:spPr>
        <p:txBody>
          <a:bodyPr/>
          <a:lstStyle>
            <a:lvl1pPr marL="0" indent="0" algn="ctr">
              <a:buNone/>
              <a:defRPr/>
            </a:lvl1pPr>
          </a:lstStyle>
          <a:p>
            <a:r>
              <a:rPr lang="en-US" dirty="0"/>
              <a:t>Click icon to add picture</a:t>
            </a:r>
            <a:endParaRPr lang="en-CA" dirty="0"/>
          </a:p>
        </p:txBody>
      </p:sp>
      <p:sp>
        <p:nvSpPr>
          <p:cNvPr id="6" name="TextBox 5"/>
          <p:cNvSpPr txBox="1"/>
          <p:nvPr/>
        </p:nvSpPr>
        <p:spPr>
          <a:xfrm>
            <a:off x="-1584853" y="2492899"/>
            <a:ext cx="1541429" cy="1384995"/>
          </a:xfrm>
          <a:prstGeom prst="rect">
            <a:avLst/>
          </a:prstGeom>
          <a:noFill/>
        </p:spPr>
        <p:txBody>
          <a:bodyPr wrap="square" rtlCol="0">
            <a:spAutoFit/>
          </a:bodyPr>
          <a:lstStyle/>
          <a:p>
            <a:r>
              <a:rPr lang="en-CA" sz="600" baseline="0" dirty="0">
                <a:latin typeface="+mn-lt"/>
              </a:rPr>
              <a:t>To modify title slide image use the fill option for the grey box: </a:t>
            </a:r>
          </a:p>
          <a:p>
            <a:endParaRPr lang="en-CA" sz="600" baseline="0" dirty="0">
              <a:latin typeface="+mn-lt"/>
            </a:endParaRPr>
          </a:p>
          <a:p>
            <a:r>
              <a:rPr lang="en-CA" sz="600" b="1" baseline="0" dirty="0">
                <a:latin typeface="+mn-lt"/>
              </a:rPr>
              <a:t>CLICK ICON TO ADD PHOTO</a:t>
            </a:r>
            <a:endParaRPr lang="en-CA" sz="600" baseline="0" dirty="0">
              <a:latin typeface="+mn-lt"/>
            </a:endParaRPr>
          </a:p>
          <a:p>
            <a:endParaRPr lang="en-CA" sz="600" baseline="0" dirty="0">
              <a:latin typeface="+mn-lt"/>
            </a:endParaRPr>
          </a:p>
          <a:p>
            <a:r>
              <a:rPr lang="en-CA" sz="600" baseline="0" dirty="0">
                <a:latin typeface="+mn-lt"/>
              </a:rPr>
              <a:t>Format photos at</a:t>
            </a:r>
          </a:p>
          <a:p>
            <a:r>
              <a:rPr lang="en-CA" sz="600" baseline="0" dirty="0">
                <a:latin typeface="+mn-lt"/>
              </a:rPr>
              <a:t>1000 pixels wide by </a:t>
            </a:r>
          </a:p>
          <a:p>
            <a:r>
              <a:rPr lang="en-CA" sz="600" baseline="0" dirty="0">
                <a:latin typeface="+mn-lt"/>
              </a:rPr>
              <a:t>697 high at 96dpi, </a:t>
            </a:r>
          </a:p>
          <a:p>
            <a:r>
              <a:rPr lang="en-CA" sz="600" baseline="0" dirty="0">
                <a:latin typeface="+mn-lt"/>
              </a:rPr>
              <a:t>no less than 75% JPG compression</a:t>
            </a:r>
          </a:p>
          <a:p>
            <a:endParaRPr lang="en-CA" sz="600" baseline="0" dirty="0">
              <a:latin typeface="+mn-lt"/>
            </a:endParaRPr>
          </a:p>
          <a:p>
            <a:r>
              <a:rPr lang="en-CA" sz="600" baseline="0" dirty="0">
                <a:latin typeface="+mn-lt"/>
              </a:rPr>
              <a:t>Modify font colour, location, alignment, depending on selected photo’s copy space</a:t>
            </a:r>
          </a:p>
          <a:p>
            <a:endParaRPr lang="en-CA" sz="600" baseline="0" dirty="0">
              <a:latin typeface="+mn-lt"/>
            </a:endParaRPr>
          </a:p>
        </p:txBody>
      </p:sp>
      <p:sp>
        <p:nvSpPr>
          <p:cNvPr id="5" name="Title 4"/>
          <p:cNvSpPr>
            <a:spLocks noGrp="1"/>
          </p:cNvSpPr>
          <p:nvPr>
            <p:ph type="title" hasCustomPrompt="1"/>
          </p:nvPr>
        </p:nvSpPr>
        <p:spPr>
          <a:xfrm>
            <a:off x="-138785" y="1556792"/>
            <a:ext cx="9974064" cy="1491208"/>
          </a:xfrm>
        </p:spPr>
        <p:txBody>
          <a:bodyPr anchor="t" anchorCtr="0"/>
          <a:lstStyle>
            <a:lvl1pPr>
              <a:defRPr sz="4050">
                <a:solidFill>
                  <a:schemeClr val="bg1"/>
                </a:solidFill>
              </a:defRPr>
            </a:lvl1pPr>
          </a:lstStyle>
          <a:p>
            <a:r>
              <a:rPr lang="en-US" dirty="0"/>
              <a:t>title header slide – style 2</a:t>
            </a:r>
            <a:endParaRPr lang="en-CA" dirty="0"/>
          </a:p>
        </p:txBody>
      </p:sp>
      <p:sp>
        <p:nvSpPr>
          <p:cNvPr id="10" name="Subtitle 2"/>
          <p:cNvSpPr>
            <a:spLocks noGrp="1"/>
          </p:cNvSpPr>
          <p:nvPr>
            <p:ph type="subTitle" idx="1" hasCustomPrompt="1"/>
          </p:nvPr>
        </p:nvSpPr>
        <p:spPr>
          <a:xfrm>
            <a:off x="-6395" y="2895600"/>
            <a:ext cx="11182395" cy="504056"/>
          </a:xfrm>
        </p:spPr>
        <p:txBody>
          <a:bodyPr/>
          <a:lstStyle>
            <a:lvl1pPr marL="0" indent="0" algn="l">
              <a:buNone/>
              <a:defRPr sz="1500" i="1" baseline="0">
                <a:solidFill>
                  <a:schemeClr val="bg1"/>
                </a:solidFill>
                <a:latin typeface="Arial Narrow" pitchFamily="34" charset="0"/>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CA" dirty="0"/>
              <a:t>Presented by: First name Last name, title | First name last name, title</a:t>
            </a:r>
          </a:p>
        </p:txBody>
      </p:sp>
      <p:sp>
        <p:nvSpPr>
          <p:cNvPr id="3" name="Content Placeholder 2"/>
          <p:cNvSpPr>
            <a:spLocks noGrp="1"/>
          </p:cNvSpPr>
          <p:nvPr>
            <p:ph sz="quarter" idx="12"/>
          </p:nvPr>
        </p:nvSpPr>
        <p:spPr>
          <a:xfrm>
            <a:off x="5746751" y="6691313"/>
            <a:ext cx="12192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690563"/>
      </p:ext>
    </p:extLst>
  </p:cSld>
  <p:clrMapOvr>
    <a:masterClrMapping/>
  </p:clrMapOvr>
  <p:transition spd="slow">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5" name="Straight Connector 4"/>
          <p:cNvCxnSpPr/>
          <p:nvPr/>
        </p:nvCxnSpPr>
        <p:spPr>
          <a:xfrm>
            <a:off x="0" y="962819"/>
            <a:ext cx="12192000" cy="0"/>
          </a:xfrm>
          <a:prstGeom prst="line">
            <a:avLst/>
          </a:prstGeom>
          <a:ln w="25400">
            <a:solidFill>
              <a:srgbClr val="6E273D"/>
            </a:solidFill>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noChangeArrowheads="1"/>
          </p:cNvSpPr>
          <p:nvPr>
            <p:ph idx="1"/>
          </p:nvPr>
        </p:nvSpPr>
        <p:spPr bwMode="auto">
          <a:xfrm>
            <a:off x="352776" y="1417641"/>
            <a:ext cx="11362267" cy="4988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CA" dirty="0"/>
              <a:t>Click to edit Master text styles</a:t>
            </a:r>
          </a:p>
          <a:p>
            <a:pPr lvl="1"/>
            <a:r>
              <a:rPr lang="en-CA" dirty="0"/>
              <a:t>Second level</a:t>
            </a:r>
          </a:p>
          <a:p>
            <a:pPr lvl="2"/>
            <a:r>
              <a:rPr lang="en-CA" dirty="0"/>
              <a:t>Third level</a:t>
            </a:r>
          </a:p>
        </p:txBody>
      </p:sp>
    </p:spTree>
    <p:extLst>
      <p:ext uri="{BB962C8B-B14F-4D97-AF65-F5344CB8AC3E}">
        <p14:creationId xmlns:p14="http://schemas.microsoft.com/office/powerpoint/2010/main" val="2010151846"/>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5" name="Straight Connector 4"/>
          <p:cNvCxnSpPr/>
          <p:nvPr/>
        </p:nvCxnSpPr>
        <p:spPr>
          <a:xfrm>
            <a:off x="0" y="962819"/>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noChangeArrowheads="1"/>
          </p:cNvSpPr>
          <p:nvPr>
            <p:ph idx="1"/>
          </p:nvPr>
        </p:nvSpPr>
        <p:spPr bwMode="auto">
          <a:xfrm>
            <a:off x="352775" y="1417641"/>
            <a:ext cx="11362267" cy="4988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CA" dirty="0"/>
              <a:t>Click to edit Master text styles</a:t>
            </a:r>
          </a:p>
          <a:p>
            <a:pPr lvl="1"/>
            <a:r>
              <a:rPr lang="en-CA" dirty="0"/>
              <a:t>Second level</a:t>
            </a:r>
          </a:p>
          <a:p>
            <a:pPr lvl="2"/>
            <a:r>
              <a:rPr lang="en-CA" dirty="0"/>
              <a:t>Third level</a:t>
            </a:r>
          </a:p>
        </p:txBody>
      </p:sp>
    </p:spTree>
    <p:extLst>
      <p:ext uri="{BB962C8B-B14F-4D97-AF65-F5344CB8AC3E}">
        <p14:creationId xmlns:p14="http://schemas.microsoft.com/office/powerpoint/2010/main" val="2798285245"/>
      </p:ext>
    </p:extLst>
  </p:cSld>
  <p:clrMapOvr>
    <a:masterClrMapping/>
  </p:clrMapOvr>
  <p:transition spd="slow">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E273D"/>
                </a:solidFill>
              </a:defRPr>
            </a:lvl1pPr>
          </a:lstStyle>
          <a:p>
            <a:r>
              <a:rPr lang="en-US" dirty="0"/>
              <a:t>Click to edit Master title style</a:t>
            </a:r>
            <a:endParaRPr lang="en-CA" dirty="0"/>
          </a:p>
        </p:txBody>
      </p:sp>
      <p:sp>
        <p:nvSpPr>
          <p:cNvPr id="3" name="Content Placeholder 2"/>
          <p:cNvSpPr>
            <a:spLocks noGrp="1"/>
          </p:cNvSpPr>
          <p:nvPr>
            <p:ph idx="1"/>
          </p:nvPr>
        </p:nvSpPr>
        <p:spPr>
          <a:xfrm>
            <a:off x="352776" y="2014245"/>
            <a:ext cx="11362267" cy="4357983"/>
          </a:xfrm>
        </p:spPr>
        <p:txBody>
          <a:bodyPr/>
          <a:lstStyle/>
          <a:p>
            <a:pPr lvl="0"/>
            <a:r>
              <a:rPr lang="en-US"/>
              <a:t>Click to edit Master text styles</a:t>
            </a:r>
          </a:p>
          <a:p>
            <a:pPr lvl="1"/>
            <a:r>
              <a:rPr lang="en-US"/>
              <a:t>Second level</a:t>
            </a:r>
          </a:p>
          <a:p>
            <a:pPr lvl="2"/>
            <a:r>
              <a:rPr lang="en-US"/>
              <a:t>Third level</a:t>
            </a:r>
          </a:p>
        </p:txBody>
      </p:sp>
      <p:sp>
        <p:nvSpPr>
          <p:cNvPr id="5" name="Text Placeholder 2"/>
          <p:cNvSpPr>
            <a:spLocks noGrp="1"/>
          </p:cNvSpPr>
          <p:nvPr>
            <p:ph type="body" idx="11"/>
          </p:nvPr>
        </p:nvSpPr>
        <p:spPr>
          <a:xfrm>
            <a:off x="361236" y="1247235"/>
            <a:ext cx="11399395" cy="639762"/>
          </a:xfrm>
        </p:spPr>
        <p:txBody>
          <a:bodyPr anchor="b"/>
          <a:lstStyle>
            <a:lvl1pPr marL="0" indent="0">
              <a:buNone/>
              <a:defRPr sz="1800" b="1">
                <a:solidFill>
                  <a:schemeClr val="bg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cxnSp>
        <p:nvCxnSpPr>
          <p:cNvPr id="6" name="Straight Connector 5"/>
          <p:cNvCxnSpPr/>
          <p:nvPr/>
        </p:nvCxnSpPr>
        <p:spPr>
          <a:xfrm>
            <a:off x="0" y="1124744"/>
            <a:ext cx="12192000" cy="0"/>
          </a:xfrm>
          <a:prstGeom prst="line">
            <a:avLst/>
          </a:prstGeom>
          <a:ln w="25400">
            <a:solidFill>
              <a:srgbClr val="6E27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897542"/>
      </p:ext>
    </p:extLst>
  </p:cSld>
  <p:clrMapOvr>
    <a:masterClrMapping/>
  </p:clrMapOvr>
  <p:transition spd="slow">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341" y="194083"/>
            <a:ext cx="11794067" cy="740162"/>
          </a:xfrm>
        </p:spPr>
        <p:txBody>
          <a:bodyPr/>
          <a:lstStyle>
            <a:lvl1pPr>
              <a:defRPr sz="2400">
                <a:solidFill>
                  <a:srgbClr val="6E273D"/>
                </a:solidFill>
                <a:latin typeface="Arial Narrow" pitchFamily="34" charset="0"/>
                <a:cs typeface="Arial" pitchFamily="34" charset="0"/>
              </a:defRPr>
            </a:lvl1pPr>
          </a:lstStyle>
          <a:p>
            <a:r>
              <a:rPr lang="en-US" dirty="0"/>
              <a:t>Click to edit Master title style</a:t>
            </a:r>
            <a:endParaRPr lang="en-CA" dirty="0"/>
          </a:p>
        </p:txBody>
      </p:sp>
      <p:sp>
        <p:nvSpPr>
          <p:cNvPr id="3" name="Content Placeholder 2"/>
          <p:cNvSpPr>
            <a:spLocks noGrp="1"/>
          </p:cNvSpPr>
          <p:nvPr>
            <p:ph sz="half" idx="1"/>
          </p:nvPr>
        </p:nvSpPr>
        <p:spPr>
          <a:xfrm>
            <a:off x="352776" y="1467773"/>
            <a:ext cx="5579533" cy="4904452"/>
          </a:xfrm>
        </p:spPr>
        <p:txBody>
          <a:bodyPr/>
          <a:lstStyle>
            <a:lvl1pPr marL="133350" indent="-133350">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214535" y="1467773"/>
            <a:ext cx="5579533" cy="4904452"/>
          </a:xfrm>
        </p:spPr>
        <p:txBody>
          <a:bodyPr/>
          <a:lstStyle>
            <a:lvl1pPr marL="133350" indent="-133350">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cxnSp>
        <p:nvCxnSpPr>
          <p:cNvPr id="6" name="Straight Connector 5"/>
          <p:cNvCxnSpPr/>
          <p:nvPr/>
        </p:nvCxnSpPr>
        <p:spPr>
          <a:xfrm>
            <a:off x="0" y="934244"/>
            <a:ext cx="12192000" cy="0"/>
          </a:xfrm>
          <a:prstGeom prst="line">
            <a:avLst/>
          </a:prstGeom>
          <a:ln w="25400">
            <a:solidFill>
              <a:srgbClr val="6E27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81942"/>
      </p:ext>
    </p:extLst>
  </p:cSld>
  <p:clrMapOvr>
    <a:masterClrMapping/>
  </p:clrMapOvr>
  <p:transition spd="slow">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ntent / subtitl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1236" y="1221834"/>
            <a:ext cx="5565077" cy="639762"/>
          </a:xfrm>
        </p:spPr>
        <p:txBody>
          <a:bodyPr anchor="b"/>
          <a:lstStyle>
            <a:lvl1pPr marL="0" indent="0">
              <a:buNone/>
              <a:defRPr sz="1500" b="1">
                <a:solidFill>
                  <a:schemeClr val="bg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61236" y="2060848"/>
            <a:ext cx="5565077" cy="4299274"/>
          </a:xfrm>
        </p:spPr>
        <p:txBody>
          <a:bodyPr/>
          <a:lstStyle>
            <a:lvl1pPr marL="133350" indent="-133350">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3369" y="1221834"/>
            <a:ext cx="5567263" cy="639762"/>
          </a:xfrm>
        </p:spPr>
        <p:txBody>
          <a:bodyPr anchor="b"/>
          <a:lstStyle>
            <a:lvl1pPr marL="0" indent="0">
              <a:buNone/>
              <a:defRPr sz="1500" b="1">
                <a:solidFill>
                  <a:schemeClr val="bg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060848"/>
            <a:ext cx="5567263" cy="4299274"/>
          </a:xfrm>
        </p:spPr>
        <p:txBody>
          <a:bodyPr/>
          <a:lstStyle>
            <a:lvl1pPr marL="133350" indent="-133350">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8" name="Title 7"/>
          <p:cNvSpPr>
            <a:spLocks noGrp="1"/>
          </p:cNvSpPr>
          <p:nvPr>
            <p:ph type="title"/>
          </p:nvPr>
        </p:nvSpPr>
        <p:spPr/>
        <p:txBody>
          <a:bodyPr/>
          <a:lstStyle>
            <a:lvl1pPr>
              <a:defRPr>
                <a:solidFill>
                  <a:srgbClr val="6E273D"/>
                </a:solidFill>
              </a:defRPr>
            </a:lvl1pPr>
          </a:lstStyle>
          <a:p>
            <a:r>
              <a:rPr lang="en-US" dirty="0"/>
              <a:t>Click to edit Master title style</a:t>
            </a:r>
            <a:endParaRPr lang="en-CA" dirty="0"/>
          </a:p>
        </p:txBody>
      </p:sp>
      <p:cxnSp>
        <p:nvCxnSpPr>
          <p:cNvPr id="9" name="Straight Connector 8"/>
          <p:cNvCxnSpPr/>
          <p:nvPr/>
        </p:nvCxnSpPr>
        <p:spPr>
          <a:xfrm>
            <a:off x="0" y="1124744"/>
            <a:ext cx="12192000" cy="0"/>
          </a:xfrm>
          <a:prstGeom prst="line">
            <a:avLst/>
          </a:prstGeom>
          <a:ln w="25400">
            <a:solidFill>
              <a:srgbClr val="6E27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871073"/>
      </p:ext>
    </p:extLst>
  </p:cSld>
  <p:clrMapOvr>
    <a:masterClrMapping/>
  </p:clrMapOvr>
  <p:transition spd="slow">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256859"/>
      </p:ext>
    </p:extLst>
  </p:cSld>
  <p:clrMapOvr>
    <a:masterClrMapping/>
  </p:clrMapOvr>
  <p:transition spd="slow">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E273D"/>
                </a:solidFill>
              </a:defRPr>
            </a:lvl1pPr>
          </a:lstStyle>
          <a:p>
            <a:r>
              <a:rPr lang="en-US" dirty="0"/>
              <a:t>Click to edit Master title style</a:t>
            </a:r>
            <a:endParaRPr lang="en-CA"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cxnSp>
        <p:nvCxnSpPr>
          <p:cNvPr id="5" name="Straight Connector 4"/>
          <p:cNvCxnSpPr/>
          <p:nvPr userDrawn="1"/>
        </p:nvCxnSpPr>
        <p:spPr>
          <a:xfrm>
            <a:off x="0" y="1124744"/>
            <a:ext cx="12192000" cy="0"/>
          </a:xfrm>
          <a:prstGeom prst="line">
            <a:avLst/>
          </a:prstGeom>
          <a:ln w="25400">
            <a:solidFill>
              <a:srgbClr val="6E27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68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 title &amp;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74033" y="1591937"/>
            <a:ext cx="10176107" cy="2092881"/>
          </a:xfrm>
        </p:spPr>
        <p:txBody>
          <a:bodyPr/>
          <a:lstStyle>
            <a:lvl2pPr marL="471488" indent="-128588">
              <a:buFont typeface="Arial" pitchFamily="34" charset="0"/>
              <a:buChar char="•"/>
              <a:defRPr/>
            </a:lvl2pPr>
            <a:lvl3pPr marL="814388" indent="-128588">
              <a:buFont typeface="Courier New" pitchFamily="49" charset="0"/>
              <a:buChar char="o"/>
              <a:defRPr/>
            </a:lvl3pPr>
            <a:lvl5pPr marL="1500188" indent="-128588">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7924813" y="6522215"/>
            <a:ext cx="4666592" cy="300082"/>
          </a:xfrm>
          <a:prstGeom prst="rect">
            <a:avLst/>
          </a:prstGeom>
          <a:noFill/>
        </p:spPr>
        <p:txBody>
          <a:bodyPr wrap="square" rtlCol="0">
            <a:spAutoFit/>
          </a:bodyPr>
          <a:lstStyle/>
          <a:p>
            <a:r>
              <a:rPr lang="en-US" sz="1350" b="1" i="0" dirty="0">
                <a:solidFill>
                  <a:schemeClr val="bg1"/>
                </a:solidFill>
                <a:latin typeface="+mj-lt"/>
              </a:rPr>
              <a:t>Spring</a:t>
            </a:r>
            <a:r>
              <a:rPr lang="en-US" sz="1350" b="1" i="0" baseline="0" dirty="0">
                <a:solidFill>
                  <a:schemeClr val="bg1"/>
                </a:solidFill>
                <a:latin typeface="+mj-lt"/>
              </a:rPr>
              <a:t> Managers’ Meetings 2012</a:t>
            </a:r>
            <a:endParaRPr lang="en-US" sz="1350" b="1" i="0" dirty="0">
              <a:solidFill>
                <a:schemeClr val="bg1"/>
              </a:solidFill>
              <a:latin typeface="+mj-lt"/>
            </a:endParaRPr>
          </a:p>
        </p:txBody>
      </p:sp>
      <p:sp>
        <p:nvSpPr>
          <p:cNvPr id="17" name="Parallelogram 16"/>
          <p:cNvSpPr/>
          <p:nvPr userDrawn="1"/>
        </p:nvSpPr>
        <p:spPr>
          <a:xfrm rot="10800000">
            <a:off x="1975421" y="6383831"/>
            <a:ext cx="10371751" cy="475752"/>
          </a:xfrm>
          <a:prstGeom prst="parallelogram">
            <a:avLst/>
          </a:prstGeom>
          <a:gradFill flip="none" rotWithShape="1">
            <a:gsLst>
              <a:gs pos="0">
                <a:srgbClr val="000000"/>
              </a:gs>
              <a:gs pos="50000">
                <a:srgbClr val="666666">
                  <a:shade val="67500"/>
                  <a:satMod val="115000"/>
                </a:srgbClr>
              </a:gs>
              <a:gs pos="100000">
                <a:srgbClr val="666666">
                  <a:shade val="100000"/>
                  <a:satMod val="115000"/>
                </a:srgbClr>
              </a:gs>
            </a:gsLst>
            <a:path path="circle">
              <a:fillToRect t="100000" r="100000"/>
            </a:path>
            <a:tileRect l="-100000" b="-100000"/>
          </a:gra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srgbClr val="000000">
                  <a:lumMod val="65000"/>
                  <a:lumOff val="35000"/>
                </a:srgbClr>
              </a:solidFill>
            </a:endParaRPr>
          </a:p>
        </p:txBody>
      </p:sp>
      <p:pic>
        <p:nvPicPr>
          <p:cNvPr id="10" name="Picture 1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66855" y="6383834"/>
            <a:ext cx="1517908" cy="434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a:spLocks noGrp="1"/>
          </p:cNvSpPr>
          <p:nvPr>
            <p:ph type="title" hasCustomPrompt="1"/>
          </p:nvPr>
        </p:nvSpPr>
        <p:spPr>
          <a:xfrm>
            <a:off x="965202" y="202726"/>
            <a:ext cx="10197639" cy="550306"/>
          </a:xfrm>
        </p:spPr>
        <p:txBody>
          <a:bodyPr/>
          <a:lstStyle>
            <a:lvl1pPr>
              <a:defRPr i="0" baseline="0">
                <a:solidFill>
                  <a:srgbClr val="6E273D"/>
                </a:solidFill>
              </a:defRPr>
            </a:lvl1pPr>
          </a:lstStyle>
          <a:p>
            <a:r>
              <a:rPr lang="en-US" dirty="0"/>
              <a:t>Click to edit Master title style Row 1</a:t>
            </a:r>
          </a:p>
        </p:txBody>
      </p:sp>
      <p:sp>
        <p:nvSpPr>
          <p:cNvPr id="7" name="Text Placeholder 6"/>
          <p:cNvSpPr>
            <a:spLocks noGrp="1"/>
          </p:cNvSpPr>
          <p:nvPr>
            <p:ph type="body" sz="quarter" idx="10" hasCustomPrompt="1"/>
          </p:nvPr>
        </p:nvSpPr>
        <p:spPr>
          <a:xfrm>
            <a:off x="955693" y="660401"/>
            <a:ext cx="10124016" cy="523220"/>
          </a:xfrm>
        </p:spPr>
        <p:txBody>
          <a:bodyPr/>
          <a:lstStyle>
            <a:lvl1pPr marL="0" indent="0">
              <a:buFontTx/>
              <a:buNone/>
              <a:defRPr sz="2100" b="1" i="1" baseline="0">
                <a:solidFill>
                  <a:srgbClr val="000000"/>
                </a:solidFill>
                <a:latin typeface="+mj-l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edit Master title Row 2</a:t>
            </a:r>
          </a:p>
        </p:txBody>
      </p:sp>
    </p:spTree>
    <p:extLst>
      <p:ext uri="{BB962C8B-B14F-4D97-AF65-F5344CB8AC3E}">
        <p14:creationId xmlns:p14="http://schemas.microsoft.com/office/powerpoint/2010/main" val="362469392"/>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CA" dirty="0"/>
          </a:p>
        </p:txBody>
      </p:sp>
      <p:sp>
        <p:nvSpPr>
          <p:cNvPr id="3" name="Content Placeholder 2"/>
          <p:cNvSpPr>
            <a:spLocks noGrp="1"/>
          </p:cNvSpPr>
          <p:nvPr>
            <p:ph idx="1"/>
          </p:nvPr>
        </p:nvSpPr>
        <p:spPr>
          <a:xfrm>
            <a:off x="352775" y="2014243"/>
            <a:ext cx="11362267" cy="4238277"/>
          </a:xfrm>
        </p:spPr>
        <p:txBody>
          <a:bodyPr/>
          <a:lstStyle/>
          <a:p>
            <a:pPr lvl="0"/>
            <a:r>
              <a:rPr lang="en-US"/>
              <a:t>Click to edit Master text styles</a:t>
            </a:r>
          </a:p>
          <a:p>
            <a:pPr lvl="1"/>
            <a:r>
              <a:rPr lang="en-US"/>
              <a:t>Second level</a:t>
            </a:r>
          </a:p>
          <a:p>
            <a:pPr lvl="2"/>
            <a:r>
              <a:rPr lang="en-US"/>
              <a:t>Third level</a:t>
            </a:r>
          </a:p>
        </p:txBody>
      </p:sp>
      <p:sp>
        <p:nvSpPr>
          <p:cNvPr id="5" name="Text Placeholder 2"/>
          <p:cNvSpPr>
            <a:spLocks noGrp="1"/>
          </p:cNvSpPr>
          <p:nvPr>
            <p:ph type="body" idx="11"/>
          </p:nvPr>
        </p:nvSpPr>
        <p:spPr>
          <a:xfrm>
            <a:off x="361235" y="1247235"/>
            <a:ext cx="11399395" cy="63976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6" name="Straight Connector 5"/>
          <p:cNvCxnSpPr/>
          <p:nvPr/>
        </p:nvCxnSpPr>
        <p:spPr>
          <a:xfrm>
            <a:off x="0" y="1124744"/>
            <a:ext cx="12192000" cy="0"/>
          </a:xfrm>
          <a:prstGeom prst="line">
            <a:avLst/>
          </a:prstGeom>
          <a:ln w="25400">
            <a:solidFill>
              <a:srgbClr val="6E27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723921"/>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341" y="194083"/>
            <a:ext cx="11794067" cy="740162"/>
          </a:xfrm>
        </p:spPr>
        <p:txBody>
          <a:bodyPr/>
          <a:lstStyle>
            <a:lvl1pPr>
              <a:defRPr sz="3200">
                <a:solidFill>
                  <a:srgbClr val="6E273D"/>
                </a:solidFill>
                <a:latin typeface="Arial Narrow" pitchFamily="34" charset="0"/>
                <a:cs typeface="Arial" pitchFamily="34" charset="0"/>
              </a:defRPr>
            </a:lvl1pPr>
          </a:lstStyle>
          <a:p>
            <a:r>
              <a:rPr lang="en-US" dirty="0"/>
              <a:t>Click to edit Master title style</a:t>
            </a:r>
            <a:endParaRPr lang="en-CA" dirty="0"/>
          </a:p>
        </p:txBody>
      </p:sp>
      <p:sp>
        <p:nvSpPr>
          <p:cNvPr id="3" name="Content Placeholder 2"/>
          <p:cNvSpPr>
            <a:spLocks noGrp="1"/>
          </p:cNvSpPr>
          <p:nvPr>
            <p:ph sz="half" idx="1"/>
          </p:nvPr>
        </p:nvSpPr>
        <p:spPr>
          <a:xfrm>
            <a:off x="352775" y="1467773"/>
            <a:ext cx="5579533" cy="4904452"/>
          </a:xfrm>
        </p:spPr>
        <p:txBody>
          <a:bodyPr/>
          <a:lstStyle>
            <a:lvl1pPr marL="177800" indent="-177800">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214534" y="1467773"/>
            <a:ext cx="5579533" cy="4904452"/>
          </a:xfrm>
        </p:spPr>
        <p:txBody>
          <a:bodyPr/>
          <a:lstStyle>
            <a:lvl1pPr marL="177800" indent="-177800">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cxnSp>
        <p:nvCxnSpPr>
          <p:cNvPr id="6" name="Straight Connector 5"/>
          <p:cNvCxnSpPr/>
          <p:nvPr/>
        </p:nvCxnSpPr>
        <p:spPr>
          <a:xfrm>
            <a:off x="0" y="934244"/>
            <a:ext cx="12192000" cy="0"/>
          </a:xfrm>
          <a:prstGeom prst="line">
            <a:avLst/>
          </a:prstGeom>
          <a:ln w="25400">
            <a:solidFill>
              <a:srgbClr val="6E27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3348106"/>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 subtitl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1235" y="1221834"/>
            <a:ext cx="5565077" cy="639762"/>
          </a:xfrm>
        </p:spPr>
        <p:txBody>
          <a:bodyPr anchor="b"/>
          <a:lstStyle>
            <a:lvl1pPr marL="0" indent="0">
              <a:buNone/>
              <a:defRPr sz="20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61235" y="2060848"/>
            <a:ext cx="5565077" cy="4299274"/>
          </a:xfrm>
        </p:spPr>
        <p:txBody>
          <a:bodyPr/>
          <a:lstStyle>
            <a:lvl1pPr marL="177800" indent="-177800">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3367" y="1221834"/>
            <a:ext cx="5567263" cy="639762"/>
          </a:xfrm>
        </p:spPr>
        <p:txBody>
          <a:bodyPr anchor="b"/>
          <a:lstStyle>
            <a:lvl1pPr marL="0" indent="0">
              <a:buNone/>
              <a:defRPr sz="20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7" y="2060848"/>
            <a:ext cx="5567263" cy="4299274"/>
          </a:xfrm>
        </p:spPr>
        <p:txBody>
          <a:bodyPr/>
          <a:lstStyle>
            <a:lvl1pPr marL="177800" indent="-177800">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8" name="Title 7"/>
          <p:cNvSpPr>
            <a:spLocks noGrp="1"/>
          </p:cNvSpPr>
          <p:nvPr>
            <p:ph type="title"/>
          </p:nvPr>
        </p:nvSpPr>
        <p:spPr/>
        <p:txBody>
          <a:bodyPr/>
          <a:lstStyle>
            <a:lvl1pPr>
              <a:defRPr>
                <a:solidFill>
                  <a:srgbClr val="6E273D"/>
                </a:solidFill>
              </a:defRPr>
            </a:lvl1pPr>
          </a:lstStyle>
          <a:p>
            <a:r>
              <a:rPr lang="en-US" dirty="0"/>
              <a:t>Click to edit Master title style</a:t>
            </a:r>
            <a:endParaRPr lang="en-CA" dirty="0"/>
          </a:p>
        </p:txBody>
      </p:sp>
      <p:cxnSp>
        <p:nvCxnSpPr>
          <p:cNvPr id="9" name="Straight Connector 8"/>
          <p:cNvCxnSpPr/>
          <p:nvPr/>
        </p:nvCxnSpPr>
        <p:spPr>
          <a:xfrm>
            <a:off x="0" y="1124744"/>
            <a:ext cx="12192000" cy="0"/>
          </a:xfrm>
          <a:prstGeom prst="line">
            <a:avLst/>
          </a:prstGeom>
          <a:ln w="25400">
            <a:solidFill>
              <a:srgbClr val="6E27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784013"/>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627424"/>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E273D"/>
                </a:solidFill>
              </a:defRPr>
            </a:lvl1pPr>
          </a:lstStyle>
          <a:p>
            <a:r>
              <a:rPr lang="en-US" dirty="0"/>
              <a:t>Click to edit Master title style</a:t>
            </a:r>
            <a:endParaRPr lang="en-CA" dirty="0"/>
          </a:p>
        </p:txBody>
      </p:sp>
      <p:sp>
        <p:nvSpPr>
          <p:cNvPr id="3" name="Content Placeholder 2"/>
          <p:cNvSpPr>
            <a:spLocks noGrp="1"/>
          </p:cNvSpPr>
          <p:nvPr>
            <p:ph idx="1"/>
          </p:nvPr>
        </p:nvSpPr>
        <p:spPr>
          <a:xfrm>
            <a:off x="352775" y="1417642"/>
            <a:ext cx="11362267" cy="4686597"/>
          </a:xfrm>
        </p:spPr>
        <p:txBody>
          <a:bodyPr/>
          <a:lstStyle/>
          <a:p>
            <a:pPr lvl="0"/>
            <a:r>
              <a:rPr lang="en-US" dirty="0"/>
              <a:t>Click to edit Master text styles</a:t>
            </a:r>
          </a:p>
          <a:p>
            <a:pPr lvl="1"/>
            <a:r>
              <a:rPr lang="en-US" dirty="0"/>
              <a:t>Second level</a:t>
            </a:r>
          </a:p>
          <a:p>
            <a:pPr lvl="2"/>
            <a:r>
              <a:rPr lang="en-US" dirty="0"/>
              <a:t>Third level</a:t>
            </a:r>
          </a:p>
        </p:txBody>
      </p:sp>
      <p:cxnSp>
        <p:nvCxnSpPr>
          <p:cNvPr id="5" name="Straight Connector 4"/>
          <p:cNvCxnSpPr/>
          <p:nvPr userDrawn="1"/>
        </p:nvCxnSpPr>
        <p:spPr>
          <a:xfrm>
            <a:off x="0" y="1124744"/>
            <a:ext cx="12192000" cy="0"/>
          </a:xfrm>
          <a:prstGeom prst="line">
            <a:avLst/>
          </a:prstGeom>
          <a:ln w="25400">
            <a:solidFill>
              <a:srgbClr val="6E27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10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E273D"/>
                </a:solidFill>
              </a:defRPr>
            </a:lvl1pPr>
          </a:lstStyle>
          <a:p>
            <a:r>
              <a:rPr lang="en-US" dirty="0"/>
              <a:t>Click to edit Master title style</a:t>
            </a:r>
            <a:endParaRPr lang="en-CA" dirty="0"/>
          </a:p>
        </p:txBody>
      </p:sp>
      <p:cxnSp>
        <p:nvCxnSpPr>
          <p:cNvPr id="4" name="Straight Connector 3"/>
          <p:cNvCxnSpPr/>
          <p:nvPr userDrawn="1"/>
        </p:nvCxnSpPr>
        <p:spPr>
          <a:xfrm>
            <a:off x="0" y="1124744"/>
            <a:ext cx="12192000" cy="0"/>
          </a:xfrm>
          <a:prstGeom prst="line">
            <a:avLst/>
          </a:prstGeom>
          <a:ln w="25400">
            <a:solidFill>
              <a:srgbClr val="6E27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796386"/>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 title &amp;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74032" y="1591935"/>
            <a:ext cx="10176107" cy="2092881"/>
          </a:xfrm>
        </p:spPr>
        <p:txBody>
          <a:bodyPr/>
          <a:lstStyle>
            <a:lvl2pPr marL="628650" indent="-171450">
              <a:buFont typeface="Arial" pitchFamily="34" charset="0"/>
              <a:buChar char="•"/>
              <a:defRPr/>
            </a:lvl2pPr>
            <a:lvl3pPr marL="1085850" indent="-171450">
              <a:buFont typeface="Courier New" pitchFamily="49" charset="0"/>
              <a:buChar char="o"/>
              <a:defRPr/>
            </a:lvl3pPr>
            <a:lvl5pPr marL="2000250" indent="-171450">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7924813" y="6522214"/>
            <a:ext cx="4666592" cy="369332"/>
          </a:xfrm>
          <a:prstGeom prst="rect">
            <a:avLst/>
          </a:prstGeom>
          <a:noFill/>
        </p:spPr>
        <p:txBody>
          <a:bodyPr wrap="square" rtlCol="0">
            <a:spAutoFit/>
          </a:bodyPr>
          <a:lstStyle/>
          <a:p>
            <a:r>
              <a:rPr lang="en-US" sz="1800" b="1" i="0" dirty="0">
                <a:solidFill>
                  <a:schemeClr val="bg1"/>
                </a:solidFill>
                <a:latin typeface="+mj-lt"/>
              </a:rPr>
              <a:t>Spring</a:t>
            </a:r>
            <a:r>
              <a:rPr lang="en-US" sz="1800" b="1" i="0" baseline="0" dirty="0">
                <a:solidFill>
                  <a:schemeClr val="bg1"/>
                </a:solidFill>
                <a:latin typeface="+mj-lt"/>
              </a:rPr>
              <a:t> Managers’ Meetings 2012</a:t>
            </a:r>
            <a:endParaRPr lang="en-US" sz="1800" b="1" i="0" dirty="0">
              <a:solidFill>
                <a:schemeClr val="bg1"/>
              </a:solidFill>
              <a:latin typeface="+mj-lt"/>
            </a:endParaRPr>
          </a:p>
        </p:txBody>
      </p:sp>
      <p:sp>
        <p:nvSpPr>
          <p:cNvPr id="17" name="Parallelogram 16"/>
          <p:cNvSpPr/>
          <p:nvPr userDrawn="1"/>
        </p:nvSpPr>
        <p:spPr>
          <a:xfrm rot="10800000">
            <a:off x="1975419" y="6383831"/>
            <a:ext cx="10371751" cy="475752"/>
          </a:xfrm>
          <a:prstGeom prst="parallelogram">
            <a:avLst/>
          </a:prstGeom>
          <a:gradFill flip="none" rotWithShape="1">
            <a:gsLst>
              <a:gs pos="0">
                <a:srgbClr val="000000"/>
              </a:gs>
              <a:gs pos="50000">
                <a:srgbClr val="666666">
                  <a:shade val="67500"/>
                  <a:satMod val="115000"/>
                </a:srgbClr>
              </a:gs>
              <a:gs pos="100000">
                <a:srgbClr val="666666">
                  <a:shade val="100000"/>
                  <a:satMod val="115000"/>
                </a:srgbClr>
              </a:gs>
            </a:gsLst>
            <a:path path="circle">
              <a:fillToRect t="100000" r="100000"/>
            </a:path>
            <a:tileRect l="-100000" b="-100000"/>
          </a:gra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200" dirty="0">
              <a:solidFill>
                <a:srgbClr val="000000">
                  <a:lumMod val="65000"/>
                  <a:lumOff val="35000"/>
                </a:srgbClr>
              </a:solidFill>
            </a:endParaRPr>
          </a:p>
        </p:txBody>
      </p:sp>
      <p:pic>
        <p:nvPicPr>
          <p:cNvPr id="10" name="Picture 1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66854" y="6383832"/>
            <a:ext cx="1517908" cy="434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a:spLocks noGrp="1"/>
          </p:cNvSpPr>
          <p:nvPr>
            <p:ph type="title" hasCustomPrompt="1"/>
          </p:nvPr>
        </p:nvSpPr>
        <p:spPr>
          <a:xfrm>
            <a:off x="965201" y="202726"/>
            <a:ext cx="10197639" cy="550306"/>
          </a:xfrm>
        </p:spPr>
        <p:txBody>
          <a:bodyPr/>
          <a:lstStyle>
            <a:lvl1pPr>
              <a:defRPr i="0" baseline="0">
                <a:solidFill>
                  <a:srgbClr val="6E273D"/>
                </a:solidFill>
              </a:defRPr>
            </a:lvl1pPr>
          </a:lstStyle>
          <a:p>
            <a:r>
              <a:rPr lang="en-US" dirty="0"/>
              <a:t>Click to edit Master title style Row 1</a:t>
            </a:r>
          </a:p>
        </p:txBody>
      </p:sp>
      <p:sp>
        <p:nvSpPr>
          <p:cNvPr id="7" name="Text Placeholder 6"/>
          <p:cNvSpPr>
            <a:spLocks noGrp="1"/>
          </p:cNvSpPr>
          <p:nvPr>
            <p:ph type="body" sz="quarter" idx="10" hasCustomPrompt="1"/>
          </p:nvPr>
        </p:nvSpPr>
        <p:spPr>
          <a:xfrm>
            <a:off x="955693" y="660401"/>
            <a:ext cx="10124016" cy="523220"/>
          </a:xfrm>
        </p:spPr>
        <p:txBody>
          <a:bodyPr/>
          <a:lstStyle>
            <a:lvl1pPr marL="0" indent="0">
              <a:buFontTx/>
              <a:buNone/>
              <a:defRPr sz="2800" b="1" i="1" baseline="0">
                <a:solidFill>
                  <a:srgbClr val="000000"/>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title Row 2</a:t>
            </a:r>
          </a:p>
        </p:txBody>
      </p:sp>
    </p:spTree>
    <p:extLst>
      <p:ext uri="{BB962C8B-B14F-4D97-AF65-F5344CB8AC3E}">
        <p14:creationId xmlns:p14="http://schemas.microsoft.com/office/powerpoint/2010/main" val="1167610119"/>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6.jpe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3.jpe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2.png"/><Relationship Id="rId5" Type="http://schemas.openxmlformats.org/officeDocument/2006/relationships/slideLayout" Target="../slideLayouts/slideLayout15.xml"/><Relationship Id="rId10" Type="http://schemas.openxmlformats.org/officeDocument/2006/relationships/image" Target="../media/image6.jpeg"/><Relationship Id="rId4" Type="http://schemas.openxmlformats.org/officeDocument/2006/relationships/slideLayout" Target="../slideLayouts/slideLayout14.xml"/><Relationship Id="rId9"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3.jpe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image" Target="../media/image2.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image" Target="../media/image6.jpeg"/><Relationship Id="rId5" Type="http://schemas.openxmlformats.org/officeDocument/2006/relationships/slideLayout" Target="../slideLayouts/slideLayout22.xml"/><Relationship Id="rId10" Type="http://schemas.openxmlformats.org/officeDocument/2006/relationships/image" Target="../media/image1.jpeg"/><Relationship Id="rId4" Type="http://schemas.openxmlformats.org/officeDocument/2006/relationships/slideLayout" Target="../slideLayouts/slideLayout21.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0" y="2787"/>
            <a:ext cx="12192000" cy="6858000"/>
          </a:xfrm>
          <a:prstGeom prst="rect">
            <a:avLst/>
          </a:prstGeom>
        </p:spPr>
      </p:pic>
      <p:sp>
        <p:nvSpPr>
          <p:cNvPr id="1026" name="Rectangle 2"/>
          <p:cNvSpPr>
            <a:spLocks noGrp="1" noChangeArrowheads="1"/>
          </p:cNvSpPr>
          <p:nvPr>
            <p:ph type="title"/>
          </p:nvPr>
        </p:nvSpPr>
        <p:spPr bwMode="auto">
          <a:xfrm>
            <a:off x="342900" y="200321"/>
            <a:ext cx="11794067" cy="910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dirty="0"/>
              <a:t>Click to edit Master title style</a:t>
            </a:r>
            <a:endParaRPr lang="en-CA" dirty="0"/>
          </a:p>
        </p:txBody>
      </p:sp>
      <p:sp>
        <p:nvSpPr>
          <p:cNvPr id="1027" name="Rectangle 3"/>
          <p:cNvSpPr>
            <a:spLocks noGrp="1" noChangeArrowheads="1"/>
          </p:cNvSpPr>
          <p:nvPr>
            <p:ph type="body" idx="1"/>
          </p:nvPr>
        </p:nvSpPr>
        <p:spPr bwMode="auto">
          <a:xfrm>
            <a:off x="352775" y="1417641"/>
            <a:ext cx="11362267" cy="4988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CA" dirty="0"/>
              <a:t>Click to edit Master text styles</a:t>
            </a:r>
          </a:p>
          <a:p>
            <a:pPr lvl="1"/>
            <a:r>
              <a:rPr lang="en-CA" dirty="0"/>
              <a:t>Second level</a:t>
            </a:r>
          </a:p>
          <a:p>
            <a:pPr lvl="2"/>
            <a:r>
              <a:rPr lang="en-CA" dirty="0"/>
              <a:t>Third level</a:t>
            </a:r>
          </a:p>
        </p:txBody>
      </p:sp>
      <p:sp>
        <p:nvSpPr>
          <p:cNvPr id="8" name="Slide Number Placeholder 3"/>
          <p:cNvSpPr txBox="1">
            <a:spLocks/>
          </p:cNvSpPr>
          <p:nvPr userDrawn="1"/>
        </p:nvSpPr>
        <p:spPr bwMode="auto">
          <a:xfrm>
            <a:off x="2540000" y="6534150"/>
            <a:ext cx="7112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2"/>
                </a:solidFill>
                <a:effectLst/>
                <a:uLnTx/>
                <a:uFillTx/>
                <a:latin typeface="Arial" pitchFamily="34" charset="0"/>
                <a:ea typeface="+mn-ea"/>
                <a:cs typeface="Arial" pitchFamily="34" charset="0"/>
              </a:rPr>
              <a:t>Supervisor in Training | Nov 27, 2017 | </a:t>
            </a:r>
            <a:fld id="{9F52D12D-3927-D342-883A-A5F3B9BA845A}" type="slidenum">
              <a:rPr kumimoji="0" lang="en-US" sz="1000" b="0" i="0" u="none" strike="noStrike" kern="1200" cap="none" spc="0" normalizeH="0" baseline="0" noProof="0" smtClean="0">
                <a:ln>
                  <a:noFill/>
                </a:ln>
                <a:solidFill>
                  <a:schemeClr val="bg2"/>
                </a:solidFill>
                <a:effectLst/>
                <a:uLnTx/>
                <a:uFillTx/>
                <a:latin typeface="Arial" pitchFamily="34" charset="0"/>
                <a:ea typeface="+mn-ea"/>
                <a:cs typeface="Arial" pitchFamily="34" charset="0"/>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a:ln>
                <a:noFill/>
              </a:ln>
              <a:solidFill>
                <a:schemeClr val="bg2"/>
              </a:solidFill>
              <a:effectLst/>
              <a:uLnTx/>
              <a:uFillTx/>
              <a:latin typeface="Arial" pitchFamily="34" charset="0"/>
              <a:ea typeface="+mn-ea"/>
              <a:cs typeface="Arial" pitchFamily="34" charset="0"/>
            </a:endParaRPr>
          </a:p>
        </p:txBody>
      </p:sp>
      <p:pic>
        <p:nvPicPr>
          <p:cNvPr id="9" name="Picture 2"/>
          <p:cNvPicPr>
            <a:picLocks noChangeAspect="1" noChangeArrowheads="1"/>
          </p:cNvPicPr>
          <p:nvPr userDrawn="1"/>
        </p:nvPicPr>
        <p:blipFill>
          <a:blip r:embed="rId12" cstate="print">
            <a:extLst>
              <a:ext uri="{28A0092B-C50C-407E-A947-70E740481C1C}">
                <a14:useLocalDpi xmlns:a14="http://schemas.microsoft.com/office/drawing/2010/main"/>
              </a:ext>
            </a:extLst>
          </a:blip>
          <a:srcRect/>
          <a:stretch>
            <a:fillRect/>
          </a:stretch>
        </p:blipFill>
        <p:spPr bwMode="auto">
          <a:xfrm>
            <a:off x="-2539999" y="851148"/>
            <a:ext cx="1894417" cy="556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bwMode="auto">
          <a:xfrm>
            <a:off x="10365279" y="6506828"/>
            <a:ext cx="926303" cy="266539"/>
          </a:xfrm>
          <a:prstGeom prst="rect">
            <a:avLst/>
          </a:prstGeom>
          <a:noFill/>
          <a:ln w="9525">
            <a:noFill/>
            <a:miter lim="800000"/>
            <a:headEnd/>
            <a:tailEnd/>
          </a:ln>
        </p:spPr>
      </p:pic>
      <p:pic>
        <p:nvPicPr>
          <p:cNvPr id="11" name="Picture 3"/>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bwMode="auto">
          <a:xfrm>
            <a:off x="337837" y="6534150"/>
            <a:ext cx="1381906" cy="260410"/>
          </a:xfrm>
          <a:prstGeom prst="rect">
            <a:avLst/>
          </a:prstGeom>
          <a:noFill/>
          <a:ln w="9525">
            <a:noFill/>
            <a:miter lim="800000"/>
            <a:headEnd/>
            <a:tailEnd/>
          </a:ln>
        </p:spPr>
      </p:pic>
    </p:spTree>
    <p:extLst>
      <p:ext uri="{BB962C8B-B14F-4D97-AF65-F5344CB8AC3E}">
        <p14:creationId xmlns:p14="http://schemas.microsoft.com/office/powerpoint/2010/main" val="4001348376"/>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4" r:id="rId6"/>
    <p:sldLayoutId id="2147484195" r:id="rId7"/>
    <p:sldLayoutId id="2147484196" r:id="rId8"/>
    <p:sldLayoutId id="2147484197" r:id="rId9"/>
  </p:sldLayoutIdLst>
  <p:transition spd="slow">
    <p:wipe dir="r"/>
  </p:transition>
  <p:txStyles>
    <p:titleStyle>
      <a:lvl1pPr algn="l" rtl="0" eaLnBrk="1" fontAlgn="base" hangingPunct="1">
        <a:lnSpc>
          <a:spcPct val="80000"/>
        </a:lnSpc>
        <a:spcBef>
          <a:spcPct val="0"/>
        </a:spcBef>
        <a:spcAft>
          <a:spcPct val="0"/>
        </a:spcAft>
        <a:defRPr sz="3200" b="1" cap="all" baseline="0">
          <a:solidFill>
            <a:schemeClr val="accent1"/>
          </a:solidFill>
          <a:latin typeface="Arial Narrow" pitchFamily="34" charset="0"/>
          <a:ea typeface="+mj-ea"/>
          <a:cs typeface="+mj-cs"/>
        </a:defRPr>
      </a:lvl1pPr>
      <a:lvl2pPr algn="l" rtl="0" eaLnBrk="1" fontAlgn="base" hangingPunct="1">
        <a:spcBef>
          <a:spcPct val="0"/>
        </a:spcBef>
        <a:spcAft>
          <a:spcPct val="0"/>
        </a:spcAft>
        <a:defRPr sz="3600">
          <a:solidFill>
            <a:schemeClr val="accent1"/>
          </a:solidFill>
          <a:latin typeface="Arial" pitchFamily="34" charset="0"/>
          <a:cs typeface="Arial" pitchFamily="34" charset="0"/>
        </a:defRPr>
      </a:lvl2pPr>
      <a:lvl3pPr algn="l" rtl="0" eaLnBrk="1" fontAlgn="base" hangingPunct="1">
        <a:spcBef>
          <a:spcPct val="0"/>
        </a:spcBef>
        <a:spcAft>
          <a:spcPct val="0"/>
        </a:spcAft>
        <a:defRPr sz="3600">
          <a:solidFill>
            <a:schemeClr val="accent1"/>
          </a:solidFill>
          <a:latin typeface="Arial" pitchFamily="34" charset="0"/>
          <a:cs typeface="Arial" pitchFamily="34" charset="0"/>
        </a:defRPr>
      </a:lvl3pPr>
      <a:lvl4pPr algn="l" rtl="0" eaLnBrk="1" fontAlgn="base" hangingPunct="1">
        <a:spcBef>
          <a:spcPct val="0"/>
        </a:spcBef>
        <a:spcAft>
          <a:spcPct val="0"/>
        </a:spcAft>
        <a:defRPr sz="3600">
          <a:solidFill>
            <a:schemeClr val="accent1"/>
          </a:solidFill>
          <a:latin typeface="Arial" pitchFamily="34" charset="0"/>
          <a:cs typeface="Arial" pitchFamily="34" charset="0"/>
        </a:defRPr>
      </a:lvl4pPr>
      <a:lvl5pPr algn="l" rtl="0" eaLnBrk="1" fontAlgn="base" hangingPunct="1">
        <a:spcBef>
          <a:spcPct val="0"/>
        </a:spcBef>
        <a:spcAft>
          <a:spcPct val="0"/>
        </a:spcAft>
        <a:defRPr sz="3600">
          <a:solidFill>
            <a:schemeClr val="accent1"/>
          </a:solidFill>
          <a:latin typeface="Arial" pitchFamily="34" charset="0"/>
          <a:cs typeface="Arial" pitchFamily="34" charset="0"/>
        </a:defRPr>
      </a:lvl5pPr>
      <a:lvl6pPr marL="457200" algn="l" rtl="0" eaLnBrk="1" fontAlgn="base" hangingPunct="1">
        <a:spcBef>
          <a:spcPct val="0"/>
        </a:spcBef>
        <a:spcAft>
          <a:spcPct val="0"/>
        </a:spcAft>
        <a:defRPr sz="3600">
          <a:solidFill>
            <a:schemeClr val="accent1"/>
          </a:solidFill>
          <a:latin typeface="Arial" pitchFamily="34" charset="0"/>
          <a:cs typeface="Arial" pitchFamily="34" charset="0"/>
        </a:defRPr>
      </a:lvl6pPr>
      <a:lvl7pPr marL="914400" algn="l" rtl="0" eaLnBrk="1" fontAlgn="base" hangingPunct="1">
        <a:spcBef>
          <a:spcPct val="0"/>
        </a:spcBef>
        <a:spcAft>
          <a:spcPct val="0"/>
        </a:spcAft>
        <a:defRPr sz="3600">
          <a:solidFill>
            <a:schemeClr val="accent1"/>
          </a:solidFill>
          <a:latin typeface="Arial" pitchFamily="34" charset="0"/>
          <a:cs typeface="Arial" pitchFamily="34" charset="0"/>
        </a:defRPr>
      </a:lvl7pPr>
      <a:lvl8pPr marL="1371600" algn="l" rtl="0" eaLnBrk="1" fontAlgn="base" hangingPunct="1">
        <a:spcBef>
          <a:spcPct val="0"/>
        </a:spcBef>
        <a:spcAft>
          <a:spcPct val="0"/>
        </a:spcAft>
        <a:defRPr sz="3600">
          <a:solidFill>
            <a:schemeClr val="accent1"/>
          </a:solidFill>
          <a:latin typeface="Arial" pitchFamily="34" charset="0"/>
          <a:cs typeface="Arial" pitchFamily="34" charset="0"/>
        </a:defRPr>
      </a:lvl8pPr>
      <a:lvl9pPr marL="1828800" algn="l" rtl="0" eaLnBrk="1" fontAlgn="base" hangingPunct="1">
        <a:spcBef>
          <a:spcPct val="0"/>
        </a:spcBef>
        <a:spcAft>
          <a:spcPct val="0"/>
        </a:spcAft>
        <a:defRPr sz="3600">
          <a:solidFill>
            <a:schemeClr val="accent1"/>
          </a:solidFill>
          <a:latin typeface="Arial" pitchFamily="34" charset="0"/>
          <a:cs typeface="Arial" pitchFamily="34" charset="0"/>
        </a:defRPr>
      </a:lvl9pPr>
    </p:titleStyle>
    <p:body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787"/>
            <a:ext cx="12192000" cy="6858000"/>
          </a:xfrm>
          <a:prstGeom prst="rect">
            <a:avLst/>
          </a:prstGeom>
        </p:spPr>
      </p:pic>
      <p:sp>
        <p:nvSpPr>
          <p:cNvPr id="1026" name="Rectangle 2"/>
          <p:cNvSpPr>
            <a:spLocks noGrp="1" noChangeArrowheads="1"/>
          </p:cNvSpPr>
          <p:nvPr>
            <p:ph type="title"/>
          </p:nvPr>
        </p:nvSpPr>
        <p:spPr bwMode="auto">
          <a:xfrm>
            <a:off x="342901" y="200323"/>
            <a:ext cx="11794067" cy="910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dirty="0"/>
              <a:t>Click to edit Master title style</a:t>
            </a:r>
            <a:endParaRPr lang="en-CA" dirty="0"/>
          </a:p>
        </p:txBody>
      </p:sp>
      <p:sp>
        <p:nvSpPr>
          <p:cNvPr id="1027" name="Rectangle 3"/>
          <p:cNvSpPr>
            <a:spLocks noGrp="1" noChangeArrowheads="1"/>
          </p:cNvSpPr>
          <p:nvPr>
            <p:ph type="body" idx="1"/>
          </p:nvPr>
        </p:nvSpPr>
        <p:spPr bwMode="auto">
          <a:xfrm>
            <a:off x="352776" y="1417641"/>
            <a:ext cx="11362267" cy="4988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CA" dirty="0"/>
              <a:t>Click to edit Master text styles</a:t>
            </a:r>
          </a:p>
          <a:p>
            <a:pPr lvl="1"/>
            <a:r>
              <a:rPr lang="en-CA" dirty="0"/>
              <a:t>Second level</a:t>
            </a:r>
          </a:p>
          <a:p>
            <a:pPr lvl="2"/>
            <a:r>
              <a:rPr lang="en-CA" dirty="0"/>
              <a:t>Third level</a:t>
            </a:r>
          </a:p>
        </p:txBody>
      </p:sp>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3188" y="6547798"/>
            <a:ext cx="1979073" cy="182880"/>
          </a:xfrm>
          <a:prstGeom prst="rect">
            <a:avLst/>
          </a:prstGeom>
        </p:spPr>
      </p:pic>
      <p:sp>
        <p:nvSpPr>
          <p:cNvPr id="8" name="Slide Number Placeholder 3"/>
          <p:cNvSpPr txBox="1">
            <a:spLocks/>
          </p:cNvSpPr>
          <p:nvPr userDrawn="1"/>
        </p:nvSpPr>
        <p:spPr bwMode="auto">
          <a:xfrm>
            <a:off x="2540000" y="6534150"/>
            <a:ext cx="7112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chemeClr val="bg2"/>
                </a:solidFill>
                <a:effectLst/>
                <a:uLnTx/>
                <a:uFillTx/>
                <a:latin typeface="Arial" pitchFamily="34" charset="0"/>
                <a:ea typeface="+mn-ea"/>
                <a:cs typeface="Arial" pitchFamily="34" charset="0"/>
              </a:rPr>
              <a:t>Supervisor in Training | May 8, 2017 | </a:t>
            </a:r>
            <a:fld id="{9F52D12D-3927-D342-883A-A5F3B9BA845A}" type="slidenum">
              <a:rPr kumimoji="0" lang="en-US" sz="750" b="0" i="0" u="none" strike="noStrike" kern="1200" cap="none" spc="0" normalizeH="0" baseline="0" noProof="0" smtClean="0">
                <a:ln>
                  <a:noFill/>
                </a:ln>
                <a:solidFill>
                  <a:schemeClr val="bg2"/>
                </a:solidFill>
                <a:effectLst/>
                <a:uLnTx/>
                <a:uFillTx/>
                <a:latin typeface="Arial" pitchFamily="34" charset="0"/>
                <a:ea typeface="+mn-ea"/>
                <a:cs typeface="Arial" pitchFamily="34" charset="0"/>
              </a:rPr>
              <a:pPr marL="0" marR="0" lvl="0" indent="0" algn="ctr" defTabSz="685800" rtl="0" eaLnBrk="1" fontAlgn="base" latinLnBrk="0" hangingPunct="1">
                <a:lnSpc>
                  <a:spcPct val="100000"/>
                </a:lnSpc>
                <a:spcBef>
                  <a:spcPct val="0"/>
                </a:spcBef>
                <a:spcAft>
                  <a:spcPct val="0"/>
                </a:spcAft>
                <a:buClrTx/>
                <a:buSzTx/>
                <a:buFontTx/>
                <a:buNone/>
                <a:tabLst/>
                <a:defRPr/>
              </a:pPr>
              <a:t>‹#›</a:t>
            </a:fld>
            <a:endParaRPr kumimoji="0" lang="en-US" sz="750" b="0" i="0" u="none" strike="noStrike" kern="1200" cap="none" spc="0" normalizeH="0" baseline="0" noProof="0" dirty="0">
              <a:ln>
                <a:noFill/>
              </a:ln>
              <a:solidFill>
                <a:schemeClr val="bg2"/>
              </a:solidFill>
              <a:effectLst/>
              <a:uLnTx/>
              <a:uFillTx/>
              <a:latin typeface="Arial" pitchFamily="34" charset="0"/>
              <a:ea typeface="+mn-ea"/>
              <a:cs typeface="Arial" pitchFamily="34" charset="0"/>
            </a:endParaRPr>
          </a:p>
        </p:txBody>
      </p:sp>
      <p:pic>
        <p:nvPicPr>
          <p:cNvPr id="9"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2539998" y="851149"/>
            <a:ext cx="1894417" cy="556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10365279" y="6506830"/>
            <a:ext cx="1350472" cy="266539"/>
          </a:xfrm>
          <a:prstGeom prst="rect">
            <a:avLst/>
          </a:prstGeom>
          <a:noFill/>
          <a:ln w="9525">
            <a:noFill/>
            <a:miter lim="800000"/>
            <a:headEnd/>
            <a:tailEnd/>
          </a:ln>
        </p:spPr>
      </p:pic>
    </p:spTree>
    <p:extLst>
      <p:ext uri="{BB962C8B-B14F-4D97-AF65-F5344CB8AC3E}">
        <p14:creationId xmlns:p14="http://schemas.microsoft.com/office/powerpoint/2010/main" val="115376805"/>
      </p:ext>
    </p:extLst>
  </p:cSld>
  <p:clrMap bg1="lt1" tx1="dk1" bg2="lt2" tx2="dk2" accent1="accent1" accent2="accent2" accent3="accent3" accent4="accent4" accent5="accent5" accent6="accent6" hlink="hlink" folHlink="folHlink"/>
  <p:sldLayoutIdLst>
    <p:sldLayoutId id="2147484199" r:id="rId1"/>
  </p:sldLayoutIdLst>
  <p:transition spd="slow">
    <p:wipe dir="r"/>
  </p:transition>
  <p:txStyles>
    <p:titleStyle>
      <a:lvl1pPr algn="l" rtl="0" eaLnBrk="1" fontAlgn="base" hangingPunct="1">
        <a:lnSpc>
          <a:spcPct val="80000"/>
        </a:lnSpc>
        <a:spcBef>
          <a:spcPct val="0"/>
        </a:spcBef>
        <a:spcAft>
          <a:spcPct val="0"/>
        </a:spcAft>
        <a:defRPr sz="2400" b="1" cap="all" baseline="0">
          <a:solidFill>
            <a:srgbClr val="6E273D"/>
          </a:solidFill>
          <a:latin typeface="Arial Narrow" pitchFamily="34" charset="0"/>
          <a:ea typeface="+mj-ea"/>
          <a:cs typeface="+mj-cs"/>
        </a:defRPr>
      </a:lvl1pPr>
      <a:lvl2pPr algn="l" rtl="0" eaLnBrk="1" fontAlgn="base" hangingPunct="1">
        <a:spcBef>
          <a:spcPct val="0"/>
        </a:spcBef>
        <a:spcAft>
          <a:spcPct val="0"/>
        </a:spcAft>
        <a:defRPr sz="2700">
          <a:solidFill>
            <a:schemeClr val="accent1"/>
          </a:solidFill>
          <a:latin typeface="Arial" pitchFamily="34" charset="0"/>
          <a:cs typeface="Arial" pitchFamily="34" charset="0"/>
        </a:defRPr>
      </a:lvl2pPr>
      <a:lvl3pPr algn="l" rtl="0" eaLnBrk="1" fontAlgn="base" hangingPunct="1">
        <a:spcBef>
          <a:spcPct val="0"/>
        </a:spcBef>
        <a:spcAft>
          <a:spcPct val="0"/>
        </a:spcAft>
        <a:defRPr sz="2700">
          <a:solidFill>
            <a:schemeClr val="accent1"/>
          </a:solidFill>
          <a:latin typeface="Arial" pitchFamily="34" charset="0"/>
          <a:cs typeface="Arial" pitchFamily="34" charset="0"/>
        </a:defRPr>
      </a:lvl3pPr>
      <a:lvl4pPr algn="l" rtl="0" eaLnBrk="1" fontAlgn="base" hangingPunct="1">
        <a:spcBef>
          <a:spcPct val="0"/>
        </a:spcBef>
        <a:spcAft>
          <a:spcPct val="0"/>
        </a:spcAft>
        <a:defRPr sz="2700">
          <a:solidFill>
            <a:schemeClr val="accent1"/>
          </a:solidFill>
          <a:latin typeface="Arial" pitchFamily="34" charset="0"/>
          <a:cs typeface="Arial" pitchFamily="34" charset="0"/>
        </a:defRPr>
      </a:lvl4pPr>
      <a:lvl5pPr algn="l" rtl="0" eaLnBrk="1" fontAlgn="base" hangingPunct="1">
        <a:spcBef>
          <a:spcPct val="0"/>
        </a:spcBef>
        <a:spcAft>
          <a:spcPct val="0"/>
        </a:spcAft>
        <a:defRPr sz="2700">
          <a:solidFill>
            <a:schemeClr val="accent1"/>
          </a:solidFill>
          <a:latin typeface="Arial" pitchFamily="34" charset="0"/>
          <a:cs typeface="Arial" pitchFamily="34" charset="0"/>
        </a:defRPr>
      </a:lvl5pPr>
      <a:lvl6pPr marL="342900" algn="l" rtl="0" eaLnBrk="1" fontAlgn="base" hangingPunct="1">
        <a:spcBef>
          <a:spcPct val="0"/>
        </a:spcBef>
        <a:spcAft>
          <a:spcPct val="0"/>
        </a:spcAft>
        <a:defRPr sz="2700">
          <a:solidFill>
            <a:schemeClr val="accent1"/>
          </a:solidFill>
          <a:latin typeface="Arial" pitchFamily="34" charset="0"/>
          <a:cs typeface="Arial" pitchFamily="34" charset="0"/>
        </a:defRPr>
      </a:lvl6pPr>
      <a:lvl7pPr marL="685800" algn="l" rtl="0" eaLnBrk="1" fontAlgn="base" hangingPunct="1">
        <a:spcBef>
          <a:spcPct val="0"/>
        </a:spcBef>
        <a:spcAft>
          <a:spcPct val="0"/>
        </a:spcAft>
        <a:defRPr sz="2700">
          <a:solidFill>
            <a:schemeClr val="accent1"/>
          </a:solidFill>
          <a:latin typeface="Arial" pitchFamily="34" charset="0"/>
          <a:cs typeface="Arial" pitchFamily="34" charset="0"/>
        </a:defRPr>
      </a:lvl7pPr>
      <a:lvl8pPr marL="1028700" algn="l" rtl="0" eaLnBrk="1" fontAlgn="base" hangingPunct="1">
        <a:spcBef>
          <a:spcPct val="0"/>
        </a:spcBef>
        <a:spcAft>
          <a:spcPct val="0"/>
        </a:spcAft>
        <a:defRPr sz="2700">
          <a:solidFill>
            <a:schemeClr val="accent1"/>
          </a:solidFill>
          <a:latin typeface="Arial" pitchFamily="34" charset="0"/>
          <a:cs typeface="Arial" pitchFamily="34" charset="0"/>
        </a:defRPr>
      </a:lvl8pPr>
      <a:lvl9pPr marL="1371600" algn="l" rtl="0" eaLnBrk="1" fontAlgn="base" hangingPunct="1">
        <a:spcBef>
          <a:spcPct val="0"/>
        </a:spcBef>
        <a:spcAft>
          <a:spcPct val="0"/>
        </a:spcAft>
        <a:defRPr sz="2700">
          <a:solidFill>
            <a:schemeClr val="accent1"/>
          </a:solidFill>
          <a:latin typeface="Arial" pitchFamily="34" charset="0"/>
          <a:cs typeface="Arial" pitchFamily="34" charset="0"/>
        </a:defRPr>
      </a:lvl9pPr>
    </p:titleStyle>
    <p:bodyStyle>
      <a:lvl1pPr marL="203597" indent="-203597" algn="l" rtl="0" eaLnBrk="1" fontAlgn="base" hangingPunct="1">
        <a:spcBef>
          <a:spcPct val="45000"/>
        </a:spcBef>
        <a:spcAft>
          <a:spcPct val="0"/>
        </a:spcAft>
        <a:buClr>
          <a:schemeClr val="accent1"/>
        </a:buClr>
        <a:buFont typeface="Wingdings" pitchFamily="2" charset="2"/>
        <a:buChar char="§"/>
        <a:defRPr sz="1800">
          <a:solidFill>
            <a:schemeClr val="tx1"/>
          </a:solidFill>
          <a:latin typeface="Arial Narrow" pitchFamily="34" charset="0"/>
          <a:ea typeface="+mn-ea"/>
          <a:cs typeface="+mn-cs"/>
        </a:defRPr>
      </a:lvl1pPr>
      <a:lvl2pPr marL="406004" indent="-202406" algn="l" rtl="0" eaLnBrk="1" fontAlgn="base" hangingPunct="1">
        <a:spcBef>
          <a:spcPct val="45000"/>
        </a:spcBef>
        <a:spcAft>
          <a:spcPct val="0"/>
        </a:spcAft>
        <a:buFont typeface="Arial" pitchFamily="34" charset="0"/>
        <a:buChar char="•"/>
        <a:tabLst/>
        <a:defRPr sz="1500">
          <a:solidFill>
            <a:schemeClr val="tx1"/>
          </a:solidFill>
          <a:latin typeface="Arial Narrow" pitchFamily="34" charset="0"/>
          <a:cs typeface="+mn-cs"/>
        </a:defRPr>
      </a:lvl2pPr>
      <a:lvl3pPr marL="539354" indent="-133350" algn="l" rtl="0" eaLnBrk="1" fontAlgn="base" hangingPunct="1">
        <a:spcBef>
          <a:spcPct val="45000"/>
        </a:spcBef>
        <a:spcAft>
          <a:spcPct val="0"/>
        </a:spcAft>
        <a:buChar char="•"/>
        <a:defRPr sz="1350">
          <a:solidFill>
            <a:schemeClr val="tx1"/>
          </a:solidFill>
          <a:latin typeface="Arial Narrow" pitchFamily="34" charset="0"/>
          <a:cs typeface="+mn-cs"/>
        </a:defRPr>
      </a:lvl3pPr>
      <a:lvl4pPr marL="1200150" indent="-171450" algn="l" rtl="0" eaLnBrk="1" fontAlgn="base" hangingPunct="1">
        <a:spcBef>
          <a:spcPct val="45000"/>
        </a:spcBef>
        <a:spcAft>
          <a:spcPct val="0"/>
        </a:spcAft>
        <a:buChar char="–"/>
        <a:defRPr>
          <a:solidFill>
            <a:schemeClr val="tx1"/>
          </a:solidFill>
          <a:latin typeface="+mn-lt"/>
          <a:cs typeface="+mn-cs"/>
        </a:defRPr>
      </a:lvl4pPr>
      <a:lvl5pPr marL="1543050" indent="-171450" algn="l" rtl="0" eaLnBrk="1" fontAlgn="base" hangingPunct="1">
        <a:spcBef>
          <a:spcPct val="45000"/>
        </a:spcBef>
        <a:spcAft>
          <a:spcPct val="0"/>
        </a:spcAft>
        <a:buChar char="»"/>
        <a:defRPr>
          <a:solidFill>
            <a:schemeClr val="tx1"/>
          </a:solidFill>
          <a:latin typeface="+mn-lt"/>
          <a:cs typeface="+mn-cs"/>
        </a:defRPr>
      </a:lvl5pPr>
      <a:lvl6pPr marL="1885950" indent="-171450" algn="l" rtl="0" eaLnBrk="1" fontAlgn="base" hangingPunct="1">
        <a:spcBef>
          <a:spcPct val="45000"/>
        </a:spcBef>
        <a:spcAft>
          <a:spcPct val="0"/>
        </a:spcAft>
        <a:buChar char="»"/>
        <a:defRPr>
          <a:solidFill>
            <a:schemeClr val="tx1"/>
          </a:solidFill>
          <a:latin typeface="+mn-lt"/>
          <a:cs typeface="+mn-cs"/>
        </a:defRPr>
      </a:lvl6pPr>
      <a:lvl7pPr marL="2228850" indent="-171450" algn="l" rtl="0" eaLnBrk="1" fontAlgn="base" hangingPunct="1">
        <a:spcBef>
          <a:spcPct val="45000"/>
        </a:spcBef>
        <a:spcAft>
          <a:spcPct val="0"/>
        </a:spcAft>
        <a:buChar char="»"/>
        <a:defRPr>
          <a:solidFill>
            <a:schemeClr val="tx1"/>
          </a:solidFill>
          <a:latin typeface="+mn-lt"/>
          <a:cs typeface="+mn-cs"/>
        </a:defRPr>
      </a:lvl7pPr>
      <a:lvl8pPr marL="2571750" indent="-171450" algn="l" rtl="0" eaLnBrk="1" fontAlgn="base" hangingPunct="1">
        <a:spcBef>
          <a:spcPct val="45000"/>
        </a:spcBef>
        <a:spcAft>
          <a:spcPct val="0"/>
        </a:spcAft>
        <a:buChar char="»"/>
        <a:defRPr>
          <a:solidFill>
            <a:schemeClr val="tx1"/>
          </a:solidFill>
          <a:latin typeface="+mn-lt"/>
          <a:cs typeface="+mn-cs"/>
        </a:defRPr>
      </a:lvl8pPr>
      <a:lvl9pPr marL="2914650" indent="-171450" algn="l" rtl="0" eaLnBrk="1" fontAlgn="base" hangingPunct="1">
        <a:spcBef>
          <a:spcPct val="45000"/>
        </a:spcBef>
        <a:spcAft>
          <a:spcPct val="0"/>
        </a:spcAft>
        <a:buChar char="»"/>
        <a:defRPr>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2787"/>
            <a:ext cx="12192000" cy="6858000"/>
          </a:xfrm>
          <a:prstGeom prst="rect">
            <a:avLst/>
          </a:prstGeom>
        </p:spPr>
      </p:pic>
      <p:sp>
        <p:nvSpPr>
          <p:cNvPr id="1026" name="Rectangle 2"/>
          <p:cNvSpPr>
            <a:spLocks noGrp="1" noChangeArrowheads="1"/>
          </p:cNvSpPr>
          <p:nvPr>
            <p:ph type="title"/>
          </p:nvPr>
        </p:nvSpPr>
        <p:spPr bwMode="auto">
          <a:xfrm>
            <a:off x="342901" y="200323"/>
            <a:ext cx="11794067" cy="910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dirty="0"/>
              <a:t>Click to edit Master title style</a:t>
            </a:r>
            <a:endParaRPr lang="en-CA" dirty="0"/>
          </a:p>
        </p:txBody>
      </p:sp>
      <p:sp>
        <p:nvSpPr>
          <p:cNvPr id="1027" name="Rectangle 3"/>
          <p:cNvSpPr>
            <a:spLocks noGrp="1" noChangeArrowheads="1"/>
          </p:cNvSpPr>
          <p:nvPr>
            <p:ph type="body" idx="1"/>
          </p:nvPr>
        </p:nvSpPr>
        <p:spPr bwMode="auto">
          <a:xfrm>
            <a:off x="352776" y="1417641"/>
            <a:ext cx="11362267" cy="4988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CA" dirty="0"/>
              <a:t>Click to edit Master text styles</a:t>
            </a:r>
          </a:p>
          <a:p>
            <a:pPr lvl="1"/>
            <a:r>
              <a:rPr lang="en-CA" dirty="0"/>
              <a:t>Second level</a:t>
            </a:r>
          </a:p>
          <a:p>
            <a:pPr lvl="2"/>
            <a:r>
              <a:rPr lang="en-CA" dirty="0"/>
              <a:t>Third level</a:t>
            </a:r>
          </a:p>
        </p:txBody>
      </p:sp>
      <p:pic>
        <p:nvPicPr>
          <p:cNvPr id="4" name="Picture 3"/>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493188" y="6547798"/>
            <a:ext cx="1979073" cy="182880"/>
          </a:xfrm>
          <a:prstGeom prst="rect">
            <a:avLst/>
          </a:prstGeom>
        </p:spPr>
      </p:pic>
      <p:sp>
        <p:nvSpPr>
          <p:cNvPr id="8" name="Slide Number Placeholder 3"/>
          <p:cNvSpPr txBox="1">
            <a:spLocks/>
          </p:cNvSpPr>
          <p:nvPr userDrawn="1"/>
        </p:nvSpPr>
        <p:spPr bwMode="auto">
          <a:xfrm>
            <a:off x="2540000" y="6534150"/>
            <a:ext cx="7112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chemeClr val="bg2"/>
                </a:solidFill>
                <a:effectLst/>
                <a:uLnTx/>
                <a:uFillTx/>
                <a:latin typeface="Arial" pitchFamily="34" charset="0"/>
                <a:ea typeface="+mn-ea"/>
                <a:cs typeface="Arial" pitchFamily="34" charset="0"/>
              </a:rPr>
              <a:t>Introduction to the Field Cement Calculator | October 18, 2017 | </a:t>
            </a:r>
            <a:fld id="{9F52D12D-3927-D342-883A-A5F3B9BA845A}" type="slidenum">
              <a:rPr kumimoji="0" lang="en-US" sz="750" b="0" i="0" u="none" strike="noStrike" kern="1200" cap="none" spc="0" normalizeH="0" baseline="0" noProof="0" smtClean="0">
                <a:ln>
                  <a:noFill/>
                </a:ln>
                <a:solidFill>
                  <a:schemeClr val="bg2"/>
                </a:solidFill>
                <a:effectLst/>
                <a:uLnTx/>
                <a:uFillTx/>
                <a:latin typeface="Arial" pitchFamily="34" charset="0"/>
                <a:ea typeface="+mn-ea"/>
                <a:cs typeface="Arial" pitchFamily="34" charset="0"/>
              </a:rPr>
              <a:pPr marL="0" marR="0" lvl="0" indent="0" algn="ctr" defTabSz="685800" rtl="0" eaLnBrk="1" fontAlgn="base" latinLnBrk="0" hangingPunct="1">
                <a:lnSpc>
                  <a:spcPct val="100000"/>
                </a:lnSpc>
                <a:spcBef>
                  <a:spcPct val="0"/>
                </a:spcBef>
                <a:spcAft>
                  <a:spcPct val="0"/>
                </a:spcAft>
                <a:buClrTx/>
                <a:buSzTx/>
                <a:buFontTx/>
                <a:buNone/>
                <a:tabLst/>
                <a:defRPr/>
              </a:pPr>
              <a:t>‹#›</a:t>
            </a:fld>
            <a:endParaRPr kumimoji="0" lang="en-US" sz="750" b="0" i="0" u="none" strike="noStrike" kern="1200" cap="none" spc="0" normalizeH="0" baseline="0" noProof="0" dirty="0">
              <a:ln>
                <a:noFill/>
              </a:ln>
              <a:solidFill>
                <a:schemeClr val="bg2"/>
              </a:solidFill>
              <a:effectLst/>
              <a:uLnTx/>
              <a:uFillTx/>
              <a:latin typeface="Arial" pitchFamily="34" charset="0"/>
              <a:ea typeface="+mn-ea"/>
              <a:cs typeface="Arial" pitchFamily="34" charset="0"/>
            </a:endParaRPr>
          </a:p>
        </p:txBody>
      </p:sp>
      <p:pic>
        <p:nvPicPr>
          <p:cNvPr id="9" name="Picture 2"/>
          <p:cNvPicPr>
            <a:picLocks noChangeAspect="1" noChangeArrowheads="1"/>
          </p:cNvPicPr>
          <p:nvPr userDrawn="1"/>
        </p:nvPicPr>
        <p:blipFill>
          <a:blip r:embed="rId11" cstate="print">
            <a:extLst>
              <a:ext uri="{28A0092B-C50C-407E-A947-70E740481C1C}">
                <a14:useLocalDpi xmlns:a14="http://schemas.microsoft.com/office/drawing/2010/main"/>
              </a:ext>
            </a:extLst>
          </a:blip>
          <a:srcRect/>
          <a:stretch>
            <a:fillRect/>
          </a:stretch>
        </p:blipFill>
        <p:spPr bwMode="auto">
          <a:xfrm>
            <a:off x="-2539998" y="851149"/>
            <a:ext cx="1894417" cy="556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bwMode="auto">
          <a:xfrm>
            <a:off x="10365279" y="6506830"/>
            <a:ext cx="1350472" cy="266539"/>
          </a:xfrm>
          <a:prstGeom prst="rect">
            <a:avLst/>
          </a:prstGeom>
          <a:noFill/>
          <a:ln w="9525">
            <a:noFill/>
            <a:miter lim="800000"/>
            <a:headEnd/>
            <a:tailEnd/>
          </a:ln>
        </p:spPr>
      </p:pic>
    </p:spTree>
    <p:extLst>
      <p:ext uri="{BB962C8B-B14F-4D97-AF65-F5344CB8AC3E}">
        <p14:creationId xmlns:p14="http://schemas.microsoft.com/office/powerpoint/2010/main" val="3304972240"/>
      </p:ext>
    </p:extLst>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8" r:id="rId7"/>
  </p:sldLayoutIdLst>
  <p:transition spd="slow">
    <p:wipe dir="r"/>
  </p:transition>
  <p:txStyles>
    <p:titleStyle>
      <a:lvl1pPr algn="l" rtl="0" eaLnBrk="1" fontAlgn="base" hangingPunct="1">
        <a:lnSpc>
          <a:spcPct val="80000"/>
        </a:lnSpc>
        <a:spcBef>
          <a:spcPct val="0"/>
        </a:spcBef>
        <a:spcAft>
          <a:spcPct val="0"/>
        </a:spcAft>
        <a:defRPr sz="2400" b="1" cap="all" baseline="0">
          <a:solidFill>
            <a:srgbClr val="6E273D"/>
          </a:solidFill>
          <a:latin typeface="Arial Narrow" pitchFamily="34" charset="0"/>
          <a:ea typeface="+mj-ea"/>
          <a:cs typeface="+mj-cs"/>
        </a:defRPr>
      </a:lvl1pPr>
      <a:lvl2pPr algn="l" rtl="0" eaLnBrk="1" fontAlgn="base" hangingPunct="1">
        <a:spcBef>
          <a:spcPct val="0"/>
        </a:spcBef>
        <a:spcAft>
          <a:spcPct val="0"/>
        </a:spcAft>
        <a:defRPr sz="2700">
          <a:solidFill>
            <a:schemeClr val="accent1"/>
          </a:solidFill>
          <a:latin typeface="Arial" pitchFamily="34" charset="0"/>
          <a:cs typeface="Arial" pitchFamily="34" charset="0"/>
        </a:defRPr>
      </a:lvl2pPr>
      <a:lvl3pPr algn="l" rtl="0" eaLnBrk="1" fontAlgn="base" hangingPunct="1">
        <a:spcBef>
          <a:spcPct val="0"/>
        </a:spcBef>
        <a:spcAft>
          <a:spcPct val="0"/>
        </a:spcAft>
        <a:defRPr sz="2700">
          <a:solidFill>
            <a:schemeClr val="accent1"/>
          </a:solidFill>
          <a:latin typeface="Arial" pitchFamily="34" charset="0"/>
          <a:cs typeface="Arial" pitchFamily="34" charset="0"/>
        </a:defRPr>
      </a:lvl3pPr>
      <a:lvl4pPr algn="l" rtl="0" eaLnBrk="1" fontAlgn="base" hangingPunct="1">
        <a:spcBef>
          <a:spcPct val="0"/>
        </a:spcBef>
        <a:spcAft>
          <a:spcPct val="0"/>
        </a:spcAft>
        <a:defRPr sz="2700">
          <a:solidFill>
            <a:schemeClr val="accent1"/>
          </a:solidFill>
          <a:latin typeface="Arial" pitchFamily="34" charset="0"/>
          <a:cs typeface="Arial" pitchFamily="34" charset="0"/>
        </a:defRPr>
      </a:lvl4pPr>
      <a:lvl5pPr algn="l" rtl="0" eaLnBrk="1" fontAlgn="base" hangingPunct="1">
        <a:spcBef>
          <a:spcPct val="0"/>
        </a:spcBef>
        <a:spcAft>
          <a:spcPct val="0"/>
        </a:spcAft>
        <a:defRPr sz="2700">
          <a:solidFill>
            <a:schemeClr val="accent1"/>
          </a:solidFill>
          <a:latin typeface="Arial" pitchFamily="34" charset="0"/>
          <a:cs typeface="Arial" pitchFamily="34" charset="0"/>
        </a:defRPr>
      </a:lvl5pPr>
      <a:lvl6pPr marL="342900" algn="l" rtl="0" eaLnBrk="1" fontAlgn="base" hangingPunct="1">
        <a:spcBef>
          <a:spcPct val="0"/>
        </a:spcBef>
        <a:spcAft>
          <a:spcPct val="0"/>
        </a:spcAft>
        <a:defRPr sz="2700">
          <a:solidFill>
            <a:schemeClr val="accent1"/>
          </a:solidFill>
          <a:latin typeface="Arial" pitchFamily="34" charset="0"/>
          <a:cs typeface="Arial" pitchFamily="34" charset="0"/>
        </a:defRPr>
      </a:lvl6pPr>
      <a:lvl7pPr marL="685800" algn="l" rtl="0" eaLnBrk="1" fontAlgn="base" hangingPunct="1">
        <a:spcBef>
          <a:spcPct val="0"/>
        </a:spcBef>
        <a:spcAft>
          <a:spcPct val="0"/>
        </a:spcAft>
        <a:defRPr sz="2700">
          <a:solidFill>
            <a:schemeClr val="accent1"/>
          </a:solidFill>
          <a:latin typeface="Arial" pitchFamily="34" charset="0"/>
          <a:cs typeface="Arial" pitchFamily="34" charset="0"/>
        </a:defRPr>
      </a:lvl7pPr>
      <a:lvl8pPr marL="1028700" algn="l" rtl="0" eaLnBrk="1" fontAlgn="base" hangingPunct="1">
        <a:spcBef>
          <a:spcPct val="0"/>
        </a:spcBef>
        <a:spcAft>
          <a:spcPct val="0"/>
        </a:spcAft>
        <a:defRPr sz="2700">
          <a:solidFill>
            <a:schemeClr val="accent1"/>
          </a:solidFill>
          <a:latin typeface="Arial" pitchFamily="34" charset="0"/>
          <a:cs typeface="Arial" pitchFamily="34" charset="0"/>
        </a:defRPr>
      </a:lvl8pPr>
      <a:lvl9pPr marL="1371600" algn="l" rtl="0" eaLnBrk="1" fontAlgn="base" hangingPunct="1">
        <a:spcBef>
          <a:spcPct val="0"/>
        </a:spcBef>
        <a:spcAft>
          <a:spcPct val="0"/>
        </a:spcAft>
        <a:defRPr sz="2700">
          <a:solidFill>
            <a:schemeClr val="accent1"/>
          </a:solidFill>
          <a:latin typeface="Arial" pitchFamily="34" charset="0"/>
          <a:cs typeface="Arial" pitchFamily="34" charset="0"/>
        </a:defRPr>
      </a:lvl9pPr>
    </p:titleStyle>
    <p:bodyStyle>
      <a:lvl1pPr marL="203597" indent="-203597" algn="l" rtl="0" eaLnBrk="1" fontAlgn="base" hangingPunct="1">
        <a:spcBef>
          <a:spcPct val="45000"/>
        </a:spcBef>
        <a:spcAft>
          <a:spcPct val="0"/>
        </a:spcAft>
        <a:buClr>
          <a:schemeClr val="accent1"/>
        </a:buClr>
        <a:buFont typeface="Wingdings" pitchFamily="2" charset="2"/>
        <a:buChar char="§"/>
        <a:defRPr sz="1800">
          <a:solidFill>
            <a:schemeClr val="tx1"/>
          </a:solidFill>
          <a:latin typeface="Arial Narrow" pitchFamily="34" charset="0"/>
          <a:ea typeface="+mn-ea"/>
          <a:cs typeface="+mn-cs"/>
        </a:defRPr>
      </a:lvl1pPr>
      <a:lvl2pPr marL="406004" indent="-202406" algn="l" rtl="0" eaLnBrk="1" fontAlgn="base" hangingPunct="1">
        <a:spcBef>
          <a:spcPct val="45000"/>
        </a:spcBef>
        <a:spcAft>
          <a:spcPct val="0"/>
        </a:spcAft>
        <a:buFont typeface="Arial" pitchFamily="34" charset="0"/>
        <a:buChar char="•"/>
        <a:tabLst/>
        <a:defRPr sz="1500">
          <a:solidFill>
            <a:schemeClr val="tx1"/>
          </a:solidFill>
          <a:latin typeface="Arial Narrow" pitchFamily="34" charset="0"/>
          <a:cs typeface="+mn-cs"/>
        </a:defRPr>
      </a:lvl2pPr>
      <a:lvl3pPr marL="539354" indent="-133350" algn="l" rtl="0" eaLnBrk="1" fontAlgn="base" hangingPunct="1">
        <a:spcBef>
          <a:spcPct val="45000"/>
        </a:spcBef>
        <a:spcAft>
          <a:spcPct val="0"/>
        </a:spcAft>
        <a:buChar char="•"/>
        <a:defRPr sz="1350">
          <a:solidFill>
            <a:schemeClr val="tx1"/>
          </a:solidFill>
          <a:latin typeface="Arial Narrow" pitchFamily="34" charset="0"/>
          <a:cs typeface="+mn-cs"/>
        </a:defRPr>
      </a:lvl3pPr>
      <a:lvl4pPr marL="1200150" indent="-171450" algn="l" rtl="0" eaLnBrk="1" fontAlgn="base" hangingPunct="1">
        <a:spcBef>
          <a:spcPct val="45000"/>
        </a:spcBef>
        <a:spcAft>
          <a:spcPct val="0"/>
        </a:spcAft>
        <a:buChar char="–"/>
        <a:defRPr>
          <a:solidFill>
            <a:schemeClr val="tx1"/>
          </a:solidFill>
          <a:latin typeface="+mn-lt"/>
          <a:cs typeface="+mn-cs"/>
        </a:defRPr>
      </a:lvl4pPr>
      <a:lvl5pPr marL="1543050" indent="-171450" algn="l" rtl="0" eaLnBrk="1" fontAlgn="base" hangingPunct="1">
        <a:spcBef>
          <a:spcPct val="45000"/>
        </a:spcBef>
        <a:spcAft>
          <a:spcPct val="0"/>
        </a:spcAft>
        <a:buChar char="»"/>
        <a:defRPr>
          <a:solidFill>
            <a:schemeClr val="tx1"/>
          </a:solidFill>
          <a:latin typeface="+mn-lt"/>
          <a:cs typeface="+mn-cs"/>
        </a:defRPr>
      </a:lvl5pPr>
      <a:lvl6pPr marL="1885950" indent="-171450" algn="l" rtl="0" eaLnBrk="1" fontAlgn="base" hangingPunct="1">
        <a:spcBef>
          <a:spcPct val="45000"/>
        </a:spcBef>
        <a:spcAft>
          <a:spcPct val="0"/>
        </a:spcAft>
        <a:buChar char="»"/>
        <a:defRPr>
          <a:solidFill>
            <a:schemeClr val="tx1"/>
          </a:solidFill>
          <a:latin typeface="+mn-lt"/>
          <a:cs typeface="+mn-cs"/>
        </a:defRPr>
      </a:lvl6pPr>
      <a:lvl7pPr marL="2228850" indent="-171450" algn="l" rtl="0" eaLnBrk="1" fontAlgn="base" hangingPunct="1">
        <a:spcBef>
          <a:spcPct val="45000"/>
        </a:spcBef>
        <a:spcAft>
          <a:spcPct val="0"/>
        </a:spcAft>
        <a:buChar char="»"/>
        <a:defRPr>
          <a:solidFill>
            <a:schemeClr val="tx1"/>
          </a:solidFill>
          <a:latin typeface="+mn-lt"/>
          <a:cs typeface="+mn-cs"/>
        </a:defRPr>
      </a:lvl7pPr>
      <a:lvl8pPr marL="2571750" indent="-171450" algn="l" rtl="0" eaLnBrk="1" fontAlgn="base" hangingPunct="1">
        <a:spcBef>
          <a:spcPct val="45000"/>
        </a:spcBef>
        <a:spcAft>
          <a:spcPct val="0"/>
        </a:spcAft>
        <a:buChar char="»"/>
        <a:defRPr>
          <a:solidFill>
            <a:schemeClr val="tx1"/>
          </a:solidFill>
          <a:latin typeface="+mn-lt"/>
          <a:cs typeface="+mn-cs"/>
        </a:defRPr>
      </a:lvl8pPr>
      <a:lvl9pPr marL="2914650" indent="-171450" algn="l" rtl="0" eaLnBrk="1" fontAlgn="base" hangingPunct="1">
        <a:spcBef>
          <a:spcPct val="45000"/>
        </a:spcBef>
        <a:spcAft>
          <a:spcPct val="0"/>
        </a:spcAft>
        <a:buChar char="»"/>
        <a:defRPr>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2787"/>
            <a:ext cx="12192000" cy="6858000"/>
          </a:xfrm>
          <a:prstGeom prst="rect">
            <a:avLst/>
          </a:prstGeom>
        </p:spPr>
      </p:pic>
      <p:sp>
        <p:nvSpPr>
          <p:cNvPr id="1026" name="Rectangle 2"/>
          <p:cNvSpPr>
            <a:spLocks noGrp="1" noChangeArrowheads="1"/>
          </p:cNvSpPr>
          <p:nvPr>
            <p:ph type="title"/>
          </p:nvPr>
        </p:nvSpPr>
        <p:spPr bwMode="auto">
          <a:xfrm>
            <a:off x="342901" y="200323"/>
            <a:ext cx="11794067" cy="910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dirty="0"/>
              <a:t>Click to edit Master title style</a:t>
            </a:r>
            <a:endParaRPr lang="en-CA" dirty="0"/>
          </a:p>
        </p:txBody>
      </p:sp>
      <p:sp>
        <p:nvSpPr>
          <p:cNvPr id="1027" name="Rectangle 3"/>
          <p:cNvSpPr>
            <a:spLocks noGrp="1" noChangeArrowheads="1"/>
          </p:cNvSpPr>
          <p:nvPr>
            <p:ph type="body" idx="1"/>
          </p:nvPr>
        </p:nvSpPr>
        <p:spPr bwMode="auto">
          <a:xfrm>
            <a:off x="352776" y="1417641"/>
            <a:ext cx="11362267" cy="4988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CA" dirty="0"/>
              <a:t>Click to edit Master text styles</a:t>
            </a:r>
          </a:p>
          <a:p>
            <a:pPr lvl="1"/>
            <a:r>
              <a:rPr lang="en-CA" dirty="0"/>
              <a:t>Second level</a:t>
            </a:r>
          </a:p>
          <a:p>
            <a:pPr lvl="2"/>
            <a:r>
              <a:rPr lang="en-CA" dirty="0"/>
              <a:t>Third level</a:t>
            </a:r>
          </a:p>
        </p:txBody>
      </p:sp>
      <p:pic>
        <p:nvPicPr>
          <p:cNvPr id="4" name="Picture 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93188" y="6547798"/>
            <a:ext cx="1979073" cy="182880"/>
          </a:xfrm>
          <a:prstGeom prst="rect">
            <a:avLst/>
          </a:prstGeom>
        </p:spPr>
      </p:pic>
      <p:sp>
        <p:nvSpPr>
          <p:cNvPr id="8" name="Slide Number Placeholder 3"/>
          <p:cNvSpPr txBox="1">
            <a:spLocks/>
          </p:cNvSpPr>
          <p:nvPr userDrawn="1"/>
        </p:nvSpPr>
        <p:spPr bwMode="auto">
          <a:xfrm>
            <a:off x="2540000" y="6534150"/>
            <a:ext cx="7112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chemeClr val="bg2"/>
                </a:solidFill>
                <a:effectLst/>
                <a:uLnTx/>
                <a:uFillTx/>
                <a:latin typeface="Arial" pitchFamily="34" charset="0"/>
                <a:ea typeface="+mn-ea"/>
                <a:cs typeface="Arial" pitchFamily="34" charset="0"/>
              </a:rPr>
              <a:t>Introduction to the Field Cement Calculator | October 18, 2017 | </a:t>
            </a:r>
            <a:fld id="{9F52D12D-3927-D342-883A-A5F3B9BA845A}" type="slidenum">
              <a:rPr kumimoji="0" lang="en-US" sz="750" b="0" i="0" u="none" strike="noStrike" kern="1200" cap="none" spc="0" normalizeH="0" baseline="0" noProof="0" smtClean="0">
                <a:ln>
                  <a:noFill/>
                </a:ln>
                <a:solidFill>
                  <a:schemeClr val="bg2"/>
                </a:solidFill>
                <a:effectLst/>
                <a:uLnTx/>
                <a:uFillTx/>
                <a:latin typeface="Arial" pitchFamily="34" charset="0"/>
                <a:ea typeface="+mn-ea"/>
                <a:cs typeface="Arial" pitchFamily="34" charset="0"/>
              </a:rPr>
              <a:pPr marL="0" marR="0" lvl="0" indent="0" algn="ctr" defTabSz="685800" rtl="0" eaLnBrk="1" fontAlgn="base" latinLnBrk="0" hangingPunct="1">
                <a:lnSpc>
                  <a:spcPct val="100000"/>
                </a:lnSpc>
                <a:spcBef>
                  <a:spcPct val="0"/>
                </a:spcBef>
                <a:spcAft>
                  <a:spcPct val="0"/>
                </a:spcAft>
                <a:buClrTx/>
                <a:buSzTx/>
                <a:buFontTx/>
                <a:buNone/>
                <a:tabLst/>
                <a:defRPr/>
              </a:pPr>
              <a:t>‹#›</a:t>
            </a:fld>
            <a:endParaRPr kumimoji="0" lang="en-US" sz="750" b="0" i="0" u="none" strike="noStrike" kern="1200" cap="none" spc="0" normalizeH="0" baseline="0" noProof="0" dirty="0">
              <a:ln>
                <a:noFill/>
              </a:ln>
              <a:solidFill>
                <a:schemeClr val="bg2"/>
              </a:solidFill>
              <a:effectLst/>
              <a:uLnTx/>
              <a:uFillTx/>
              <a:latin typeface="Arial" pitchFamily="34" charset="0"/>
              <a:ea typeface="+mn-ea"/>
              <a:cs typeface="Arial" pitchFamily="34" charset="0"/>
            </a:endParaRPr>
          </a:p>
        </p:txBody>
      </p:sp>
      <p:pic>
        <p:nvPicPr>
          <p:cNvPr id="9" name="Picture 2"/>
          <p:cNvPicPr>
            <a:picLocks noChangeAspect="1" noChangeArrowheads="1"/>
          </p:cNvPicPr>
          <p:nvPr userDrawn="1"/>
        </p:nvPicPr>
        <p:blipFill>
          <a:blip r:embed="rId12" cstate="print">
            <a:extLst>
              <a:ext uri="{28A0092B-C50C-407E-A947-70E740481C1C}">
                <a14:useLocalDpi xmlns:a14="http://schemas.microsoft.com/office/drawing/2010/main"/>
              </a:ext>
            </a:extLst>
          </a:blip>
          <a:srcRect/>
          <a:stretch>
            <a:fillRect/>
          </a:stretch>
        </p:blipFill>
        <p:spPr bwMode="auto">
          <a:xfrm>
            <a:off x="-2539998" y="851149"/>
            <a:ext cx="1894417" cy="556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bwMode="auto">
          <a:xfrm>
            <a:off x="10365279" y="6506830"/>
            <a:ext cx="1350472" cy="266539"/>
          </a:xfrm>
          <a:prstGeom prst="rect">
            <a:avLst/>
          </a:prstGeom>
          <a:noFill/>
          <a:ln w="9525">
            <a:noFill/>
            <a:miter lim="800000"/>
            <a:headEnd/>
            <a:tailEnd/>
          </a:ln>
        </p:spPr>
      </p:pic>
    </p:spTree>
    <p:extLst>
      <p:ext uri="{BB962C8B-B14F-4D97-AF65-F5344CB8AC3E}">
        <p14:creationId xmlns:p14="http://schemas.microsoft.com/office/powerpoint/2010/main" val="1335678671"/>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Lst>
  <p:transition spd="slow">
    <p:wipe dir="r"/>
  </p:transition>
  <p:txStyles>
    <p:titleStyle>
      <a:lvl1pPr algn="l" rtl="0" eaLnBrk="1" fontAlgn="base" hangingPunct="1">
        <a:lnSpc>
          <a:spcPct val="80000"/>
        </a:lnSpc>
        <a:spcBef>
          <a:spcPct val="0"/>
        </a:spcBef>
        <a:spcAft>
          <a:spcPct val="0"/>
        </a:spcAft>
        <a:defRPr sz="2400" b="1" cap="all" baseline="0">
          <a:solidFill>
            <a:srgbClr val="6E273D"/>
          </a:solidFill>
          <a:latin typeface="Arial Narrow" pitchFamily="34" charset="0"/>
          <a:ea typeface="+mj-ea"/>
          <a:cs typeface="+mj-cs"/>
        </a:defRPr>
      </a:lvl1pPr>
      <a:lvl2pPr algn="l" rtl="0" eaLnBrk="1" fontAlgn="base" hangingPunct="1">
        <a:spcBef>
          <a:spcPct val="0"/>
        </a:spcBef>
        <a:spcAft>
          <a:spcPct val="0"/>
        </a:spcAft>
        <a:defRPr sz="2700">
          <a:solidFill>
            <a:schemeClr val="accent1"/>
          </a:solidFill>
          <a:latin typeface="Arial" pitchFamily="34" charset="0"/>
          <a:cs typeface="Arial" pitchFamily="34" charset="0"/>
        </a:defRPr>
      </a:lvl2pPr>
      <a:lvl3pPr algn="l" rtl="0" eaLnBrk="1" fontAlgn="base" hangingPunct="1">
        <a:spcBef>
          <a:spcPct val="0"/>
        </a:spcBef>
        <a:spcAft>
          <a:spcPct val="0"/>
        </a:spcAft>
        <a:defRPr sz="2700">
          <a:solidFill>
            <a:schemeClr val="accent1"/>
          </a:solidFill>
          <a:latin typeface="Arial" pitchFamily="34" charset="0"/>
          <a:cs typeface="Arial" pitchFamily="34" charset="0"/>
        </a:defRPr>
      </a:lvl3pPr>
      <a:lvl4pPr algn="l" rtl="0" eaLnBrk="1" fontAlgn="base" hangingPunct="1">
        <a:spcBef>
          <a:spcPct val="0"/>
        </a:spcBef>
        <a:spcAft>
          <a:spcPct val="0"/>
        </a:spcAft>
        <a:defRPr sz="2700">
          <a:solidFill>
            <a:schemeClr val="accent1"/>
          </a:solidFill>
          <a:latin typeface="Arial" pitchFamily="34" charset="0"/>
          <a:cs typeface="Arial" pitchFamily="34" charset="0"/>
        </a:defRPr>
      </a:lvl4pPr>
      <a:lvl5pPr algn="l" rtl="0" eaLnBrk="1" fontAlgn="base" hangingPunct="1">
        <a:spcBef>
          <a:spcPct val="0"/>
        </a:spcBef>
        <a:spcAft>
          <a:spcPct val="0"/>
        </a:spcAft>
        <a:defRPr sz="2700">
          <a:solidFill>
            <a:schemeClr val="accent1"/>
          </a:solidFill>
          <a:latin typeface="Arial" pitchFamily="34" charset="0"/>
          <a:cs typeface="Arial" pitchFamily="34" charset="0"/>
        </a:defRPr>
      </a:lvl5pPr>
      <a:lvl6pPr marL="342900" algn="l" rtl="0" eaLnBrk="1" fontAlgn="base" hangingPunct="1">
        <a:spcBef>
          <a:spcPct val="0"/>
        </a:spcBef>
        <a:spcAft>
          <a:spcPct val="0"/>
        </a:spcAft>
        <a:defRPr sz="2700">
          <a:solidFill>
            <a:schemeClr val="accent1"/>
          </a:solidFill>
          <a:latin typeface="Arial" pitchFamily="34" charset="0"/>
          <a:cs typeface="Arial" pitchFamily="34" charset="0"/>
        </a:defRPr>
      </a:lvl6pPr>
      <a:lvl7pPr marL="685800" algn="l" rtl="0" eaLnBrk="1" fontAlgn="base" hangingPunct="1">
        <a:spcBef>
          <a:spcPct val="0"/>
        </a:spcBef>
        <a:spcAft>
          <a:spcPct val="0"/>
        </a:spcAft>
        <a:defRPr sz="2700">
          <a:solidFill>
            <a:schemeClr val="accent1"/>
          </a:solidFill>
          <a:latin typeface="Arial" pitchFamily="34" charset="0"/>
          <a:cs typeface="Arial" pitchFamily="34" charset="0"/>
        </a:defRPr>
      </a:lvl7pPr>
      <a:lvl8pPr marL="1028700" algn="l" rtl="0" eaLnBrk="1" fontAlgn="base" hangingPunct="1">
        <a:spcBef>
          <a:spcPct val="0"/>
        </a:spcBef>
        <a:spcAft>
          <a:spcPct val="0"/>
        </a:spcAft>
        <a:defRPr sz="2700">
          <a:solidFill>
            <a:schemeClr val="accent1"/>
          </a:solidFill>
          <a:latin typeface="Arial" pitchFamily="34" charset="0"/>
          <a:cs typeface="Arial" pitchFamily="34" charset="0"/>
        </a:defRPr>
      </a:lvl8pPr>
      <a:lvl9pPr marL="1371600" algn="l" rtl="0" eaLnBrk="1" fontAlgn="base" hangingPunct="1">
        <a:spcBef>
          <a:spcPct val="0"/>
        </a:spcBef>
        <a:spcAft>
          <a:spcPct val="0"/>
        </a:spcAft>
        <a:defRPr sz="2700">
          <a:solidFill>
            <a:schemeClr val="accent1"/>
          </a:solidFill>
          <a:latin typeface="Arial" pitchFamily="34" charset="0"/>
          <a:cs typeface="Arial" pitchFamily="34" charset="0"/>
        </a:defRPr>
      </a:lvl9pPr>
    </p:titleStyle>
    <p:bodyStyle>
      <a:lvl1pPr marL="203597" indent="-203597" algn="l" rtl="0" eaLnBrk="1" fontAlgn="base" hangingPunct="1">
        <a:spcBef>
          <a:spcPct val="45000"/>
        </a:spcBef>
        <a:spcAft>
          <a:spcPct val="0"/>
        </a:spcAft>
        <a:buClr>
          <a:schemeClr val="accent1"/>
        </a:buClr>
        <a:buFont typeface="Wingdings" pitchFamily="2" charset="2"/>
        <a:buChar char="§"/>
        <a:defRPr sz="1800">
          <a:solidFill>
            <a:schemeClr val="tx1"/>
          </a:solidFill>
          <a:latin typeface="Arial Narrow" pitchFamily="34" charset="0"/>
          <a:ea typeface="+mn-ea"/>
          <a:cs typeface="+mn-cs"/>
        </a:defRPr>
      </a:lvl1pPr>
      <a:lvl2pPr marL="406004" indent="-202406" algn="l" rtl="0" eaLnBrk="1" fontAlgn="base" hangingPunct="1">
        <a:spcBef>
          <a:spcPct val="45000"/>
        </a:spcBef>
        <a:spcAft>
          <a:spcPct val="0"/>
        </a:spcAft>
        <a:buFont typeface="Arial" pitchFamily="34" charset="0"/>
        <a:buChar char="•"/>
        <a:tabLst/>
        <a:defRPr sz="1500">
          <a:solidFill>
            <a:schemeClr val="tx1"/>
          </a:solidFill>
          <a:latin typeface="Arial Narrow" pitchFamily="34" charset="0"/>
          <a:cs typeface="+mn-cs"/>
        </a:defRPr>
      </a:lvl2pPr>
      <a:lvl3pPr marL="539354" indent="-133350" algn="l" rtl="0" eaLnBrk="1" fontAlgn="base" hangingPunct="1">
        <a:spcBef>
          <a:spcPct val="45000"/>
        </a:spcBef>
        <a:spcAft>
          <a:spcPct val="0"/>
        </a:spcAft>
        <a:buChar char="•"/>
        <a:defRPr sz="1350">
          <a:solidFill>
            <a:schemeClr val="tx1"/>
          </a:solidFill>
          <a:latin typeface="Arial Narrow" pitchFamily="34" charset="0"/>
          <a:cs typeface="+mn-cs"/>
        </a:defRPr>
      </a:lvl3pPr>
      <a:lvl4pPr marL="1200150" indent="-171450" algn="l" rtl="0" eaLnBrk="1" fontAlgn="base" hangingPunct="1">
        <a:spcBef>
          <a:spcPct val="45000"/>
        </a:spcBef>
        <a:spcAft>
          <a:spcPct val="0"/>
        </a:spcAft>
        <a:buChar char="–"/>
        <a:defRPr>
          <a:solidFill>
            <a:schemeClr val="tx1"/>
          </a:solidFill>
          <a:latin typeface="+mn-lt"/>
          <a:cs typeface="+mn-cs"/>
        </a:defRPr>
      </a:lvl4pPr>
      <a:lvl5pPr marL="1543050" indent="-171450" algn="l" rtl="0" eaLnBrk="1" fontAlgn="base" hangingPunct="1">
        <a:spcBef>
          <a:spcPct val="45000"/>
        </a:spcBef>
        <a:spcAft>
          <a:spcPct val="0"/>
        </a:spcAft>
        <a:buChar char="»"/>
        <a:defRPr>
          <a:solidFill>
            <a:schemeClr val="tx1"/>
          </a:solidFill>
          <a:latin typeface="+mn-lt"/>
          <a:cs typeface="+mn-cs"/>
        </a:defRPr>
      </a:lvl5pPr>
      <a:lvl6pPr marL="1885950" indent="-171450" algn="l" rtl="0" eaLnBrk="1" fontAlgn="base" hangingPunct="1">
        <a:spcBef>
          <a:spcPct val="45000"/>
        </a:spcBef>
        <a:spcAft>
          <a:spcPct val="0"/>
        </a:spcAft>
        <a:buChar char="»"/>
        <a:defRPr>
          <a:solidFill>
            <a:schemeClr val="tx1"/>
          </a:solidFill>
          <a:latin typeface="+mn-lt"/>
          <a:cs typeface="+mn-cs"/>
        </a:defRPr>
      </a:lvl6pPr>
      <a:lvl7pPr marL="2228850" indent="-171450" algn="l" rtl="0" eaLnBrk="1" fontAlgn="base" hangingPunct="1">
        <a:spcBef>
          <a:spcPct val="45000"/>
        </a:spcBef>
        <a:spcAft>
          <a:spcPct val="0"/>
        </a:spcAft>
        <a:buChar char="»"/>
        <a:defRPr>
          <a:solidFill>
            <a:schemeClr val="tx1"/>
          </a:solidFill>
          <a:latin typeface="+mn-lt"/>
          <a:cs typeface="+mn-cs"/>
        </a:defRPr>
      </a:lvl7pPr>
      <a:lvl8pPr marL="2571750" indent="-171450" algn="l" rtl="0" eaLnBrk="1" fontAlgn="base" hangingPunct="1">
        <a:spcBef>
          <a:spcPct val="45000"/>
        </a:spcBef>
        <a:spcAft>
          <a:spcPct val="0"/>
        </a:spcAft>
        <a:buChar char="»"/>
        <a:defRPr>
          <a:solidFill>
            <a:schemeClr val="tx1"/>
          </a:solidFill>
          <a:latin typeface="+mn-lt"/>
          <a:cs typeface="+mn-cs"/>
        </a:defRPr>
      </a:lvl8pPr>
      <a:lvl9pPr marL="2914650" indent="-171450" algn="l" rtl="0" eaLnBrk="1" fontAlgn="base" hangingPunct="1">
        <a:spcBef>
          <a:spcPct val="45000"/>
        </a:spcBef>
        <a:spcAft>
          <a:spcPct val="0"/>
        </a:spcAft>
        <a:buChar char="»"/>
        <a:defRPr>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79.jp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jpeg"/><Relationship Id="rId4" Type="http://schemas.openxmlformats.org/officeDocument/2006/relationships/image" Target="../media/image83.jpe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2.jpeg"/><Relationship Id="rId7" Type="http://schemas.openxmlformats.org/officeDocument/2006/relationships/image" Target="../media/image87.jpeg"/><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image" Target="../media/image108.jpeg"/></Relationships>
</file>

<file path=ppt/slides/_rels/slide186.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image" Target="../media/image109.png"/></Relationships>
</file>

<file path=ppt/slides/_rels/slide187.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image" Target="../media/image109.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21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JPG"/><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8.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26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8.xml"/><Relationship Id="rId4" Type="http://schemas.openxmlformats.org/officeDocument/2006/relationships/image" Target="../media/image152.png"/></Relationships>
</file>

<file path=ppt/slides/_rels/slide27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8.xml"/></Relationships>
</file>

<file path=ppt/slides/_rels/slide2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8.xml"/></Relationships>
</file>

<file path=ppt/slides/_rels/slide27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27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4.xml"/><Relationship Id="rId4" Type="http://schemas.openxmlformats.org/officeDocument/2006/relationships/image" Target="../media/image168.PNG"/></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8.PNG"/><Relationship Id="rId1" Type="http://schemas.openxmlformats.org/officeDocument/2006/relationships/slideLayout" Target="../slideLayouts/slideLayout4.xml"/><Relationship Id="rId5" Type="http://schemas.openxmlformats.org/officeDocument/2006/relationships/image" Target="../media/image171.PNG"/><Relationship Id="rId4" Type="http://schemas.openxmlformats.org/officeDocument/2006/relationships/image" Target="../media/image166.PNG"/></Relationships>
</file>

<file path=ppt/slides/_rels/slide28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68.PNG"/><Relationship Id="rId1" Type="http://schemas.openxmlformats.org/officeDocument/2006/relationships/slideLayout" Target="../slideLayouts/slideLayout4.xml"/><Relationship Id="rId4" Type="http://schemas.openxmlformats.org/officeDocument/2006/relationships/image" Target="../media/image176.PNG"/></Relationships>
</file>

<file path=ppt/slides/_rels/slide28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68.PNG"/><Relationship Id="rId1" Type="http://schemas.openxmlformats.org/officeDocument/2006/relationships/slideLayout" Target="../slideLayouts/slideLayout4.xml"/><Relationship Id="rId4" Type="http://schemas.openxmlformats.org/officeDocument/2006/relationships/image" Target="../media/image176.PNG"/></Relationships>
</file>

<file path=ppt/slides/_rels/slide28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4.xml"/></Relationships>
</file>

<file path=ppt/slides/_rels/slide28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4.xml"/><Relationship Id="rId4" Type="http://schemas.openxmlformats.org/officeDocument/2006/relationships/image" Target="../media/image168.PNG"/></Relationships>
</file>

<file path=ppt/slides/_rels/slide28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4.xml"/><Relationship Id="rId4" Type="http://schemas.openxmlformats.org/officeDocument/2006/relationships/image" Target="../media/image184.PNG"/></Relationships>
</file>

<file path=ppt/slides/_rels/slide29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29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4.xml"/></Relationships>
</file>

<file path=ppt/slides/_rels/slide29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29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4.xml"/><Relationship Id="rId5" Type="http://schemas.openxmlformats.org/officeDocument/2006/relationships/image" Target="../media/image166.PNG"/><Relationship Id="rId4" Type="http://schemas.openxmlformats.org/officeDocument/2006/relationships/image" Target="../media/image168.PNG"/></Relationships>
</file>

<file path=ppt/slides/_rels/slide29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8.xml"/><Relationship Id="rId4" Type="http://schemas.openxmlformats.org/officeDocument/2006/relationships/image" Target="../media/image207.PNG"/></Relationships>
</file>

<file path=ppt/slides/_rels/slide31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8.PNG"/><Relationship Id="rId1" Type="http://schemas.openxmlformats.org/officeDocument/2006/relationships/slideLayout" Target="../slideLayouts/slideLayout8.xml"/></Relationships>
</file>

<file path=ppt/slides/_rels/slide31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9.PNG"/><Relationship Id="rId1" Type="http://schemas.openxmlformats.org/officeDocument/2006/relationships/slideLayout" Target="../slideLayouts/slideLayout8.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10.PNG"/><Relationship Id="rId1" Type="http://schemas.openxmlformats.org/officeDocument/2006/relationships/slideLayout" Target="../slideLayouts/slideLayout8.xml"/></Relationships>
</file>

<file path=ppt/slides/_rels/slide31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7.PNG"/><Relationship Id="rId1" Type="http://schemas.openxmlformats.org/officeDocument/2006/relationships/slideLayout" Target="../slideLayouts/slideLayout8.xml"/></Relationships>
</file>

<file path=ppt/slides/_rels/slide31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12.PNG"/><Relationship Id="rId1" Type="http://schemas.openxmlformats.org/officeDocument/2006/relationships/slideLayout" Target="../slideLayouts/slideLayout8.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1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17.PNG"/><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4.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07.PNG"/><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14.PNG"/><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8.xml"/><Relationship Id="rId4" Type="http://schemas.openxmlformats.org/officeDocument/2006/relationships/image" Target="../media/image224.PNG"/></Relationships>
</file>

<file path=ppt/slides/_rels/slide32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5.PNG"/><Relationship Id="rId1" Type="http://schemas.openxmlformats.org/officeDocument/2006/relationships/slideLayout" Target="../slideLayouts/slideLayout8.xml"/></Relationships>
</file>

<file path=ppt/slides/_rels/slide32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4.xml"/></Relationships>
</file>

<file path=ppt/slides/_rels/slide33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4.xml"/><Relationship Id="rId4" Type="http://schemas.openxmlformats.org/officeDocument/2006/relationships/image" Target="../media/image231.PNG"/></Relationships>
</file>

<file path=ppt/slides/_rels/slide33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4.xml"/><Relationship Id="rId4" Type="http://schemas.openxmlformats.org/officeDocument/2006/relationships/image" Target="../media/image234.PNG"/></Relationships>
</file>

<file path=ppt/slides/_rels/slide33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4.xml"/></Relationships>
</file>

<file path=ppt/slides/_rels/slide33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4.xml"/><Relationship Id="rId4" Type="http://schemas.openxmlformats.org/officeDocument/2006/relationships/image" Target="../media/image239.PNG"/></Relationships>
</file>

<file path=ppt/slides/_rels/slide33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33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4.xml"/><Relationship Id="rId5" Type="http://schemas.openxmlformats.org/officeDocument/2006/relationships/image" Target="../media/image223.PNG"/><Relationship Id="rId4" Type="http://schemas.openxmlformats.org/officeDocument/2006/relationships/image" Target="../media/image222.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4.xml"/></Relationships>
</file>

<file path=ppt/slides/_rels/slide341.xml.rels><?xml version="1.0" encoding="UTF-8" standalone="yes"?>
<Relationships xmlns="http://schemas.openxmlformats.org/package/2006/relationships"><Relationship Id="rId8" Type="http://schemas.openxmlformats.org/officeDocument/2006/relationships/image" Target="../media/image248.jpeg"/><Relationship Id="rId3" Type="http://schemas.openxmlformats.org/officeDocument/2006/relationships/image" Target="../media/image243.jpeg"/><Relationship Id="rId7" Type="http://schemas.openxmlformats.org/officeDocument/2006/relationships/image" Target="../media/image247.jpeg"/><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media/image246.jpeg"/><Relationship Id="rId5" Type="http://schemas.openxmlformats.org/officeDocument/2006/relationships/image" Target="../media/image245.jpeg"/><Relationship Id="rId4" Type="http://schemas.openxmlformats.org/officeDocument/2006/relationships/image" Target="../media/image244.jpeg"/><Relationship Id="rId9" Type="http://schemas.openxmlformats.org/officeDocument/2006/relationships/image" Target="../media/image249.jpeg"/></Relationships>
</file>

<file path=ppt/slides/_rels/slide34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34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34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34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34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347.xml.rels><?xml version="1.0" encoding="UTF-8" standalone="yes"?>
<Relationships xmlns="http://schemas.openxmlformats.org/package/2006/relationships"><Relationship Id="rId3" Type="http://schemas.openxmlformats.org/officeDocument/2006/relationships/image" Target="../media/image256.JPG"/><Relationship Id="rId2" Type="http://schemas.openxmlformats.org/officeDocument/2006/relationships/image" Target="../media/image255.PNG"/><Relationship Id="rId1" Type="http://schemas.openxmlformats.org/officeDocument/2006/relationships/slideLayout" Target="../slideLayouts/slideLayout4.xml"/></Relationships>
</file>

<file path=ppt/slides/_rels/slide348.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349.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50.xml.rels><?xml version="1.0" encoding="UTF-8" standalone="yes"?>
<Relationships xmlns="http://schemas.openxmlformats.org/package/2006/relationships"><Relationship Id="rId2" Type="http://schemas.openxmlformats.org/officeDocument/2006/relationships/image" Target="../media/image259.JPG"/><Relationship Id="rId1" Type="http://schemas.openxmlformats.org/officeDocument/2006/relationships/slideLayout" Target="../slideLayouts/slideLayout4.xml"/></Relationships>
</file>

<file path=ppt/slides/_rels/slide351.xml.rels><?xml version="1.0" encoding="UTF-8" standalone="yes"?>
<Relationships xmlns="http://schemas.openxmlformats.org/package/2006/relationships"><Relationship Id="rId3" Type="http://schemas.openxmlformats.org/officeDocument/2006/relationships/image" Target="../media/image259.JPG"/><Relationship Id="rId2" Type="http://schemas.openxmlformats.org/officeDocument/2006/relationships/image" Target="../media/image260.png"/><Relationship Id="rId1" Type="http://schemas.openxmlformats.org/officeDocument/2006/relationships/slideLayout" Target="../slideLayouts/slideLayout4.xml"/></Relationships>
</file>

<file path=ppt/slides/_rels/slide35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35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263.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5.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4.xml"/></Relationships>
</file>

<file path=ppt/slides/_rels/slide356.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4.xml"/></Relationships>
</file>

<file path=ppt/slides/_rels/slide357.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4.xml"/></Relationships>
</file>

<file path=ppt/slides/_rels/slide358.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4.xml"/><Relationship Id="rId5" Type="http://schemas.openxmlformats.org/officeDocument/2006/relationships/image" Target="../media/image269.PNG"/><Relationship Id="rId4" Type="http://schemas.openxmlformats.org/officeDocument/2006/relationships/image" Target="../media/image268.PNG"/></Relationships>
</file>

<file path=ppt/slides/_rels/slide359.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www.theweathernetwork.com/" TargetMode="External"/><Relationship Id="rId2" Type="http://schemas.openxmlformats.org/officeDocument/2006/relationships/hyperlink" Target="https://roadreports.ama.ab.ca/" TargetMode="Externa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60.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4.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273.png"/></Relationships>
</file>

<file path=ppt/slides/_rels/slide363.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275.png"/></Relationships>
</file>

<file path=ppt/slides/_rels/slide364.xml.rels><?xml version="1.0" encoding="UTF-8" standalone="yes"?>
<Relationships xmlns="http://schemas.openxmlformats.org/package/2006/relationships"><Relationship Id="rId3" Type="http://schemas.openxmlformats.org/officeDocument/2006/relationships/image" Target="../media/image277.jpeg"/><Relationship Id="rId2" Type="http://schemas.openxmlformats.org/officeDocument/2006/relationships/image" Target="../media/image276.jpeg"/><Relationship Id="rId1" Type="http://schemas.openxmlformats.org/officeDocument/2006/relationships/slideLayout" Target="../slideLayouts/slideLayout7.xml"/><Relationship Id="rId6" Type="http://schemas.openxmlformats.org/officeDocument/2006/relationships/image" Target="../media/image280.jpeg"/><Relationship Id="rId5" Type="http://schemas.openxmlformats.org/officeDocument/2006/relationships/image" Target="../media/image279.jpeg"/><Relationship Id="rId4" Type="http://schemas.openxmlformats.org/officeDocument/2006/relationships/image" Target="../media/image278.jpeg"/></Relationships>
</file>

<file path=ppt/slides/_rels/slide365.xml.rels><?xml version="1.0" encoding="UTF-8" standalone="yes"?>
<Relationships xmlns="http://schemas.openxmlformats.org/package/2006/relationships"><Relationship Id="rId3" Type="http://schemas.openxmlformats.org/officeDocument/2006/relationships/image" Target="../media/image282.jpeg"/><Relationship Id="rId2" Type="http://schemas.openxmlformats.org/officeDocument/2006/relationships/image" Target="../media/image281.jpeg"/><Relationship Id="rId1" Type="http://schemas.openxmlformats.org/officeDocument/2006/relationships/slideLayout" Target="../slideLayouts/slideLayout7.xml"/><Relationship Id="rId4" Type="http://schemas.openxmlformats.org/officeDocument/2006/relationships/image" Target="../media/image283.jpeg"/></Relationships>
</file>

<file path=ppt/slides/_rels/slide366.xml.rels><?xml version="1.0" encoding="UTF-8" standalone="yes"?>
<Relationships xmlns="http://schemas.openxmlformats.org/package/2006/relationships"><Relationship Id="rId3" Type="http://schemas.openxmlformats.org/officeDocument/2006/relationships/image" Target="../media/image284.jpe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286.jpeg"/><Relationship Id="rId4" Type="http://schemas.openxmlformats.org/officeDocument/2006/relationships/image" Target="../media/image285.jpeg"/></Relationships>
</file>

<file path=ppt/slides/_rels/slide367.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289.png"/><Relationship Id="rId4" Type="http://schemas.openxmlformats.org/officeDocument/2006/relationships/image" Target="../media/image288.png"/></Relationships>
</file>

<file path=ppt/slides/_rels/slide368.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jpeg"/><Relationship Id="rId1" Type="http://schemas.openxmlformats.org/officeDocument/2006/relationships/slideLayout" Target="../slideLayouts/slideLayout7.xml"/><Relationship Id="rId5" Type="http://schemas.openxmlformats.org/officeDocument/2006/relationships/image" Target="../media/image293.png"/><Relationship Id="rId4" Type="http://schemas.openxmlformats.org/officeDocument/2006/relationships/image" Target="../media/image292.png"/></Relationships>
</file>

<file path=ppt/slides/_rels/slide369.xml.rels><?xml version="1.0" encoding="UTF-8" standalone="yes"?>
<Relationships xmlns="http://schemas.openxmlformats.org/package/2006/relationships"><Relationship Id="rId3" Type="http://schemas.openxmlformats.org/officeDocument/2006/relationships/image" Target="../media/image294.jpe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295.jpeg"/></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297.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www.google.ca/url?sa=i&amp;rct=j&amp;q=&amp;esrc=s&amp;frm=1&amp;source=images&amp;cd=&amp;cad=rja&amp;uact=8&amp;docid=durdaw9tKAqN5M&amp;tbnid=urBWDEorpUcC0M:&amp;ved=0CAUQjRw&amp;url=http://www.britannica.com/EBchecked/topic/171655/drilling-mud&amp;ei=q7u9U7T1O8KtyASSiIDQBg&amp;bvm=bv.70138588,d.aWw&amp;psig=AFQjCNEkOspjlv73b97wM63bS9uawGq7kA&amp;ust=1405028809915370"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6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preferRelativeResize="0">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410632"/>
          </a:xfrm>
          <a:prstGeom prst="rect">
            <a:avLst/>
          </a:prstGeom>
        </p:spPr>
      </p:pic>
      <p:sp>
        <p:nvSpPr>
          <p:cNvPr id="6" name="Title 4"/>
          <p:cNvSpPr>
            <a:spLocks noGrp="1"/>
          </p:cNvSpPr>
          <p:nvPr>
            <p:ph type="title" hasCustomPrompt="1"/>
          </p:nvPr>
        </p:nvSpPr>
        <p:spPr>
          <a:xfrm>
            <a:off x="1419911" y="1556792"/>
            <a:ext cx="7480548" cy="1491208"/>
          </a:xfrm>
        </p:spPr>
        <p:txBody>
          <a:bodyPr anchor="t" anchorCtr="0"/>
          <a:lstStyle>
            <a:lvl1pPr>
              <a:defRPr sz="5400">
                <a:solidFill>
                  <a:schemeClr val="bg1"/>
                </a:solidFill>
              </a:defRPr>
            </a:lvl1pPr>
          </a:lstStyle>
          <a:p>
            <a:r>
              <a:rPr lang="en-US" sz="3600" dirty="0"/>
              <a:t>Supervisor one</a:t>
            </a:r>
            <a:endParaRPr lang="en-CA" sz="3600" dirty="0"/>
          </a:p>
        </p:txBody>
      </p:sp>
      <p:sp>
        <p:nvSpPr>
          <p:cNvPr id="7" name="Subtitle 2"/>
          <p:cNvSpPr txBox="1">
            <a:spLocks/>
          </p:cNvSpPr>
          <p:nvPr/>
        </p:nvSpPr>
        <p:spPr bwMode="auto">
          <a:xfrm>
            <a:off x="1519204" y="2895600"/>
            <a:ext cx="8386796"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45000"/>
              </a:spcBef>
              <a:spcAft>
                <a:spcPct val="0"/>
              </a:spcAft>
              <a:buClr>
                <a:schemeClr val="accent1"/>
              </a:buClr>
              <a:buFont typeface="Wingdings" pitchFamily="2" charset="2"/>
              <a:buNone/>
              <a:defRPr sz="2000" i="1" baseline="0">
                <a:solidFill>
                  <a:schemeClr val="bg1"/>
                </a:solidFill>
                <a:latin typeface="Arial Narrow" pitchFamily="34" charset="0"/>
                <a:ea typeface="+mn-ea"/>
                <a:cs typeface="+mn-cs"/>
              </a:defRPr>
            </a:lvl1pPr>
            <a:lvl2pPr marL="457200" indent="0" algn="ctr" rtl="0" eaLnBrk="1" fontAlgn="base" hangingPunct="1">
              <a:spcBef>
                <a:spcPct val="45000"/>
              </a:spcBef>
              <a:spcAft>
                <a:spcPct val="0"/>
              </a:spcAft>
              <a:buFont typeface="Arial" pitchFamily="34" charset="0"/>
              <a:buNone/>
              <a:tabLst/>
              <a:defRPr sz="2000">
                <a:solidFill>
                  <a:schemeClr val="tx1"/>
                </a:solidFill>
                <a:latin typeface="Arial Narrow" pitchFamily="34" charset="0"/>
                <a:cs typeface="+mn-cs"/>
              </a:defRPr>
            </a:lvl2pPr>
            <a:lvl3pPr marL="914400" indent="0" algn="ctr" rtl="0" eaLnBrk="1" fontAlgn="base" hangingPunct="1">
              <a:spcBef>
                <a:spcPct val="45000"/>
              </a:spcBef>
              <a:spcAft>
                <a:spcPct val="0"/>
              </a:spcAft>
              <a:buNone/>
              <a:defRPr sz="1800">
                <a:solidFill>
                  <a:schemeClr val="tx1"/>
                </a:solidFill>
                <a:latin typeface="Arial Narrow" pitchFamily="34" charset="0"/>
                <a:cs typeface="+mn-cs"/>
              </a:defRPr>
            </a:lvl3pPr>
            <a:lvl4pPr marL="1371600" indent="0" algn="ctr" rtl="0" eaLnBrk="1" fontAlgn="base" hangingPunct="1">
              <a:spcBef>
                <a:spcPct val="45000"/>
              </a:spcBef>
              <a:spcAft>
                <a:spcPct val="0"/>
              </a:spcAft>
              <a:buNone/>
              <a:defRPr>
                <a:solidFill>
                  <a:schemeClr val="tx1"/>
                </a:solidFill>
                <a:latin typeface="+mn-lt"/>
                <a:cs typeface="+mn-cs"/>
              </a:defRPr>
            </a:lvl4pPr>
            <a:lvl5pPr marL="1828800" indent="0" algn="ctr" rtl="0" eaLnBrk="1" fontAlgn="base" hangingPunct="1">
              <a:spcBef>
                <a:spcPct val="45000"/>
              </a:spcBef>
              <a:spcAft>
                <a:spcPct val="0"/>
              </a:spcAft>
              <a:buNone/>
              <a:defRPr>
                <a:solidFill>
                  <a:schemeClr val="tx1"/>
                </a:solidFill>
                <a:latin typeface="+mn-lt"/>
                <a:cs typeface="+mn-cs"/>
              </a:defRPr>
            </a:lvl5pPr>
            <a:lvl6pPr marL="2286000" indent="0" algn="ctr" rtl="0" eaLnBrk="1" fontAlgn="base" hangingPunct="1">
              <a:spcBef>
                <a:spcPct val="45000"/>
              </a:spcBef>
              <a:spcAft>
                <a:spcPct val="0"/>
              </a:spcAft>
              <a:buNone/>
              <a:defRPr>
                <a:solidFill>
                  <a:schemeClr val="tx1"/>
                </a:solidFill>
                <a:latin typeface="+mn-lt"/>
                <a:cs typeface="+mn-cs"/>
              </a:defRPr>
            </a:lvl6pPr>
            <a:lvl7pPr marL="2743200" indent="0" algn="ctr" rtl="0" eaLnBrk="1" fontAlgn="base" hangingPunct="1">
              <a:spcBef>
                <a:spcPct val="45000"/>
              </a:spcBef>
              <a:spcAft>
                <a:spcPct val="0"/>
              </a:spcAft>
              <a:buNone/>
              <a:defRPr>
                <a:solidFill>
                  <a:schemeClr val="tx1"/>
                </a:solidFill>
                <a:latin typeface="+mn-lt"/>
                <a:cs typeface="+mn-cs"/>
              </a:defRPr>
            </a:lvl7pPr>
            <a:lvl8pPr marL="3200400" indent="0" algn="ctr" rtl="0" eaLnBrk="1" fontAlgn="base" hangingPunct="1">
              <a:spcBef>
                <a:spcPct val="45000"/>
              </a:spcBef>
              <a:spcAft>
                <a:spcPct val="0"/>
              </a:spcAft>
              <a:buNone/>
              <a:defRPr>
                <a:solidFill>
                  <a:schemeClr val="tx1"/>
                </a:solidFill>
                <a:latin typeface="+mn-lt"/>
                <a:cs typeface="+mn-cs"/>
              </a:defRPr>
            </a:lvl8pPr>
            <a:lvl9pPr marL="3657600" indent="0" algn="ctr" rtl="0" eaLnBrk="1" fontAlgn="base" hangingPunct="1">
              <a:spcBef>
                <a:spcPct val="45000"/>
              </a:spcBef>
              <a:spcAft>
                <a:spcPct val="0"/>
              </a:spcAft>
              <a:buNone/>
              <a:defRPr>
                <a:solidFill>
                  <a:schemeClr val="tx1"/>
                </a:solidFill>
                <a:latin typeface="+mn-lt"/>
                <a:cs typeface="+mn-cs"/>
              </a:defRPr>
            </a:lvl9pPr>
          </a:lstStyle>
          <a:p>
            <a:r>
              <a:rPr lang="en-CA" kern="0" dirty="0"/>
              <a:t>Presented by: Clayton Beniuk, Trainer</a:t>
            </a:r>
          </a:p>
          <a:p>
            <a:r>
              <a:rPr lang="en-CA" kern="0" dirty="0"/>
              <a:t>	        Graham Ford, Trainer</a:t>
            </a:r>
          </a:p>
          <a:p>
            <a:r>
              <a:rPr lang="en-CA" kern="0" dirty="0"/>
              <a:t>	        James Gray, Manager Training</a:t>
            </a:r>
          </a:p>
        </p:txBody>
      </p:sp>
    </p:spTree>
    <p:extLst>
      <p:ext uri="{BB962C8B-B14F-4D97-AF65-F5344CB8AC3E}">
        <p14:creationId xmlns:p14="http://schemas.microsoft.com/office/powerpoint/2010/main" val="102204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755" y="1197033"/>
            <a:ext cx="6632640" cy="5120640"/>
          </a:xfrm>
          <a:prstGeom prst="rect">
            <a:avLst/>
          </a:prstGeom>
        </p:spPr>
      </p:pic>
      <p:sp>
        <p:nvSpPr>
          <p:cNvPr id="5" name="Title 4"/>
          <p:cNvSpPr>
            <a:spLocks noGrp="1"/>
          </p:cNvSpPr>
          <p:nvPr>
            <p:ph type="title"/>
          </p:nvPr>
        </p:nvSpPr>
        <p:spPr/>
        <p:txBody>
          <a:bodyPr/>
          <a:lstStyle/>
          <a:p>
            <a:r>
              <a:rPr lang="en-US" dirty="0"/>
              <a:t>Red Deer Site Orientation</a:t>
            </a:r>
            <a:br>
              <a:rPr lang="en-US" dirty="0"/>
            </a:br>
            <a:r>
              <a:rPr lang="en-US" dirty="0">
                <a:solidFill>
                  <a:schemeClr val="bg1">
                    <a:lumMod val="75000"/>
                  </a:schemeClr>
                </a:solidFill>
              </a:rPr>
              <a:t>aerial view with muster points</a:t>
            </a:r>
            <a:endParaRPr lang="en-US" dirty="0"/>
          </a:p>
        </p:txBody>
      </p:sp>
    </p:spTree>
    <p:extLst>
      <p:ext uri="{BB962C8B-B14F-4D97-AF65-F5344CB8AC3E}">
        <p14:creationId xmlns:p14="http://schemas.microsoft.com/office/powerpoint/2010/main" val="56744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MORE Capacity calculations</a:t>
            </a:r>
          </a:p>
        </p:txBody>
      </p:sp>
      <p:sp>
        <p:nvSpPr>
          <p:cNvPr id="9" name="Content Placeholder 5"/>
          <p:cNvSpPr>
            <a:spLocks noGrp="1"/>
          </p:cNvSpPr>
          <p:nvPr>
            <p:ph idx="1"/>
          </p:nvPr>
        </p:nvSpPr>
        <p:spPr>
          <a:xfrm>
            <a:off x="342900" y="3060834"/>
            <a:ext cx="10209598" cy="2435191"/>
          </a:xfrm>
        </p:spPr>
        <p:txBody>
          <a:bodyPr/>
          <a:lstStyle/>
          <a:p>
            <a:pPr marL="457200" indent="-457200">
              <a:spcBef>
                <a:spcPts val="200"/>
              </a:spcBef>
              <a:buFont typeface="+mj-lt"/>
              <a:buAutoNum type="arabicPeriod" startAt="2"/>
            </a:pPr>
            <a:r>
              <a:rPr lang="en-CA" sz="2000" dirty="0"/>
              <a:t>On an intermediate job, you do not bump the plug.  After you go through your checks you determine that your operator missed a tank and has under displaced by 2.0 m³. The OSR is pissed, and wants to know how many meters of cement is left in the casing.  Casing is 177.8 mm 50.15 kg/m³.  Where is the cement top if the float was at 1812 m?</a:t>
            </a:r>
          </a:p>
          <a:p>
            <a:pPr marL="269875" lvl="1" indent="0">
              <a:spcBef>
                <a:spcPts val="200"/>
              </a:spcBef>
              <a:buNone/>
            </a:pPr>
            <a:r>
              <a:rPr lang="en-CA" b="1" dirty="0"/>
              <a:t>	2.0 m³ ÷ 0.018535 m³/m = 107.9 m</a:t>
            </a:r>
          </a:p>
          <a:p>
            <a:pPr marL="269875" lvl="1" indent="0">
              <a:spcBef>
                <a:spcPts val="200"/>
              </a:spcBef>
              <a:buNone/>
            </a:pPr>
            <a:r>
              <a:rPr lang="en-CA" b="1" dirty="0"/>
              <a:t>	1812 m – 107.9 m = 1704.1 m</a:t>
            </a:r>
          </a:p>
          <a:p>
            <a:pPr marL="269875" lvl="1" indent="0">
              <a:spcBef>
                <a:spcPts val="200"/>
              </a:spcBef>
              <a:buNone/>
            </a:pPr>
            <a:endParaRPr lang="en-CA" b="1" dirty="0"/>
          </a:p>
        </p:txBody>
      </p:sp>
      <p:sp>
        <p:nvSpPr>
          <p:cNvPr id="3" name="TextBox 2"/>
          <p:cNvSpPr txBox="1"/>
          <p:nvPr/>
        </p:nvSpPr>
        <p:spPr>
          <a:xfrm>
            <a:off x="342900" y="1182827"/>
            <a:ext cx="10343294" cy="1354217"/>
          </a:xfrm>
          <a:prstGeom prst="rect">
            <a:avLst/>
          </a:prstGeom>
          <a:noFill/>
        </p:spPr>
        <p:txBody>
          <a:bodyPr wrap="square" rtlCol="0">
            <a:spAutoFit/>
          </a:bodyPr>
          <a:lstStyle/>
          <a:p>
            <a:pPr marL="457200" indent="-457200">
              <a:spcBef>
                <a:spcPts val="0"/>
              </a:spcBef>
              <a:buClr>
                <a:srgbClr val="860038"/>
              </a:buClr>
              <a:buFont typeface="+mj-lt"/>
              <a:buAutoNum type="arabicPeriod"/>
            </a:pPr>
            <a:r>
              <a:rPr lang="en-CA" sz="2000" kern="0" dirty="0">
                <a:solidFill>
                  <a:srgbClr val="000000"/>
                </a:solidFill>
                <a:latin typeface="Arial Narrow" pitchFamily="34" charset="0"/>
              </a:rPr>
              <a:t>On a surface casing job, the consultant forgot to run a float assembly.  He has asked you to short the displacement by 50 m.  He is running 193.7 mm, 44.2 kg casing to a depth of 426 m.  What is the displacement volume going to be?</a:t>
            </a:r>
          </a:p>
          <a:p>
            <a:pPr lvl="2">
              <a:spcBef>
                <a:spcPts val="0"/>
              </a:spcBef>
              <a:buClr>
                <a:srgbClr val="860038"/>
              </a:buClr>
            </a:pPr>
            <a:r>
              <a:rPr lang="en-CA" sz="2000" b="1" kern="0" dirty="0">
                <a:solidFill>
                  <a:srgbClr val="000000"/>
                </a:solidFill>
                <a:latin typeface="Arial Narrow" pitchFamily="34" charset="0"/>
              </a:rPr>
              <a:t>426 m – 50 = 376 m x 0.023951 m³/m = 9.0 m³</a:t>
            </a:r>
          </a:p>
        </p:txBody>
      </p:sp>
    </p:spTree>
    <p:extLst>
      <p:ext uri="{BB962C8B-B14F-4D97-AF65-F5344CB8AC3E}">
        <p14:creationId xmlns:p14="http://schemas.microsoft.com/office/powerpoint/2010/main" val="2328147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MORE Capacity calculations</a:t>
            </a:r>
          </a:p>
        </p:txBody>
      </p:sp>
      <p:sp>
        <p:nvSpPr>
          <p:cNvPr id="7" name="TextBox 6"/>
          <p:cNvSpPr txBox="1"/>
          <p:nvPr/>
        </p:nvSpPr>
        <p:spPr>
          <a:xfrm>
            <a:off x="342900" y="1366788"/>
            <a:ext cx="9897652" cy="1977464"/>
          </a:xfrm>
          <a:prstGeom prst="rect">
            <a:avLst/>
          </a:prstGeom>
          <a:noFill/>
        </p:spPr>
        <p:txBody>
          <a:bodyPr wrap="square" rtlCol="0">
            <a:spAutoFit/>
          </a:bodyPr>
          <a:lstStyle/>
          <a:p>
            <a:pPr marL="457200" indent="-457200">
              <a:spcBef>
                <a:spcPts val="600"/>
              </a:spcBef>
              <a:buClr>
                <a:srgbClr val="860038"/>
              </a:buClr>
              <a:buFont typeface="+mj-lt"/>
              <a:buAutoNum type="arabicPeriod" startAt="3"/>
            </a:pPr>
            <a:r>
              <a:rPr lang="en-CA" sz="2000" kern="0" dirty="0">
                <a:solidFill>
                  <a:srgbClr val="000000"/>
                </a:solidFill>
                <a:latin typeface="Arial Narrow" pitchFamily="34" charset="0"/>
              </a:rPr>
              <a:t>You are asked to place 1.0 m³ of acid into 435 m of 60.3 mm 5.95 kg/m (NU) tubing.  Will it fit?</a:t>
            </a:r>
          </a:p>
          <a:p>
            <a:pPr lvl="2">
              <a:spcBef>
                <a:spcPts val="600"/>
              </a:spcBef>
              <a:buClr>
                <a:srgbClr val="860038"/>
              </a:buClr>
            </a:pPr>
            <a:r>
              <a:rPr lang="en-CA" sz="2000" b="1" kern="0" dirty="0">
                <a:solidFill>
                  <a:srgbClr val="000000"/>
                </a:solidFill>
                <a:latin typeface="Arial Narrow" pitchFamily="34" charset="0"/>
              </a:rPr>
              <a:t>1.0 m³ ÷ 0.002111 m³/m = 473.7 m</a:t>
            </a:r>
          </a:p>
          <a:p>
            <a:pPr lvl="1">
              <a:spcBef>
                <a:spcPts val="600"/>
              </a:spcBef>
              <a:buClr>
                <a:srgbClr val="860038"/>
              </a:buClr>
            </a:pPr>
            <a:r>
              <a:rPr lang="en-CA" sz="2000" kern="0" dirty="0">
                <a:solidFill>
                  <a:srgbClr val="000000"/>
                </a:solidFill>
                <a:latin typeface="Arial Narrow" pitchFamily="34" charset="0"/>
              </a:rPr>
              <a:t>How much acid will be left over on the truck?</a:t>
            </a:r>
          </a:p>
          <a:p>
            <a:pPr lvl="1">
              <a:spcBef>
                <a:spcPts val="600"/>
              </a:spcBef>
              <a:buClr>
                <a:srgbClr val="860038"/>
              </a:buClr>
            </a:pPr>
            <a:r>
              <a:rPr lang="en-CA" sz="2000" kern="0" dirty="0">
                <a:solidFill>
                  <a:srgbClr val="000000"/>
                </a:solidFill>
                <a:latin typeface="Arial Narrow" pitchFamily="34" charset="0"/>
              </a:rPr>
              <a:t>	</a:t>
            </a:r>
            <a:r>
              <a:rPr lang="en-CA" sz="2000" b="1" kern="0" dirty="0">
                <a:solidFill>
                  <a:srgbClr val="000000"/>
                </a:solidFill>
                <a:latin typeface="Arial Narrow" pitchFamily="34" charset="0"/>
              </a:rPr>
              <a:t>435 m x 0.002111 m³/m = 0.9 m³</a:t>
            </a:r>
          </a:p>
          <a:p>
            <a:pPr lvl="1">
              <a:spcBef>
                <a:spcPts val="600"/>
              </a:spcBef>
              <a:buClr>
                <a:srgbClr val="860038"/>
              </a:buClr>
            </a:pPr>
            <a:r>
              <a:rPr lang="en-CA" sz="2000" b="1" kern="0" dirty="0">
                <a:solidFill>
                  <a:srgbClr val="000000"/>
                </a:solidFill>
                <a:latin typeface="Arial Narrow" pitchFamily="34" charset="0"/>
              </a:rPr>
              <a:t>	1.0 m³ - 0.9 m³ = 0.1 m³ or 100 L</a:t>
            </a:r>
          </a:p>
        </p:txBody>
      </p:sp>
      <p:sp>
        <p:nvSpPr>
          <p:cNvPr id="2" name="TextBox 1"/>
          <p:cNvSpPr txBox="1"/>
          <p:nvPr/>
        </p:nvSpPr>
        <p:spPr>
          <a:xfrm>
            <a:off x="6263418" y="2168896"/>
            <a:ext cx="1534394" cy="769441"/>
          </a:xfrm>
          <a:prstGeom prst="rect">
            <a:avLst/>
          </a:prstGeom>
          <a:noFill/>
        </p:spPr>
        <p:txBody>
          <a:bodyPr wrap="none" rtlCol="0">
            <a:spAutoFit/>
          </a:bodyPr>
          <a:lstStyle/>
          <a:p>
            <a:r>
              <a:rPr lang="en-CA" sz="2000" kern="0" dirty="0">
                <a:solidFill>
                  <a:srgbClr val="FF0000"/>
                </a:solidFill>
                <a:latin typeface="Arial Narrow" pitchFamily="34" charset="0"/>
              </a:rPr>
              <a:t>No it will not fit</a:t>
            </a:r>
          </a:p>
          <a:p>
            <a:endParaRPr lang="en-US" sz="2400" dirty="0">
              <a:latin typeface="+mn-lt"/>
            </a:endParaRPr>
          </a:p>
        </p:txBody>
      </p:sp>
    </p:spTree>
    <p:extLst>
      <p:ext uri="{BB962C8B-B14F-4D97-AF65-F5344CB8AC3E}">
        <p14:creationId xmlns:p14="http://schemas.microsoft.com/office/powerpoint/2010/main" val="3209549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194083"/>
            <a:ext cx="10073166" cy="682218"/>
          </a:xfrm>
        </p:spPr>
        <p:txBody>
          <a:bodyPr/>
          <a:lstStyle/>
          <a:p>
            <a:r>
              <a:rPr lang="en-US" dirty="0"/>
              <a:t>Handbook – Annular Capacities</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1013" y="2261062"/>
            <a:ext cx="5777119" cy="3036945"/>
          </a:xfrm>
        </p:spPr>
      </p:pic>
      <p:sp>
        <p:nvSpPr>
          <p:cNvPr id="5" name="Content Placeholder 2"/>
          <p:cNvSpPr>
            <a:spLocks noGrp="1"/>
          </p:cNvSpPr>
          <p:nvPr>
            <p:ph idx="1"/>
          </p:nvPr>
        </p:nvSpPr>
        <p:spPr>
          <a:xfrm>
            <a:off x="548640" y="1124744"/>
            <a:ext cx="9720349" cy="1136318"/>
          </a:xfrm>
        </p:spPr>
        <p:txBody>
          <a:bodyPr/>
          <a:lstStyle/>
          <a:p>
            <a:pPr marL="342900" lvl="2" indent="-342900">
              <a:lnSpc>
                <a:spcPct val="90000"/>
              </a:lnSpc>
              <a:spcBef>
                <a:spcPct val="50000"/>
              </a:spcBef>
              <a:buClr>
                <a:schemeClr val="accent1"/>
              </a:buClr>
              <a:buFont typeface="Wingdings" panose="05000000000000000000" pitchFamily="2" charset="2"/>
              <a:buChar char="§"/>
            </a:pPr>
            <a:r>
              <a:rPr lang="en-US" altLang="en-US" sz="2000" b="1" dirty="0"/>
              <a:t>Section 2 of the handbook contains the annular capacities of pipe inside of other pipe and open hole:</a:t>
            </a:r>
            <a:endParaRPr lang="en-US" altLang="en-US" sz="2000" dirty="0"/>
          </a:p>
          <a:p>
            <a:pPr marL="0" indent="0">
              <a:lnSpc>
                <a:spcPct val="90000"/>
              </a:lnSpc>
              <a:buNone/>
            </a:pPr>
            <a:endParaRPr lang="en-US" altLang="en-US" sz="2500" dirty="0"/>
          </a:p>
        </p:txBody>
      </p:sp>
    </p:spTree>
    <p:extLst>
      <p:ext uri="{BB962C8B-B14F-4D97-AF65-F5344CB8AC3E}">
        <p14:creationId xmlns:p14="http://schemas.microsoft.com/office/powerpoint/2010/main" val="83755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19536" y="188641"/>
            <a:ext cx="8640960" cy="1323439"/>
          </a:xfrm>
          <a:prstGeom prst="rect">
            <a:avLst/>
          </a:prstGeom>
          <a:noFill/>
        </p:spPr>
        <p:txBody>
          <a:bodyPr wrap="square" rtlCol="0">
            <a:spAutoFit/>
          </a:bodyPr>
          <a:lstStyle/>
          <a:p>
            <a:r>
              <a:rPr lang="en-US" sz="2000" b="1" dirty="0">
                <a:latin typeface="Arial Narrow" panose="020B0606020202030204" pitchFamily="34" charset="0"/>
              </a:rPr>
              <a:t>What is the annular capacity factor of 956m of 73mm tubing inside 114.3mm, 14.14 kg/m casing? </a:t>
            </a:r>
          </a:p>
          <a:p>
            <a:pPr marL="342900" indent="-342900">
              <a:buFont typeface="Wingdings" panose="05000000000000000000" pitchFamily="2" charset="2"/>
              <a:buChar char="Ø"/>
            </a:pPr>
            <a:r>
              <a:rPr lang="en-US" sz="2000" b="1" dirty="0">
                <a:latin typeface="Arial Narrow" panose="020B0606020202030204" pitchFamily="34" charset="0"/>
              </a:rPr>
              <a:t>  Handbook section 2 page 118</a:t>
            </a:r>
          </a:p>
          <a:p>
            <a:pPr marL="342900" indent="-342900">
              <a:buFont typeface="Wingdings" panose="05000000000000000000" pitchFamily="2" charset="2"/>
              <a:buChar char="Ø"/>
            </a:pPr>
            <a:r>
              <a:rPr lang="en-US" sz="2000" b="1" dirty="0">
                <a:latin typeface="Arial Narrow" panose="020B0606020202030204" pitchFamily="34" charset="0"/>
              </a:rPr>
              <a:t>  The annular capacity is 0.0043 m³/m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7688" y="2095596"/>
            <a:ext cx="5515745" cy="3962953"/>
          </a:xfrm>
          <a:prstGeom prst="rect">
            <a:avLst/>
          </a:prstGeom>
        </p:spPr>
      </p:pic>
      <p:cxnSp>
        <p:nvCxnSpPr>
          <p:cNvPr id="10" name="Straight Arrow Connector 9"/>
          <p:cNvCxnSpPr/>
          <p:nvPr/>
        </p:nvCxnSpPr>
        <p:spPr>
          <a:xfrm flipV="1">
            <a:off x="2546466" y="2204866"/>
            <a:ext cx="741223" cy="351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03512" y="1916832"/>
            <a:ext cx="1008112" cy="707886"/>
          </a:xfrm>
          <a:prstGeom prst="rect">
            <a:avLst/>
          </a:prstGeom>
          <a:noFill/>
        </p:spPr>
        <p:txBody>
          <a:bodyPr wrap="square" rtlCol="0">
            <a:spAutoFit/>
          </a:bodyPr>
          <a:lstStyle/>
          <a:p>
            <a:pPr algn="ctr"/>
            <a:r>
              <a:rPr lang="en-US" sz="2000" dirty="0">
                <a:solidFill>
                  <a:srgbClr val="6E273D"/>
                </a:solidFill>
                <a:latin typeface="Arial Narrow" panose="020B0606020202030204" pitchFamily="34" charset="0"/>
                <a:cs typeface="Arial" panose="020B0604020202020204" pitchFamily="34" charset="0"/>
              </a:rPr>
              <a:t>Smaller Pipe</a:t>
            </a:r>
          </a:p>
        </p:txBody>
      </p:sp>
      <p:sp>
        <p:nvSpPr>
          <p:cNvPr id="16" name="Rectangle 15"/>
          <p:cNvSpPr/>
          <p:nvPr/>
        </p:nvSpPr>
        <p:spPr>
          <a:xfrm>
            <a:off x="4583833" y="3933056"/>
            <a:ext cx="4219601"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6045560" y="3140969"/>
            <a:ext cx="1346584" cy="28828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5879976" y="3789040"/>
            <a:ext cx="1728192" cy="576064"/>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199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arn(inVertical)">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
                                            <p:txEl>
                                              <p:pRg st="2" end="2"/>
                                            </p:txEl>
                                          </p:spTgt>
                                        </p:tgtEl>
                                        <p:attrNameLst>
                                          <p:attrName>style.visibility</p:attrName>
                                        </p:attrNameLst>
                                      </p:cBhvr>
                                      <p:to>
                                        <p:strVal val="visible"/>
                                      </p:to>
                                    </p:set>
                                    <p:animEffect transition="in" filter="fade">
                                      <p:cBhvr>
                                        <p:cTn id="41" dur="1000"/>
                                        <p:tgtEl>
                                          <p:spTgt spid="6">
                                            <p:txEl>
                                              <p:pRg st="2" end="2"/>
                                            </p:txEl>
                                          </p:spTgt>
                                        </p:tgtEl>
                                      </p:cBhvr>
                                    </p:animEffect>
                                    <p:anim calcmode="lin" valueType="num">
                                      <p:cBhvr>
                                        <p:cTn id="4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animBg="1"/>
      <p:bldP spid="1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75520" y="358084"/>
            <a:ext cx="8352928" cy="6186309"/>
          </a:xfrm>
          <a:prstGeom prst="rect">
            <a:avLst/>
          </a:prstGeom>
          <a:noFill/>
        </p:spPr>
        <p:txBody>
          <a:bodyPr wrap="square" rtlCol="0">
            <a:spAutoFit/>
          </a:bodyPr>
          <a:lstStyle/>
          <a:p>
            <a:r>
              <a:rPr lang="en-US" sz="2000" dirty="0">
                <a:solidFill>
                  <a:srgbClr val="6E273D"/>
                </a:solidFill>
                <a:latin typeface="Arial Narrow" panose="020B0606020202030204" pitchFamily="34" charset="0"/>
              </a:rPr>
              <a:t>Example 1</a:t>
            </a:r>
          </a:p>
          <a:p>
            <a:endParaRPr lang="en-US" sz="2000" dirty="0">
              <a:solidFill>
                <a:schemeClr val="tx1"/>
              </a:solidFill>
              <a:latin typeface="Arial Narrow" panose="020B0606020202030204" pitchFamily="34" charset="0"/>
            </a:endParaRPr>
          </a:p>
          <a:p>
            <a:r>
              <a:rPr lang="en-US" sz="2000" dirty="0">
                <a:solidFill>
                  <a:schemeClr val="tx1"/>
                </a:solidFill>
                <a:latin typeface="Arial Narrow" panose="020B0606020202030204" pitchFamily="34" charset="0"/>
              </a:rPr>
              <a:t>Calculate the annular volume of 2763 m of 60.3 mm tubing inside of 114.3 mm 14.14 kg/m casing.</a:t>
            </a:r>
          </a:p>
          <a:p>
            <a:endParaRPr lang="en-US" sz="2000" dirty="0">
              <a:solidFill>
                <a:schemeClr val="tx1"/>
              </a:solidFill>
              <a:latin typeface="Arial Narrow" panose="020B0606020202030204" pitchFamily="34" charset="0"/>
            </a:endParaRPr>
          </a:p>
          <a:p>
            <a:pPr marL="457200" indent="-457200">
              <a:buFont typeface="+mj-lt"/>
              <a:buAutoNum type="arabicPeriod"/>
            </a:pPr>
            <a:r>
              <a:rPr lang="en-US" sz="2000" dirty="0">
                <a:solidFill>
                  <a:schemeClr val="tx1"/>
                </a:solidFill>
                <a:latin typeface="Arial Narrow" panose="020B0606020202030204" pitchFamily="34" charset="0"/>
              </a:rPr>
              <a:t>Find the page(s) with 60.3 mm pipe on the TOP of the page.       (pages 110-116)</a:t>
            </a:r>
          </a:p>
          <a:p>
            <a:pPr marL="457200" indent="-457200">
              <a:buFont typeface="+mj-lt"/>
              <a:buAutoNum type="arabicPeriod"/>
            </a:pPr>
            <a:r>
              <a:rPr lang="en-US" sz="2000" dirty="0">
                <a:solidFill>
                  <a:schemeClr val="tx1"/>
                </a:solidFill>
                <a:latin typeface="Arial Narrow" panose="020B0606020202030204" pitchFamily="34" charset="0"/>
              </a:rPr>
              <a:t>Find the page with 114.3 mm pipe. (page 110)</a:t>
            </a:r>
          </a:p>
          <a:p>
            <a:pPr marL="457200" indent="-457200">
              <a:buFont typeface="+mj-lt"/>
              <a:buAutoNum type="arabicPeriod"/>
            </a:pPr>
            <a:r>
              <a:rPr lang="en-US" sz="2000" dirty="0">
                <a:solidFill>
                  <a:schemeClr val="tx1"/>
                </a:solidFill>
                <a:latin typeface="Arial Narrow" panose="020B0606020202030204" pitchFamily="34" charset="0"/>
              </a:rPr>
              <a:t>In the row with 14.14 kg/m, locate the annular capacity number.</a:t>
            </a:r>
          </a:p>
          <a:p>
            <a:pPr marL="914400" lvl="1" indent="-457200">
              <a:buFont typeface="Arial" panose="020B0604020202020204" pitchFamily="34" charset="0"/>
              <a:buChar char="•"/>
            </a:pPr>
            <a:r>
              <a:rPr lang="en-US" sz="2000" dirty="0">
                <a:solidFill>
                  <a:schemeClr val="tx1"/>
                </a:solidFill>
                <a:latin typeface="Arial Narrow" panose="020B0606020202030204" pitchFamily="34" charset="0"/>
              </a:rPr>
              <a:t>0.0056 m³/m</a:t>
            </a:r>
          </a:p>
          <a:p>
            <a:pPr marL="457200" indent="-457200">
              <a:buFont typeface="+mj-lt"/>
              <a:buAutoNum type="arabicPeriod"/>
            </a:pPr>
            <a:r>
              <a:rPr lang="en-US" sz="2000" dirty="0">
                <a:solidFill>
                  <a:schemeClr val="tx1"/>
                </a:solidFill>
                <a:latin typeface="Arial Narrow" panose="020B0606020202030204" pitchFamily="34" charset="0"/>
              </a:rPr>
              <a:t>Locate the capacity number </a:t>
            </a:r>
          </a:p>
          <a:p>
            <a:pPr marL="457200" indent="-457200">
              <a:buFont typeface="+mj-lt"/>
              <a:buAutoNum type="arabicPeriod"/>
            </a:pPr>
            <a:r>
              <a:rPr lang="en-US" sz="2000" dirty="0">
                <a:solidFill>
                  <a:schemeClr val="tx1"/>
                </a:solidFill>
                <a:latin typeface="Arial Narrow" panose="020B0606020202030204" pitchFamily="34" charset="0"/>
              </a:rPr>
              <a:t>Depth x capacity = volume</a:t>
            </a:r>
          </a:p>
          <a:p>
            <a:pPr marL="457200" indent="-457200">
              <a:buAutoNum type="arabicPeriod" startAt="4"/>
            </a:pPr>
            <a:r>
              <a:rPr lang="en-US" sz="2000" dirty="0">
                <a:solidFill>
                  <a:schemeClr val="tx1"/>
                </a:solidFill>
                <a:latin typeface="Arial Narrow" panose="020B0606020202030204" pitchFamily="34" charset="0"/>
              </a:rPr>
              <a:t>2763 m x 0.0056 m³/m = 15.5 m³</a:t>
            </a:r>
          </a:p>
          <a:p>
            <a:pPr marL="457200" indent="-457200">
              <a:buAutoNum type="arabicPeriod" startAt="4"/>
            </a:pPr>
            <a:endParaRPr lang="en-US" sz="2000" dirty="0">
              <a:solidFill>
                <a:schemeClr val="tx1"/>
              </a:solidFill>
              <a:latin typeface="Arial Narrow" panose="020B0606020202030204" pitchFamily="34" charset="0"/>
            </a:endParaRPr>
          </a:p>
          <a:p>
            <a:endParaRPr lang="en-US" sz="2000" dirty="0">
              <a:solidFill>
                <a:schemeClr val="tx1"/>
              </a:solidFill>
              <a:latin typeface="Arial Narrow" panose="020B0606020202030204" pitchFamily="34" charset="0"/>
            </a:endParaRPr>
          </a:p>
          <a:p>
            <a:pPr marL="457200" indent="-457200">
              <a:buAutoNum type="arabicPeriod" startAt="4"/>
            </a:pPr>
            <a:endParaRPr lang="en-US" sz="20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p:txBody>
      </p:sp>
      <p:sp>
        <p:nvSpPr>
          <p:cNvPr id="16" name="Rectangle 15"/>
          <p:cNvSpPr/>
          <p:nvPr/>
        </p:nvSpPr>
        <p:spPr>
          <a:xfrm>
            <a:off x="3647728" y="4621780"/>
            <a:ext cx="4608512" cy="319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518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30408" y="435086"/>
            <a:ext cx="8352928" cy="6093976"/>
          </a:xfrm>
          <a:prstGeom prst="rect">
            <a:avLst/>
          </a:prstGeom>
          <a:noFill/>
        </p:spPr>
        <p:txBody>
          <a:bodyPr wrap="square" rtlCol="0">
            <a:spAutoFit/>
          </a:bodyPr>
          <a:lstStyle/>
          <a:p>
            <a:r>
              <a:rPr lang="en-US" sz="2000" dirty="0">
                <a:solidFill>
                  <a:srgbClr val="6E273D"/>
                </a:solidFill>
                <a:latin typeface="Arial Narrow" panose="020B0606020202030204" pitchFamily="34" charset="0"/>
              </a:rPr>
              <a:t>Example 2</a:t>
            </a:r>
          </a:p>
          <a:p>
            <a:endParaRPr lang="en-US" sz="2000" dirty="0">
              <a:solidFill>
                <a:schemeClr val="tx1"/>
              </a:solidFill>
              <a:latin typeface="Arial Narrow" panose="020B0606020202030204" pitchFamily="34" charset="0"/>
            </a:endParaRPr>
          </a:p>
          <a:p>
            <a:r>
              <a:rPr lang="en-US" sz="2000" dirty="0">
                <a:solidFill>
                  <a:schemeClr val="tx1"/>
                </a:solidFill>
                <a:latin typeface="Arial Narrow" panose="020B0606020202030204" pitchFamily="34" charset="0"/>
              </a:rPr>
              <a:t>How much cement is required to fill the annulus of 330 m of 219.1 mm casing inside 311.2 mm Open Hole</a:t>
            </a:r>
          </a:p>
          <a:p>
            <a:endParaRPr lang="en-US" sz="2000" dirty="0">
              <a:solidFill>
                <a:schemeClr val="tx1"/>
              </a:solidFill>
              <a:latin typeface="Arial Narrow" panose="020B0606020202030204" pitchFamily="34" charset="0"/>
            </a:endParaRPr>
          </a:p>
          <a:p>
            <a:pPr marL="457200" indent="-457200">
              <a:buFont typeface="+mj-lt"/>
              <a:buAutoNum type="arabicPeriod"/>
            </a:pPr>
            <a:r>
              <a:rPr lang="en-US" sz="2000" dirty="0">
                <a:solidFill>
                  <a:schemeClr val="tx1"/>
                </a:solidFill>
                <a:latin typeface="Arial Narrow" panose="020B0606020202030204" pitchFamily="34" charset="0"/>
              </a:rPr>
              <a:t>Find the page(s) with 219.1 mm pipe on the TOP of the page.       (pages 224-234)</a:t>
            </a:r>
          </a:p>
          <a:p>
            <a:pPr marL="457200" indent="-457200">
              <a:buFont typeface="+mj-lt"/>
              <a:buAutoNum type="arabicPeriod"/>
            </a:pPr>
            <a:r>
              <a:rPr lang="en-US" sz="2000" dirty="0">
                <a:solidFill>
                  <a:schemeClr val="tx1"/>
                </a:solidFill>
                <a:latin typeface="Arial Narrow" panose="020B0606020202030204" pitchFamily="34" charset="0"/>
              </a:rPr>
              <a:t>Find the page with 311.2 mm OH</a:t>
            </a:r>
          </a:p>
          <a:p>
            <a:pPr marL="457200" indent="-457200">
              <a:buFont typeface="+mj-lt"/>
              <a:buAutoNum type="arabicPeriod"/>
            </a:pPr>
            <a:r>
              <a:rPr lang="en-US" sz="2000" dirty="0">
                <a:solidFill>
                  <a:schemeClr val="tx1"/>
                </a:solidFill>
                <a:latin typeface="Arial Narrow" panose="020B0606020202030204" pitchFamily="34" charset="0"/>
              </a:rPr>
              <a:t>Locate the capacity number (0.0384 m³/m) </a:t>
            </a:r>
          </a:p>
          <a:p>
            <a:pPr marL="457200" indent="-457200">
              <a:buAutoNum type="arabicPeriod" startAt="4"/>
            </a:pPr>
            <a:r>
              <a:rPr lang="en-US" sz="2000" dirty="0">
                <a:solidFill>
                  <a:schemeClr val="tx1"/>
                </a:solidFill>
                <a:latin typeface="Arial Narrow" panose="020B0606020202030204" pitchFamily="34" charset="0"/>
              </a:rPr>
              <a:t>Depth x capacity = volume</a:t>
            </a:r>
          </a:p>
          <a:p>
            <a:pPr marL="457200" indent="-457200">
              <a:buAutoNum type="arabicPeriod" startAt="4"/>
            </a:pPr>
            <a:r>
              <a:rPr lang="en-US" sz="2000" dirty="0">
                <a:solidFill>
                  <a:schemeClr val="tx1"/>
                </a:solidFill>
                <a:latin typeface="Arial Narrow" panose="020B0606020202030204" pitchFamily="34" charset="0"/>
              </a:rPr>
              <a:t>330 m x 0.0384 m³/m = 12.7 m³</a:t>
            </a:r>
          </a:p>
          <a:p>
            <a:endParaRPr lang="en-US" sz="2200" dirty="0">
              <a:solidFill>
                <a:schemeClr val="tx1"/>
              </a:solidFill>
              <a:latin typeface="Arial Narrow" panose="020B0606020202030204" pitchFamily="34" charset="0"/>
            </a:endParaRPr>
          </a:p>
          <a:p>
            <a:pPr marL="457200" indent="-457200">
              <a:buAutoNum type="arabicPeriod" startAt="4"/>
            </a:pPr>
            <a:endParaRPr lang="en-US" sz="2400" dirty="0">
              <a:solidFill>
                <a:schemeClr val="tx1"/>
              </a:solidFill>
              <a:latin typeface="Arial Narrow" panose="020B0606020202030204" pitchFamily="34" charset="0"/>
            </a:endParaRPr>
          </a:p>
          <a:p>
            <a:endParaRPr lang="en-US" sz="2400" dirty="0">
              <a:solidFill>
                <a:schemeClr val="tx1"/>
              </a:solidFill>
              <a:latin typeface="Arial Narrow" panose="020B0606020202030204" pitchFamily="34" charset="0"/>
            </a:endParaRPr>
          </a:p>
          <a:p>
            <a:pPr marL="457200" indent="-457200">
              <a:buAutoNum type="arabicPeriod" startAt="4"/>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p:txBody>
      </p:sp>
      <p:sp>
        <p:nvSpPr>
          <p:cNvPr id="16" name="Rectangle 15"/>
          <p:cNvSpPr/>
          <p:nvPr/>
        </p:nvSpPr>
        <p:spPr>
          <a:xfrm>
            <a:off x="3647728" y="4621780"/>
            <a:ext cx="4608512" cy="319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287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Annular capacity - Excess</a:t>
            </a:r>
          </a:p>
        </p:txBody>
      </p:sp>
      <p:sp>
        <p:nvSpPr>
          <p:cNvPr id="3" name="TextBox 2"/>
          <p:cNvSpPr txBox="1"/>
          <p:nvPr/>
        </p:nvSpPr>
        <p:spPr>
          <a:xfrm>
            <a:off x="342901" y="1357162"/>
            <a:ext cx="10017092" cy="2740790"/>
          </a:xfrm>
          <a:prstGeom prst="rect">
            <a:avLst/>
          </a:prstGeom>
          <a:noFill/>
        </p:spPr>
        <p:txBody>
          <a:bodyPr wrap="square" rtlCol="0">
            <a:spAutoFit/>
          </a:bodyPr>
          <a:lstStyle/>
          <a:p>
            <a:pPr marL="342900" indent="-342900">
              <a:spcBef>
                <a:spcPct val="45000"/>
              </a:spcBef>
              <a:buClr>
                <a:srgbClr val="860038"/>
              </a:buClr>
              <a:buFont typeface="Arial" panose="020B0604020202020204" pitchFamily="34" charset="0"/>
              <a:buChar char="•"/>
            </a:pPr>
            <a:r>
              <a:rPr lang="en-CA" sz="2000" b="1" kern="0" dirty="0">
                <a:solidFill>
                  <a:srgbClr val="000000"/>
                </a:solidFill>
                <a:latin typeface="Arial Narrow" panose="020B0606020202030204" pitchFamily="34" charset="0"/>
              </a:rPr>
              <a:t>Clients typically request more cement than the actual capacity of the well.  This is to account for washouts, lost circulation zones, and irregularities in the well created by the drilling process.  This is referred to as excess.</a:t>
            </a:r>
          </a:p>
          <a:p>
            <a:pPr marL="342900" indent="-342900">
              <a:spcBef>
                <a:spcPct val="45000"/>
              </a:spcBef>
              <a:buClr>
                <a:srgbClr val="860038"/>
              </a:buClr>
              <a:buFont typeface="Arial" panose="020B0604020202020204" pitchFamily="34" charset="0"/>
              <a:buChar char="•"/>
            </a:pPr>
            <a:r>
              <a:rPr lang="en-CA" sz="2000" b="1" kern="0" dirty="0">
                <a:solidFill>
                  <a:srgbClr val="000000"/>
                </a:solidFill>
                <a:latin typeface="Arial Narrow" panose="020B0606020202030204" pitchFamily="34" charset="0"/>
              </a:rPr>
              <a:t>Clients will usually guess high.  Any extra cement will be seen at surface.  These are Cement Returns.</a:t>
            </a:r>
          </a:p>
          <a:p>
            <a:pPr marL="342900" indent="-342900">
              <a:spcBef>
                <a:spcPct val="45000"/>
              </a:spcBef>
              <a:buClr>
                <a:srgbClr val="860038"/>
              </a:buClr>
              <a:buFont typeface="Arial" panose="020B0604020202020204" pitchFamily="34" charset="0"/>
              <a:buChar char="•"/>
            </a:pPr>
            <a:r>
              <a:rPr lang="en-CA" sz="2000" b="1" kern="0" dirty="0">
                <a:solidFill>
                  <a:srgbClr val="000000"/>
                </a:solidFill>
                <a:latin typeface="Arial Narrow" panose="020B0606020202030204" pitchFamily="34" charset="0"/>
              </a:rPr>
              <a:t>Excess is calculated as follows</a:t>
            </a:r>
          </a:p>
          <a:p>
            <a:pPr lvl="1">
              <a:spcBef>
                <a:spcPct val="45000"/>
              </a:spcBef>
              <a:buClr>
                <a:srgbClr val="860038"/>
              </a:buClr>
            </a:pPr>
            <a:r>
              <a:rPr lang="en-CA" sz="2000" kern="0" dirty="0">
                <a:solidFill>
                  <a:srgbClr val="000000"/>
                </a:solidFill>
                <a:latin typeface="Arial Narrow" panose="020B0606020202030204" pitchFamily="34" charset="0"/>
              </a:rPr>
              <a:t>Volume + excess factor = total volume</a:t>
            </a:r>
          </a:p>
        </p:txBody>
      </p:sp>
    </p:spTree>
    <p:extLst>
      <p:ext uri="{BB962C8B-B14F-4D97-AF65-F5344CB8AC3E}">
        <p14:creationId xmlns:p14="http://schemas.microsoft.com/office/powerpoint/2010/main" val="2780116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30408" y="435086"/>
            <a:ext cx="8352928" cy="7397025"/>
          </a:xfrm>
          <a:prstGeom prst="rect">
            <a:avLst/>
          </a:prstGeom>
          <a:noFill/>
        </p:spPr>
        <p:txBody>
          <a:bodyPr wrap="square" rtlCol="0">
            <a:spAutoFit/>
          </a:bodyPr>
          <a:lstStyle/>
          <a:p>
            <a:r>
              <a:rPr lang="en-US" sz="2000" dirty="0">
                <a:solidFill>
                  <a:srgbClr val="6E273D"/>
                </a:solidFill>
                <a:latin typeface="Arial Narrow" panose="020B0606020202030204" pitchFamily="34" charset="0"/>
              </a:rPr>
              <a:t>Example 3</a:t>
            </a:r>
          </a:p>
          <a:p>
            <a:endParaRPr lang="en-US" sz="2000" dirty="0">
              <a:solidFill>
                <a:schemeClr val="tx1"/>
              </a:solidFill>
              <a:latin typeface="Arial Narrow" panose="020B0606020202030204" pitchFamily="34" charset="0"/>
            </a:endParaRPr>
          </a:p>
          <a:p>
            <a:r>
              <a:rPr lang="en-US" sz="2000" dirty="0">
                <a:solidFill>
                  <a:schemeClr val="tx1"/>
                </a:solidFill>
                <a:latin typeface="Arial Narrow" panose="020B0606020202030204" pitchFamily="34" charset="0"/>
              </a:rPr>
              <a:t>Calculate the cement requirements for a 812 m well drilled with a 222.3 mm drill bit.  Casing is 177.8 mm and the OSR has requested 40% excess.</a:t>
            </a:r>
          </a:p>
          <a:p>
            <a:endParaRPr lang="en-US" sz="2000" dirty="0">
              <a:solidFill>
                <a:schemeClr val="tx1"/>
              </a:solidFill>
              <a:latin typeface="Arial Narrow" panose="020B0606020202030204" pitchFamily="34" charset="0"/>
            </a:endParaRPr>
          </a:p>
          <a:p>
            <a:pPr marL="457200" indent="-457200">
              <a:buFont typeface="+mj-lt"/>
              <a:buAutoNum type="arabicPeriod"/>
            </a:pPr>
            <a:r>
              <a:rPr lang="en-US" sz="2000" dirty="0">
                <a:solidFill>
                  <a:schemeClr val="tx1"/>
                </a:solidFill>
                <a:latin typeface="Arial Narrow" panose="020B0606020202030204" pitchFamily="34" charset="0"/>
              </a:rPr>
              <a:t>Find the annular capacity for 177.8 mm inside 222.3 mm OH.</a:t>
            </a:r>
          </a:p>
          <a:p>
            <a:pPr marL="728663" lvl="1" indent="-271463">
              <a:spcBef>
                <a:spcPct val="45000"/>
              </a:spcBef>
              <a:buClr>
                <a:srgbClr val="860038"/>
              </a:buClr>
              <a:buFont typeface="Wingdings" pitchFamily="2" charset="2"/>
              <a:buChar char="§"/>
            </a:pPr>
            <a:r>
              <a:rPr lang="en-US" sz="2000" dirty="0">
                <a:solidFill>
                  <a:srgbClr val="000000"/>
                </a:solidFill>
                <a:latin typeface="Arial Narrow" pitchFamily="34" charset="0"/>
              </a:rPr>
              <a:t>0.0140 m³/m</a:t>
            </a:r>
          </a:p>
          <a:p>
            <a:pPr marL="457200" indent="-457200">
              <a:buFont typeface="+mj-lt"/>
              <a:buAutoNum type="arabicPeriod"/>
            </a:pPr>
            <a:r>
              <a:rPr lang="en-US" sz="2000" dirty="0">
                <a:solidFill>
                  <a:schemeClr val="tx1"/>
                </a:solidFill>
                <a:latin typeface="Arial Narrow" panose="020B0606020202030204" pitchFamily="34" charset="0"/>
              </a:rPr>
              <a:t>Calculate the volume of the annulus.</a:t>
            </a:r>
          </a:p>
          <a:p>
            <a:pPr marL="728663" lvl="1" indent="-271463">
              <a:spcBef>
                <a:spcPct val="45000"/>
              </a:spcBef>
              <a:buClr>
                <a:srgbClr val="860038"/>
              </a:buClr>
              <a:buFont typeface="Wingdings" pitchFamily="2" charset="2"/>
              <a:buChar char="§"/>
            </a:pPr>
            <a:r>
              <a:rPr lang="en-US" sz="2000" dirty="0">
                <a:solidFill>
                  <a:srgbClr val="000000"/>
                </a:solidFill>
                <a:latin typeface="Arial Narrow" pitchFamily="34" charset="0"/>
              </a:rPr>
              <a:t>812 m x 0.014 m³/m = 11.4 m³</a:t>
            </a:r>
          </a:p>
          <a:p>
            <a:pPr marL="457200" indent="-457200">
              <a:buFont typeface="+mj-lt"/>
              <a:buAutoNum type="arabicPeriod" startAt="3"/>
            </a:pPr>
            <a:r>
              <a:rPr lang="en-US" sz="2000" dirty="0">
                <a:solidFill>
                  <a:schemeClr val="tx1"/>
                </a:solidFill>
                <a:latin typeface="Arial Narrow" panose="020B0606020202030204" pitchFamily="34" charset="0"/>
              </a:rPr>
              <a:t>Add the excess to the calculated volume:</a:t>
            </a:r>
          </a:p>
          <a:p>
            <a:pPr marL="728663" lvl="1" indent="-271463">
              <a:spcBef>
                <a:spcPct val="45000"/>
              </a:spcBef>
              <a:buClr>
                <a:srgbClr val="860038"/>
              </a:buClr>
              <a:buFont typeface="Wingdings" pitchFamily="2" charset="2"/>
              <a:buChar char="§"/>
            </a:pPr>
            <a:r>
              <a:rPr lang="en-US" sz="2000" dirty="0">
                <a:solidFill>
                  <a:srgbClr val="000000"/>
                </a:solidFill>
                <a:latin typeface="Arial Narrow" pitchFamily="34" charset="0"/>
              </a:rPr>
              <a:t>11.4 m³ + 40% = 11.4 m³ x 1.40 = 16.0 m³</a:t>
            </a:r>
          </a:p>
          <a:p>
            <a:pPr marL="914400" lvl="1" indent="-457200">
              <a:buFont typeface="Arial" panose="020B0604020202020204" pitchFamily="34" charset="0"/>
              <a:buChar char="•"/>
            </a:pPr>
            <a:endParaRPr lang="en-US" sz="2050" dirty="0">
              <a:solidFill>
                <a:schemeClr val="tx1"/>
              </a:solidFill>
              <a:latin typeface="Arial Narrow" panose="020B0606020202030204" pitchFamily="34" charset="0"/>
            </a:endParaRPr>
          </a:p>
          <a:p>
            <a:pPr lvl="1"/>
            <a:endParaRPr lang="en-US" sz="2200" dirty="0">
              <a:solidFill>
                <a:schemeClr val="tx1"/>
              </a:solidFill>
              <a:latin typeface="Arial Narrow" panose="020B0606020202030204" pitchFamily="34" charset="0"/>
            </a:endParaRPr>
          </a:p>
          <a:p>
            <a:pPr marL="457200" indent="-457200">
              <a:buAutoNum type="arabicPeriod" startAt="3"/>
            </a:pPr>
            <a:endParaRPr lang="en-US" sz="2400" dirty="0">
              <a:solidFill>
                <a:schemeClr val="tx1"/>
              </a:solidFill>
              <a:latin typeface="Arial Narrow" panose="020B0606020202030204" pitchFamily="34" charset="0"/>
            </a:endParaRPr>
          </a:p>
          <a:p>
            <a:endParaRPr lang="en-US" sz="2400" dirty="0">
              <a:solidFill>
                <a:schemeClr val="tx1"/>
              </a:solidFill>
              <a:latin typeface="Arial Narrow" panose="020B0606020202030204" pitchFamily="34" charset="0"/>
            </a:endParaRPr>
          </a:p>
          <a:p>
            <a:pPr marL="457200" indent="-457200">
              <a:buAutoNum type="arabicPeriod" startAt="4"/>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p:txBody>
      </p:sp>
      <p:sp>
        <p:nvSpPr>
          <p:cNvPr id="16" name="Rectangle 15"/>
          <p:cNvSpPr/>
          <p:nvPr/>
        </p:nvSpPr>
        <p:spPr>
          <a:xfrm>
            <a:off x="3647728" y="4621780"/>
            <a:ext cx="4608512" cy="319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18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Annular capacity calculations</a:t>
            </a:r>
          </a:p>
        </p:txBody>
      </p:sp>
      <p:sp>
        <p:nvSpPr>
          <p:cNvPr id="9" name="Content Placeholder 5"/>
          <p:cNvSpPr>
            <a:spLocks noGrp="1"/>
          </p:cNvSpPr>
          <p:nvPr>
            <p:ph idx="1"/>
          </p:nvPr>
        </p:nvSpPr>
        <p:spPr>
          <a:xfrm>
            <a:off x="342900" y="1484784"/>
            <a:ext cx="10325101" cy="1368152"/>
          </a:xfrm>
        </p:spPr>
        <p:txBody>
          <a:bodyPr/>
          <a:lstStyle/>
          <a:p>
            <a:pPr marL="457200" indent="-457200">
              <a:buAutoNum type="arabicPeriod"/>
            </a:pPr>
            <a:r>
              <a:rPr lang="en-CA" sz="2000" dirty="0"/>
              <a:t>How much slurry would you need to fill the annulus of 305m of 219.1 mm casing inside of 311.2 mm open hole?</a:t>
            </a:r>
          </a:p>
          <a:p>
            <a:pPr marL="1328737" lvl="3" indent="0">
              <a:buNone/>
            </a:pPr>
            <a:r>
              <a:rPr lang="en-CA" sz="2000" b="1" dirty="0">
                <a:latin typeface="Arial Narrow" panose="020B0606020202030204" pitchFamily="34" charset="0"/>
              </a:rPr>
              <a:t>   305m x 0.0384 m³/m =  11.7 m</a:t>
            </a:r>
            <a:r>
              <a:rPr lang="en-CA" sz="2000" b="1" baseline="30000" dirty="0">
                <a:latin typeface="Arial Narrow" panose="020B0606020202030204" pitchFamily="34" charset="0"/>
              </a:rPr>
              <a:t>3</a:t>
            </a:r>
            <a:r>
              <a:rPr lang="en-CA" sz="2000" b="1" dirty="0">
                <a:latin typeface="Arial Narrow" panose="020B0606020202030204" pitchFamily="34" charset="0"/>
              </a:rPr>
              <a:t>  </a:t>
            </a:r>
          </a:p>
        </p:txBody>
      </p:sp>
      <p:sp>
        <p:nvSpPr>
          <p:cNvPr id="3" name="TextBox 2"/>
          <p:cNvSpPr txBox="1"/>
          <p:nvPr/>
        </p:nvSpPr>
        <p:spPr>
          <a:xfrm>
            <a:off x="342900" y="3042294"/>
            <a:ext cx="9858073" cy="1154162"/>
          </a:xfrm>
          <a:prstGeom prst="rect">
            <a:avLst/>
          </a:prstGeom>
          <a:noFill/>
        </p:spPr>
        <p:txBody>
          <a:bodyPr wrap="square" rtlCol="0">
            <a:spAutoFit/>
          </a:bodyPr>
          <a:lstStyle/>
          <a:p>
            <a:pPr marL="457200" indent="-457200">
              <a:spcBef>
                <a:spcPct val="45000"/>
              </a:spcBef>
              <a:buClr>
                <a:srgbClr val="860038"/>
              </a:buClr>
              <a:buFont typeface="+mj-lt"/>
              <a:buAutoNum type="arabicPeriod" startAt="2"/>
            </a:pPr>
            <a:r>
              <a:rPr lang="en-CA" sz="2000" kern="0" dirty="0">
                <a:solidFill>
                  <a:srgbClr val="000000"/>
                </a:solidFill>
                <a:latin typeface="Arial Narrow" pitchFamily="34" charset="0"/>
              </a:rPr>
              <a:t>What is the annular capacity of 612 m of 139.7 mm casing inside of    244.5 mm,  53.57 kg/m casing?</a:t>
            </a:r>
          </a:p>
          <a:p>
            <a:pPr lvl="0">
              <a:spcBef>
                <a:spcPct val="45000"/>
              </a:spcBef>
              <a:buClr>
                <a:srgbClr val="860038"/>
              </a:buClr>
            </a:pPr>
            <a:r>
              <a:rPr lang="en-CA" sz="2000" b="1" kern="0" dirty="0">
                <a:solidFill>
                  <a:srgbClr val="000000"/>
                </a:solidFill>
                <a:latin typeface="Arial Narrow" pitchFamily="34" charset="0"/>
              </a:rPr>
              <a:t>	 	612 m x 0.025 m³/m = 15.3 m³</a:t>
            </a:r>
          </a:p>
        </p:txBody>
      </p:sp>
    </p:spTree>
    <p:extLst>
      <p:ext uri="{BB962C8B-B14F-4D97-AF65-F5344CB8AC3E}">
        <p14:creationId xmlns:p14="http://schemas.microsoft.com/office/powerpoint/2010/main" val="14476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1000"/>
                                        <p:tgtEl>
                                          <p:spTgt spid="9">
                                            <p:txEl>
                                              <p:pRg st="1" end="1"/>
                                            </p:txEl>
                                          </p:spTgt>
                                        </p:tgtEl>
                                      </p:cBhvr>
                                    </p:animEffect>
                                    <p:anim calcmode="lin" valueType="num">
                                      <p:cBhvr>
                                        <p:cTn id="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Annular capacity calculations</a:t>
            </a:r>
          </a:p>
        </p:txBody>
      </p:sp>
      <p:sp>
        <p:nvSpPr>
          <p:cNvPr id="9" name="Content Placeholder 5"/>
          <p:cNvSpPr>
            <a:spLocks noGrp="1"/>
          </p:cNvSpPr>
          <p:nvPr>
            <p:ph idx="1"/>
          </p:nvPr>
        </p:nvSpPr>
        <p:spPr>
          <a:xfrm>
            <a:off x="342900" y="1484784"/>
            <a:ext cx="10084469" cy="1701178"/>
          </a:xfrm>
        </p:spPr>
        <p:txBody>
          <a:bodyPr/>
          <a:lstStyle/>
          <a:p>
            <a:pPr marL="457200" indent="-457200">
              <a:buFont typeface="+mj-lt"/>
              <a:buAutoNum type="arabicPeriod" startAt="3"/>
            </a:pPr>
            <a:r>
              <a:rPr lang="en-CA" sz="2000" dirty="0"/>
              <a:t>How much slurry would be required if the consultant ordered 35% excess for a job that was 1865 m deep, 200.0 mm OH, with 139.7 mm casing?</a:t>
            </a:r>
          </a:p>
          <a:p>
            <a:pPr marL="1328737" lvl="3" indent="0">
              <a:buNone/>
            </a:pPr>
            <a:r>
              <a:rPr lang="en-CA" sz="2000" b="1" dirty="0">
                <a:latin typeface="Arial Narrow" panose="020B0606020202030204" pitchFamily="34" charset="0"/>
              </a:rPr>
              <a:t>1865 m x 0.0161 m³/m =  30.0 m³</a:t>
            </a:r>
          </a:p>
          <a:p>
            <a:pPr marL="1328737" lvl="3" indent="0">
              <a:buNone/>
            </a:pPr>
            <a:r>
              <a:rPr lang="en-CA" sz="2000" b="1" dirty="0">
                <a:latin typeface="Arial Narrow" panose="020B0606020202030204" pitchFamily="34" charset="0"/>
              </a:rPr>
              <a:t>30.0 m³ x 1.35 = 40.5 m³</a:t>
            </a:r>
          </a:p>
          <a:p>
            <a:pPr marL="1328737" lvl="3" indent="0">
              <a:buNone/>
            </a:pPr>
            <a:endParaRPr lang="en-CA" sz="2050" b="1" dirty="0">
              <a:latin typeface="Arial Narrow" panose="020B0606020202030204" pitchFamily="34" charset="0"/>
            </a:endParaRPr>
          </a:p>
          <a:p>
            <a:pPr marL="1328737" lvl="3" indent="0">
              <a:buNone/>
            </a:pPr>
            <a:endParaRPr lang="en-CA" sz="2400" b="1" dirty="0">
              <a:latin typeface="Arial Narrow" panose="020B0606020202030204" pitchFamily="34" charset="0"/>
            </a:endParaRPr>
          </a:p>
        </p:txBody>
      </p:sp>
      <p:sp>
        <p:nvSpPr>
          <p:cNvPr id="3" name="TextBox 2"/>
          <p:cNvSpPr txBox="1"/>
          <p:nvPr/>
        </p:nvSpPr>
        <p:spPr>
          <a:xfrm>
            <a:off x="342900" y="4056447"/>
            <a:ext cx="9858073" cy="865237"/>
          </a:xfrm>
          <a:prstGeom prst="rect">
            <a:avLst/>
          </a:prstGeom>
          <a:noFill/>
        </p:spPr>
        <p:txBody>
          <a:bodyPr wrap="square" rtlCol="0">
            <a:spAutoFit/>
          </a:bodyPr>
          <a:lstStyle/>
          <a:p>
            <a:pPr marL="457200" indent="-457200">
              <a:spcBef>
                <a:spcPct val="45000"/>
              </a:spcBef>
              <a:buClr>
                <a:srgbClr val="860038"/>
              </a:buClr>
              <a:buFont typeface="+mj-lt"/>
              <a:buAutoNum type="arabicPeriod" startAt="4"/>
            </a:pPr>
            <a:r>
              <a:rPr lang="en-CA" sz="2000" kern="0" dirty="0">
                <a:solidFill>
                  <a:srgbClr val="000000"/>
                </a:solidFill>
                <a:latin typeface="Arial Narrow" pitchFamily="34" charset="0"/>
              </a:rPr>
              <a:t>Under perfect well conditions, how much cement would you expect to receive to surface?</a:t>
            </a:r>
          </a:p>
          <a:p>
            <a:pPr lvl="0">
              <a:spcBef>
                <a:spcPct val="45000"/>
              </a:spcBef>
              <a:buClr>
                <a:srgbClr val="860038"/>
              </a:buClr>
            </a:pPr>
            <a:r>
              <a:rPr lang="en-CA" sz="2000" b="1" kern="0" dirty="0">
                <a:solidFill>
                  <a:srgbClr val="000000"/>
                </a:solidFill>
                <a:latin typeface="Arial Narrow" pitchFamily="34" charset="0"/>
              </a:rPr>
              <a:t>	 	40.5 m³ - 30.0 m³ = 10.5 m³</a:t>
            </a:r>
          </a:p>
        </p:txBody>
      </p:sp>
    </p:spTree>
    <p:extLst>
      <p:ext uri="{BB962C8B-B14F-4D97-AF65-F5344CB8AC3E}">
        <p14:creationId xmlns:p14="http://schemas.microsoft.com/office/powerpoint/2010/main" val="949470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1000"/>
                                        <p:tgtEl>
                                          <p:spTgt spid="9">
                                            <p:txEl>
                                              <p:pRg st="1" end="1"/>
                                            </p:txEl>
                                          </p:spTgt>
                                        </p:tgtEl>
                                      </p:cBhvr>
                                    </p:animEffect>
                                    <p:anim calcmode="lin" valueType="num">
                                      <p:cBhvr>
                                        <p:cTn id="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2" end="2"/>
                                            </p:txEl>
                                          </p:spTgt>
                                        </p:tgtEl>
                                        <p:attrNameLst>
                                          <p:attrName>style.visibility</p:attrName>
                                        </p:attrNameLst>
                                      </p:cBhvr>
                                      <p:to>
                                        <p:strVal val="visible"/>
                                      </p:to>
                                    </p:set>
                                    <p:animEffect transition="in" filter="fade">
                                      <p:cBhvr>
                                        <p:cTn id="14" dur="1000"/>
                                        <p:tgtEl>
                                          <p:spTgt spid="9">
                                            <p:txEl>
                                              <p:pRg st="2" end="2"/>
                                            </p:txEl>
                                          </p:spTgt>
                                        </p:tgtEl>
                                      </p:cBhvr>
                                    </p:animEffect>
                                    <p:anim calcmode="lin" valueType="num">
                                      <p:cBhvr>
                                        <p:cTn id="15"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 Deer Site Orientation </a:t>
            </a:r>
            <a:br>
              <a:rPr lang="en-US" dirty="0"/>
            </a:br>
            <a:r>
              <a:rPr lang="en-CA" dirty="0">
                <a:solidFill>
                  <a:schemeClr val="bg1">
                    <a:lumMod val="65000"/>
                  </a:schemeClr>
                </a:solidFill>
              </a:rPr>
              <a:t>Building Rules</a:t>
            </a:r>
          </a:p>
        </p:txBody>
      </p:sp>
      <p:sp>
        <p:nvSpPr>
          <p:cNvPr id="3" name="Content Placeholder 2"/>
          <p:cNvSpPr>
            <a:spLocks noGrp="1"/>
          </p:cNvSpPr>
          <p:nvPr>
            <p:ph idx="1"/>
          </p:nvPr>
        </p:nvSpPr>
        <p:spPr>
          <a:xfrm>
            <a:off x="342901" y="1286932"/>
            <a:ext cx="6096828" cy="4839761"/>
          </a:xfrm>
        </p:spPr>
        <p:txBody>
          <a:bodyPr/>
          <a:lstStyle/>
          <a:p>
            <a:pPr marL="271463" lvl="1" indent="-271463">
              <a:buClr>
                <a:schemeClr val="accent1"/>
              </a:buClr>
              <a:buFont typeface="Wingdings" pitchFamily="2" charset="2"/>
              <a:buChar char="§"/>
            </a:pPr>
            <a:r>
              <a:rPr lang="en-CA" dirty="0">
                <a:ea typeface="+mn-ea"/>
              </a:rPr>
              <a:t>Smoking area (put butts in can)</a:t>
            </a:r>
          </a:p>
          <a:p>
            <a:pPr marL="271463" lvl="1" indent="-271463">
              <a:buClr>
                <a:schemeClr val="accent1"/>
              </a:buClr>
              <a:buFont typeface="Wingdings" pitchFamily="2" charset="2"/>
              <a:buChar char="§"/>
            </a:pPr>
            <a:r>
              <a:rPr lang="en-CA" dirty="0">
                <a:ea typeface="+mn-ea"/>
              </a:rPr>
              <a:t>PPE must be worn in work areas</a:t>
            </a:r>
          </a:p>
          <a:p>
            <a:pPr marL="271463" lvl="1" indent="-271463">
              <a:buClr>
                <a:schemeClr val="accent1"/>
              </a:buClr>
              <a:buFont typeface="Wingdings" pitchFamily="2" charset="2"/>
              <a:buChar char="§"/>
            </a:pPr>
            <a:r>
              <a:rPr lang="en-CA" dirty="0">
                <a:ea typeface="+mn-ea"/>
              </a:rPr>
              <a:t>Observe walk ways (yellow lines)</a:t>
            </a:r>
          </a:p>
          <a:p>
            <a:pPr marL="271463" lvl="1" indent="-271463">
              <a:buClr>
                <a:schemeClr val="accent1"/>
              </a:buClr>
              <a:buFont typeface="Wingdings" pitchFamily="2" charset="2"/>
              <a:buChar char="§"/>
            </a:pPr>
            <a:r>
              <a:rPr lang="en-CA" dirty="0">
                <a:ea typeface="+mn-ea"/>
              </a:rPr>
              <a:t>Do not enter any shop or work area without being accompanied by a local employee</a:t>
            </a:r>
          </a:p>
          <a:p>
            <a:pPr marL="271463" lvl="1" indent="-271463">
              <a:buClr>
                <a:schemeClr val="accent1"/>
              </a:buClr>
              <a:buFont typeface="Wingdings" pitchFamily="2" charset="2"/>
              <a:buChar char="§"/>
            </a:pPr>
            <a:r>
              <a:rPr lang="en-CA" dirty="0">
                <a:ea typeface="+mn-ea"/>
              </a:rPr>
              <a:t>This is a fully operational facility. Please respect the Red Deer district and help us keep it clean!! </a:t>
            </a:r>
          </a:p>
          <a:p>
            <a:pPr marL="271463" lvl="1" indent="0">
              <a:buNone/>
            </a:pPr>
            <a:endParaRPr lang="en-CA" dirty="0"/>
          </a:p>
          <a:p>
            <a:pPr lvl="1"/>
            <a:endParaRPr lang="en-CA" dirty="0"/>
          </a:p>
        </p:txBody>
      </p:sp>
      <p:cxnSp>
        <p:nvCxnSpPr>
          <p:cNvPr id="11" name="Straight Connector 10"/>
          <p:cNvCxnSpPr/>
          <p:nvPr/>
        </p:nvCxnSpPr>
        <p:spPr>
          <a:xfrm>
            <a:off x="1524000" y="1124744"/>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786961B-3F7D-40BD-B6A5-C8FE1E32F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038860"/>
            <a:ext cx="6096828" cy="2780280"/>
          </a:xfrm>
          <a:prstGeom prst="rect">
            <a:avLst/>
          </a:prstGeom>
        </p:spPr>
      </p:pic>
    </p:spTree>
    <p:extLst>
      <p:ext uri="{BB962C8B-B14F-4D97-AF65-F5344CB8AC3E}">
        <p14:creationId xmlns:p14="http://schemas.microsoft.com/office/powerpoint/2010/main" val="5271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More Annular capacity calculations</a:t>
            </a:r>
          </a:p>
        </p:txBody>
      </p:sp>
      <p:sp>
        <p:nvSpPr>
          <p:cNvPr id="9" name="Content Placeholder 5"/>
          <p:cNvSpPr>
            <a:spLocks noGrp="1"/>
          </p:cNvSpPr>
          <p:nvPr>
            <p:ph idx="1"/>
          </p:nvPr>
        </p:nvSpPr>
        <p:spPr>
          <a:xfrm>
            <a:off x="342900" y="1484784"/>
            <a:ext cx="10325101" cy="1368152"/>
          </a:xfrm>
        </p:spPr>
        <p:txBody>
          <a:bodyPr/>
          <a:lstStyle/>
          <a:p>
            <a:pPr marL="457200" indent="-457200">
              <a:buFont typeface="+mj-lt"/>
              <a:buAutoNum type="arabicPeriod" startAt="5"/>
            </a:pPr>
            <a:r>
              <a:rPr lang="en-CA" sz="2000" dirty="0"/>
              <a:t>How many meters would 4 m³ of </a:t>
            </a:r>
            <a:r>
              <a:rPr lang="en-CA" sz="2000" dirty="0" err="1"/>
              <a:t>visweep</a:t>
            </a:r>
            <a:r>
              <a:rPr lang="en-CA" sz="2000" dirty="0"/>
              <a:t> cover in the annulus between 158.8 mm OH and 114.3 mm casing?</a:t>
            </a:r>
          </a:p>
          <a:p>
            <a:pPr marL="1328737" lvl="3" indent="0">
              <a:buNone/>
            </a:pPr>
            <a:r>
              <a:rPr lang="en-CA" sz="2000" b="1" dirty="0">
                <a:latin typeface="Arial Narrow" panose="020B0606020202030204" pitchFamily="34" charset="0"/>
              </a:rPr>
              <a:t>4.0 m³ ÷ 0.0095 m³/m =  421.1 m </a:t>
            </a:r>
          </a:p>
          <a:p>
            <a:pPr marL="1328737" lvl="3" indent="0">
              <a:buNone/>
            </a:pPr>
            <a:endParaRPr lang="en-CA" sz="2400" b="1" dirty="0">
              <a:latin typeface="Arial Narrow" panose="020B0606020202030204" pitchFamily="34" charset="0"/>
            </a:endParaRPr>
          </a:p>
          <a:p>
            <a:pPr marL="1328737" lvl="3" indent="0">
              <a:buNone/>
            </a:pPr>
            <a:endParaRPr lang="en-CA" sz="2400" b="1" dirty="0">
              <a:latin typeface="Arial Narrow" panose="020B0606020202030204" pitchFamily="34" charset="0"/>
            </a:endParaRPr>
          </a:p>
        </p:txBody>
      </p:sp>
      <p:sp>
        <p:nvSpPr>
          <p:cNvPr id="3" name="TextBox 2"/>
          <p:cNvSpPr txBox="1"/>
          <p:nvPr/>
        </p:nvSpPr>
        <p:spPr>
          <a:xfrm>
            <a:off x="342900" y="3341553"/>
            <a:ext cx="9858073" cy="1811650"/>
          </a:xfrm>
          <a:prstGeom prst="rect">
            <a:avLst/>
          </a:prstGeom>
          <a:noFill/>
        </p:spPr>
        <p:txBody>
          <a:bodyPr wrap="square" rtlCol="0">
            <a:spAutoFit/>
          </a:bodyPr>
          <a:lstStyle/>
          <a:p>
            <a:pPr marL="457200" indent="-457200">
              <a:spcBef>
                <a:spcPct val="45000"/>
              </a:spcBef>
              <a:buClr>
                <a:srgbClr val="860038"/>
              </a:buClr>
              <a:buFont typeface="+mj-lt"/>
              <a:buAutoNum type="arabicPeriod" startAt="6"/>
            </a:pPr>
            <a:r>
              <a:rPr lang="en-CA" sz="2000" kern="0" dirty="0">
                <a:solidFill>
                  <a:srgbClr val="000000"/>
                </a:solidFill>
                <a:latin typeface="Arial Narrow" pitchFamily="34" charset="0"/>
              </a:rPr>
              <a:t>You are watching for cement returns on a cement job.  When your operator bumps the plug, you have only seen a total of 1 m³ of preflush.  You pumped at total of 6 m³.  How far down can you tell the OSR to expect to find the cement top if the annulus is 177.8 mm casing inside 244.5 mm, 48.07 kg/m casing?</a:t>
            </a:r>
          </a:p>
          <a:p>
            <a:pPr lvl="0">
              <a:spcBef>
                <a:spcPct val="45000"/>
              </a:spcBef>
              <a:buClr>
                <a:srgbClr val="860038"/>
              </a:buClr>
            </a:pPr>
            <a:r>
              <a:rPr lang="en-CA" sz="2000" b="1" kern="0" dirty="0">
                <a:solidFill>
                  <a:srgbClr val="000000"/>
                </a:solidFill>
                <a:latin typeface="Arial Narrow" pitchFamily="34" charset="0"/>
              </a:rPr>
              <a:t>	 6.0 m³ - 1.0 m³ = 5.0 m³ ÷ 0.0162 m³/m = 308.6 m</a:t>
            </a:r>
          </a:p>
        </p:txBody>
      </p:sp>
    </p:spTree>
    <p:extLst>
      <p:ext uri="{BB962C8B-B14F-4D97-AF65-F5344CB8AC3E}">
        <p14:creationId xmlns:p14="http://schemas.microsoft.com/office/powerpoint/2010/main" val="2498242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1000"/>
                                        <p:tgtEl>
                                          <p:spTgt spid="9">
                                            <p:txEl>
                                              <p:pRg st="1" end="1"/>
                                            </p:txEl>
                                          </p:spTgt>
                                        </p:tgtEl>
                                      </p:cBhvr>
                                    </p:animEffect>
                                    <p:anim calcmode="lin" valueType="num">
                                      <p:cBhvr>
                                        <p:cTn id="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6E273D"/>
                </a:solidFill>
              </a:rPr>
              <a:t>Handbook – Pipe Strengths and dimensions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3911" y="1920893"/>
            <a:ext cx="4960079" cy="3613887"/>
          </a:xfrm>
          <a:prstGeom prst="rect">
            <a:avLst/>
          </a:prstGeom>
        </p:spPr>
      </p:pic>
    </p:spTree>
    <p:extLst>
      <p:ext uri="{BB962C8B-B14F-4D97-AF65-F5344CB8AC3E}">
        <p14:creationId xmlns:p14="http://schemas.microsoft.com/office/powerpoint/2010/main" val="2913591336"/>
      </p:ext>
    </p:extLst>
  </p:cSld>
  <p:clrMapOvr>
    <a:masterClrMapping/>
  </p:clrMapOvr>
  <p:transition spd="slow">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6E273D"/>
                </a:solidFill>
              </a:rPr>
              <a:t>Pipe Strengths</a:t>
            </a:r>
          </a:p>
        </p:txBody>
      </p:sp>
      <p:sp>
        <p:nvSpPr>
          <p:cNvPr id="6" name="Content Placeholder 5"/>
          <p:cNvSpPr>
            <a:spLocks noGrp="1"/>
          </p:cNvSpPr>
          <p:nvPr>
            <p:ph idx="1"/>
          </p:nvPr>
        </p:nvSpPr>
        <p:spPr>
          <a:xfrm>
            <a:off x="269507" y="1820411"/>
            <a:ext cx="11445535" cy="4432110"/>
          </a:xfrm>
        </p:spPr>
        <p:txBody>
          <a:bodyPr/>
          <a:lstStyle/>
          <a:p>
            <a:pPr>
              <a:lnSpc>
                <a:spcPct val="90000"/>
              </a:lnSpc>
              <a:spcBef>
                <a:spcPct val="50000"/>
              </a:spcBef>
            </a:pPr>
            <a:r>
              <a:rPr lang="en-US" altLang="en-US" sz="2000" b="1" dirty="0"/>
              <a:t>Internal Yield Pressure: </a:t>
            </a:r>
            <a:r>
              <a:rPr lang="en-US" altLang="en-US" sz="2000" dirty="0"/>
              <a:t>The pressure (MPa) that will “burst” or explode a pipe from the inside. </a:t>
            </a:r>
          </a:p>
          <a:p>
            <a:pPr>
              <a:lnSpc>
                <a:spcPct val="90000"/>
              </a:lnSpc>
              <a:spcBef>
                <a:spcPct val="50000"/>
              </a:spcBef>
            </a:pPr>
            <a:r>
              <a:rPr lang="en-US" altLang="en-US" sz="2000" b="1" dirty="0"/>
              <a:t>Collapse Pressure: </a:t>
            </a:r>
            <a:r>
              <a:rPr lang="en-US" altLang="en-US" sz="2000" dirty="0"/>
              <a:t>The pressure from the outside that will cause a pipe to collapse or “implode”.</a:t>
            </a:r>
          </a:p>
          <a:p>
            <a:pPr>
              <a:lnSpc>
                <a:spcPct val="90000"/>
              </a:lnSpc>
              <a:spcBef>
                <a:spcPct val="50000"/>
              </a:spcBef>
            </a:pPr>
            <a:r>
              <a:rPr lang="en-US" altLang="en-US" sz="2000" b="1" dirty="0"/>
              <a:t>Joint Yield Pressure: </a:t>
            </a:r>
            <a:r>
              <a:rPr lang="en-US" altLang="en-US" sz="2000" dirty="0"/>
              <a:t>The amount of force (daN or decanewtons) exerted along the length of the pipe joint that will cause it to separate or come apart (the joint being the weakest part of the string).</a:t>
            </a:r>
          </a:p>
          <a:p>
            <a:pPr marL="0" indent="0">
              <a:buNone/>
            </a:pPr>
            <a:endParaRPr lang="en-US" b="1" dirty="0"/>
          </a:p>
        </p:txBody>
      </p:sp>
      <p:sp>
        <p:nvSpPr>
          <p:cNvPr id="7" name="Text Placeholder 6"/>
          <p:cNvSpPr>
            <a:spLocks noGrp="1"/>
          </p:cNvSpPr>
          <p:nvPr>
            <p:ph type="body" idx="11"/>
          </p:nvPr>
        </p:nvSpPr>
        <p:spPr>
          <a:xfrm>
            <a:off x="352775" y="1247236"/>
            <a:ext cx="11407855" cy="437186"/>
          </a:xfrm>
        </p:spPr>
        <p:txBody>
          <a:bodyPr/>
          <a:lstStyle/>
          <a:p>
            <a:r>
              <a:rPr lang="en-US" sz="2000" dirty="0"/>
              <a:t>There are 3 main considerations in pipe strength:</a:t>
            </a:r>
          </a:p>
        </p:txBody>
      </p:sp>
    </p:spTree>
    <p:extLst>
      <p:ext uri="{BB962C8B-B14F-4D97-AF65-F5344CB8AC3E}">
        <p14:creationId xmlns:p14="http://schemas.microsoft.com/office/powerpoint/2010/main" val="412302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6E273D"/>
                </a:solidFill>
              </a:rPr>
              <a:t>Pipe Strengths</a:t>
            </a:r>
          </a:p>
        </p:txBody>
      </p:sp>
      <p:sp>
        <p:nvSpPr>
          <p:cNvPr id="6" name="Content Placeholder 5"/>
          <p:cNvSpPr>
            <a:spLocks noGrp="1"/>
          </p:cNvSpPr>
          <p:nvPr>
            <p:ph idx="1"/>
          </p:nvPr>
        </p:nvSpPr>
        <p:spPr>
          <a:xfrm>
            <a:off x="342900" y="1801159"/>
            <a:ext cx="10937908" cy="4253134"/>
          </a:xfrm>
        </p:spPr>
        <p:txBody>
          <a:bodyPr/>
          <a:lstStyle/>
          <a:p>
            <a:pPr>
              <a:lnSpc>
                <a:spcPct val="90000"/>
              </a:lnSpc>
              <a:spcBef>
                <a:spcPct val="50000"/>
              </a:spcBef>
            </a:pPr>
            <a:r>
              <a:rPr lang="en-US" altLang="en-US" sz="2000" b="1" dirty="0"/>
              <a:t>Pipe weight:  </a:t>
            </a:r>
            <a:r>
              <a:rPr lang="en-US" altLang="en-US" sz="2000" dirty="0"/>
              <a:t>Heavier pipe has thicker walls, therefore can stand up to higher pressure. </a:t>
            </a:r>
          </a:p>
          <a:p>
            <a:pPr>
              <a:lnSpc>
                <a:spcPct val="90000"/>
              </a:lnSpc>
              <a:spcBef>
                <a:spcPct val="50000"/>
              </a:spcBef>
            </a:pPr>
            <a:r>
              <a:rPr lang="en-US" altLang="en-US" sz="2000" b="1" dirty="0"/>
              <a:t>Thread Type:  </a:t>
            </a:r>
            <a:r>
              <a:rPr lang="en-US" altLang="en-US" sz="2000" dirty="0"/>
              <a:t>The connections are the weakest points in a string of pipe (in general).  Different thread types have different joint yields. </a:t>
            </a:r>
          </a:p>
          <a:p>
            <a:pPr>
              <a:lnSpc>
                <a:spcPct val="90000"/>
              </a:lnSpc>
              <a:spcBef>
                <a:spcPct val="50000"/>
              </a:spcBef>
            </a:pPr>
            <a:r>
              <a:rPr lang="en-US" altLang="en-US" sz="2000" b="1" dirty="0"/>
              <a:t>Pipe Grade: </a:t>
            </a:r>
            <a:r>
              <a:rPr lang="en-US" altLang="en-US" sz="2000" dirty="0"/>
              <a:t>Refers to the quality of steel that the pipe was made out of, and has no affect on the weight or dimensions of the pipe, but will affect the pressure it can withstand </a:t>
            </a:r>
          </a:p>
          <a:p>
            <a:pPr marL="0" indent="0">
              <a:buNone/>
            </a:pPr>
            <a:endParaRPr lang="en-US" sz="2000" b="1" dirty="0"/>
          </a:p>
        </p:txBody>
      </p:sp>
      <p:sp>
        <p:nvSpPr>
          <p:cNvPr id="7" name="Text Placeholder 6"/>
          <p:cNvSpPr>
            <a:spLocks noGrp="1"/>
          </p:cNvSpPr>
          <p:nvPr>
            <p:ph type="body" idx="11"/>
          </p:nvPr>
        </p:nvSpPr>
        <p:spPr>
          <a:xfrm>
            <a:off x="342901" y="1247235"/>
            <a:ext cx="11417730" cy="417936"/>
          </a:xfrm>
        </p:spPr>
        <p:txBody>
          <a:bodyPr/>
          <a:lstStyle/>
          <a:p>
            <a:r>
              <a:rPr lang="en-US" sz="2000" dirty="0"/>
              <a:t>The properties of the pipe that determine it’s strength are:</a:t>
            </a:r>
          </a:p>
        </p:txBody>
      </p:sp>
    </p:spTree>
    <p:extLst>
      <p:ext uri="{BB962C8B-B14F-4D97-AF65-F5344CB8AC3E}">
        <p14:creationId xmlns:p14="http://schemas.microsoft.com/office/powerpoint/2010/main" val="410848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6E273D"/>
                </a:solidFill>
              </a:rPr>
              <a:t>Pipe Strengths</a:t>
            </a: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5520" y="1988840"/>
            <a:ext cx="8710728" cy="3312368"/>
          </a:xfrm>
        </p:spPr>
      </p:pic>
      <p:sp>
        <p:nvSpPr>
          <p:cNvPr id="7" name="Text Placeholder 6"/>
          <p:cNvSpPr>
            <a:spLocks noGrp="1"/>
          </p:cNvSpPr>
          <p:nvPr>
            <p:ph type="body" idx="11"/>
          </p:nvPr>
        </p:nvSpPr>
        <p:spPr>
          <a:xfrm>
            <a:off x="1703512" y="1196752"/>
            <a:ext cx="8820472" cy="618236"/>
          </a:xfrm>
        </p:spPr>
        <p:txBody>
          <a:bodyPr/>
          <a:lstStyle/>
          <a:p>
            <a:r>
              <a:rPr lang="en-US" sz="2000" b="0" dirty="0">
                <a:solidFill>
                  <a:schemeClr val="tx1"/>
                </a:solidFill>
              </a:rPr>
              <a:t>Find the burst and collapse pressure for 177.8 mm, 34.23 kg/m, C-95 casing </a:t>
            </a:r>
          </a:p>
        </p:txBody>
      </p:sp>
      <p:sp>
        <p:nvSpPr>
          <p:cNvPr id="4" name="Rectangle 3"/>
          <p:cNvSpPr/>
          <p:nvPr/>
        </p:nvSpPr>
        <p:spPr>
          <a:xfrm>
            <a:off x="1775520" y="4077072"/>
            <a:ext cx="871296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4943872" y="2276872"/>
            <a:ext cx="864096" cy="31683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3503712" y="1988840"/>
            <a:ext cx="720080" cy="3456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2207568" y="5661249"/>
            <a:ext cx="7848872" cy="400110"/>
          </a:xfrm>
          <a:prstGeom prst="rect">
            <a:avLst/>
          </a:prstGeom>
          <a:noFill/>
        </p:spPr>
        <p:txBody>
          <a:bodyPr wrap="square" rtlCol="0">
            <a:spAutoFit/>
          </a:bodyPr>
          <a:lstStyle/>
          <a:p>
            <a:r>
              <a:rPr lang="en-US" sz="2000" b="1" dirty="0">
                <a:latin typeface="Arial Narrow" panose="020B0606020202030204" pitchFamily="34" charset="0"/>
              </a:rPr>
              <a:t>Handbook Section 3 page 336</a:t>
            </a:r>
          </a:p>
        </p:txBody>
      </p:sp>
    </p:spTree>
    <p:extLst>
      <p:ext uri="{BB962C8B-B14F-4D97-AF65-F5344CB8AC3E}">
        <p14:creationId xmlns:p14="http://schemas.microsoft.com/office/powerpoint/2010/main" val="299787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90"/>
                                          </p:val>
                                        </p:tav>
                                        <p:tav tm="100000">
                                          <p:val>
                                            <p:fltVal val="0"/>
                                          </p:val>
                                        </p:tav>
                                      </p:tavLst>
                                    </p:anim>
                                    <p:animEffect transition="in" filter="fade">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6E273D"/>
                </a:solidFill>
              </a:rPr>
              <a:t>Pipe Strengths</a:t>
            </a:r>
          </a:p>
        </p:txBody>
      </p:sp>
      <p:sp>
        <p:nvSpPr>
          <p:cNvPr id="6" name="Content Placeholder 5"/>
          <p:cNvSpPr>
            <a:spLocks noGrp="1"/>
          </p:cNvSpPr>
          <p:nvPr>
            <p:ph idx="1"/>
          </p:nvPr>
        </p:nvSpPr>
        <p:spPr>
          <a:xfrm>
            <a:off x="342900" y="1849284"/>
            <a:ext cx="9826971" cy="4531685"/>
          </a:xfrm>
        </p:spPr>
        <p:txBody>
          <a:bodyPr/>
          <a:lstStyle/>
          <a:p>
            <a:pPr>
              <a:lnSpc>
                <a:spcPct val="90000"/>
              </a:lnSpc>
              <a:spcBef>
                <a:spcPct val="50000"/>
              </a:spcBef>
            </a:pPr>
            <a:r>
              <a:rPr lang="en-US" altLang="en-US" sz="2000" b="1" dirty="0"/>
              <a:t>What value would Sanjel use for the maximum pressure on the previous slide?</a:t>
            </a:r>
          </a:p>
          <a:p>
            <a:pPr marL="271463" lvl="1" indent="-271463">
              <a:lnSpc>
                <a:spcPct val="90000"/>
              </a:lnSpc>
              <a:spcBef>
                <a:spcPct val="50000"/>
              </a:spcBef>
              <a:buClr>
                <a:schemeClr val="accent1"/>
              </a:buClr>
              <a:buFont typeface="Wingdings" pitchFamily="2" charset="2"/>
              <a:buChar char="§"/>
            </a:pPr>
            <a:r>
              <a:rPr lang="en-US" altLang="en-US" dirty="0">
                <a:ea typeface="+mn-ea"/>
              </a:rPr>
              <a:t>Burst: 52 MPa x 0.8 = 41.6 MPa </a:t>
            </a:r>
          </a:p>
          <a:p>
            <a:pPr marL="271463" lvl="1" indent="-271463">
              <a:lnSpc>
                <a:spcPct val="90000"/>
              </a:lnSpc>
              <a:spcBef>
                <a:spcPct val="50000"/>
              </a:spcBef>
              <a:buClr>
                <a:schemeClr val="accent1"/>
              </a:buClr>
              <a:buFont typeface="Wingdings" pitchFamily="2" charset="2"/>
              <a:buChar char="§"/>
            </a:pPr>
            <a:r>
              <a:rPr lang="en-US" altLang="en-US" dirty="0">
                <a:ea typeface="+mn-ea"/>
              </a:rPr>
              <a:t>Collapse: 29 MPa x 0.8 = 23.2 MPa</a:t>
            </a:r>
          </a:p>
          <a:p>
            <a:pPr marL="0" indent="0">
              <a:buNone/>
            </a:pPr>
            <a:endParaRPr lang="en-US" sz="2000" dirty="0"/>
          </a:p>
        </p:txBody>
      </p:sp>
      <p:sp>
        <p:nvSpPr>
          <p:cNvPr id="7" name="Text Placeholder 6"/>
          <p:cNvSpPr>
            <a:spLocks noGrp="1"/>
          </p:cNvSpPr>
          <p:nvPr>
            <p:ph type="body" idx="11"/>
          </p:nvPr>
        </p:nvSpPr>
        <p:spPr>
          <a:xfrm>
            <a:off x="342901" y="1247235"/>
            <a:ext cx="11417730" cy="466062"/>
          </a:xfrm>
        </p:spPr>
        <p:txBody>
          <a:bodyPr/>
          <a:lstStyle/>
          <a:p>
            <a:r>
              <a:rPr lang="en-US" sz="2000" dirty="0"/>
              <a:t>Sanjel uses 80% of the listed value.  This is a safety factor to ensure maximum pressure is not reached. </a:t>
            </a:r>
          </a:p>
        </p:txBody>
      </p:sp>
    </p:spTree>
    <p:extLst>
      <p:ext uri="{BB962C8B-B14F-4D97-AF65-F5344CB8AC3E}">
        <p14:creationId xmlns:p14="http://schemas.microsoft.com/office/powerpoint/2010/main" val="316820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down)">
                                      <p:cBhvr>
                                        <p:cTn id="17" dur="580">
                                          <p:stCondLst>
                                            <p:cond delay="0"/>
                                          </p:stCondLst>
                                        </p:cTn>
                                        <p:tgtEl>
                                          <p:spTgt spid="6">
                                            <p:txEl>
                                              <p:pRg st="2" end="2"/>
                                            </p:txEl>
                                          </p:spTgt>
                                        </p:tgtEl>
                                      </p:cBhvr>
                                    </p:animEffect>
                                    <p:anim calcmode="lin" valueType="num">
                                      <p:cBhvr>
                                        <p:cTn id="18" dur="1822" tmFilter="0,0; 0.14,0.36; 0.43,0.73; 0.71,0.91; 1.0,1.0">
                                          <p:stCondLst>
                                            <p:cond delay="0"/>
                                          </p:stCondLst>
                                        </p:cTn>
                                        <p:tgtEl>
                                          <p:spTgt spid="6">
                                            <p:txEl>
                                              <p:pRg st="2" end="2"/>
                                            </p:txEl>
                                          </p:spTgt>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6">
                                            <p:txEl>
                                              <p:pRg st="2" end="2"/>
                                            </p:txEl>
                                          </p:spTgt>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6">
                                            <p:txEl>
                                              <p:pRg st="2" end="2"/>
                                            </p:txEl>
                                          </p:spTgt>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6">
                                            <p:txEl>
                                              <p:pRg st="2" end="2"/>
                                            </p:txEl>
                                          </p:spTgt>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6">
                                            <p:txEl>
                                              <p:pRg st="2" end="2"/>
                                            </p:txEl>
                                          </p:spTgt>
                                        </p:tgtEl>
                                        <p:attrNameLst>
                                          <p:attrName>ppt_y</p:attrName>
                                        </p:attrNameLst>
                                      </p:cBhvr>
                                      <p:tavLst>
                                        <p:tav tm="0" fmla="#ppt_y-sin(pi*$)/81">
                                          <p:val>
                                            <p:fltVal val="0"/>
                                          </p:val>
                                        </p:tav>
                                        <p:tav tm="100000">
                                          <p:val>
                                            <p:fltVal val="1"/>
                                          </p:val>
                                        </p:tav>
                                      </p:tavLst>
                                    </p:anim>
                                    <p:animScale>
                                      <p:cBhvr>
                                        <p:cTn id="23" dur="26">
                                          <p:stCondLst>
                                            <p:cond delay="650"/>
                                          </p:stCondLst>
                                        </p:cTn>
                                        <p:tgtEl>
                                          <p:spTgt spid="6">
                                            <p:txEl>
                                              <p:pRg st="2" end="2"/>
                                            </p:txEl>
                                          </p:spTgt>
                                        </p:tgtEl>
                                      </p:cBhvr>
                                      <p:to x="100000" y="60000"/>
                                    </p:animScale>
                                    <p:animScale>
                                      <p:cBhvr>
                                        <p:cTn id="24" dur="166" decel="50000">
                                          <p:stCondLst>
                                            <p:cond delay="676"/>
                                          </p:stCondLst>
                                        </p:cTn>
                                        <p:tgtEl>
                                          <p:spTgt spid="6">
                                            <p:txEl>
                                              <p:pRg st="2" end="2"/>
                                            </p:txEl>
                                          </p:spTgt>
                                        </p:tgtEl>
                                      </p:cBhvr>
                                      <p:to x="100000" y="100000"/>
                                    </p:animScale>
                                    <p:animScale>
                                      <p:cBhvr>
                                        <p:cTn id="25" dur="26">
                                          <p:stCondLst>
                                            <p:cond delay="1312"/>
                                          </p:stCondLst>
                                        </p:cTn>
                                        <p:tgtEl>
                                          <p:spTgt spid="6">
                                            <p:txEl>
                                              <p:pRg st="2" end="2"/>
                                            </p:txEl>
                                          </p:spTgt>
                                        </p:tgtEl>
                                      </p:cBhvr>
                                      <p:to x="100000" y="80000"/>
                                    </p:animScale>
                                    <p:animScale>
                                      <p:cBhvr>
                                        <p:cTn id="26" dur="166" decel="50000">
                                          <p:stCondLst>
                                            <p:cond delay="1338"/>
                                          </p:stCondLst>
                                        </p:cTn>
                                        <p:tgtEl>
                                          <p:spTgt spid="6">
                                            <p:txEl>
                                              <p:pRg st="2" end="2"/>
                                            </p:txEl>
                                          </p:spTgt>
                                        </p:tgtEl>
                                      </p:cBhvr>
                                      <p:to x="100000" y="100000"/>
                                    </p:animScale>
                                    <p:animScale>
                                      <p:cBhvr>
                                        <p:cTn id="27" dur="26">
                                          <p:stCondLst>
                                            <p:cond delay="1642"/>
                                          </p:stCondLst>
                                        </p:cTn>
                                        <p:tgtEl>
                                          <p:spTgt spid="6">
                                            <p:txEl>
                                              <p:pRg st="2" end="2"/>
                                            </p:txEl>
                                          </p:spTgt>
                                        </p:tgtEl>
                                      </p:cBhvr>
                                      <p:to x="100000" y="90000"/>
                                    </p:animScale>
                                    <p:animScale>
                                      <p:cBhvr>
                                        <p:cTn id="28" dur="166" decel="50000">
                                          <p:stCondLst>
                                            <p:cond delay="1668"/>
                                          </p:stCondLst>
                                        </p:cTn>
                                        <p:tgtEl>
                                          <p:spTgt spid="6">
                                            <p:txEl>
                                              <p:pRg st="2" end="2"/>
                                            </p:txEl>
                                          </p:spTgt>
                                        </p:tgtEl>
                                      </p:cBhvr>
                                      <p:to x="100000" y="100000"/>
                                    </p:animScale>
                                    <p:animScale>
                                      <p:cBhvr>
                                        <p:cTn id="29" dur="26">
                                          <p:stCondLst>
                                            <p:cond delay="1808"/>
                                          </p:stCondLst>
                                        </p:cTn>
                                        <p:tgtEl>
                                          <p:spTgt spid="6">
                                            <p:txEl>
                                              <p:pRg st="2" end="2"/>
                                            </p:txEl>
                                          </p:spTgt>
                                        </p:tgtEl>
                                      </p:cBhvr>
                                      <p:to x="100000" y="95000"/>
                                    </p:animScale>
                                    <p:animScale>
                                      <p:cBhvr>
                                        <p:cTn id="30" dur="166" decel="50000">
                                          <p:stCondLst>
                                            <p:cond delay="1834"/>
                                          </p:stCondLst>
                                        </p:cTn>
                                        <p:tgtEl>
                                          <p:spTgt spid="6">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Pipe Strength Questions </a:t>
            </a:r>
          </a:p>
        </p:txBody>
      </p:sp>
      <p:sp>
        <p:nvSpPr>
          <p:cNvPr id="9" name="Content Placeholder 5"/>
          <p:cNvSpPr>
            <a:spLocks noGrp="1"/>
          </p:cNvSpPr>
          <p:nvPr>
            <p:ph idx="1"/>
          </p:nvPr>
        </p:nvSpPr>
        <p:spPr>
          <a:xfrm>
            <a:off x="342900" y="1386039"/>
            <a:ext cx="10325101" cy="1466898"/>
          </a:xfrm>
        </p:spPr>
        <p:txBody>
          <a:bodyPr/>
          <a:lstStyle/>
          <a:p>
            <a:pPr marL="457200" indent="-457200">
              <a:buFont typeface="+mj-lt"/>
              <a:buAutoNum type="arabicPeriod"/>
            </a:pPr>
            <a:r>
              <a:rPr lang="en-CA" sz="2000" dirty="0"/>
              <a:t>Based on a maximum of 80% of Casing burst, what is the maximum you could set your electronic pressure trip to on a job with 219.1 mm casing, 35.72 kg/m J-55?</a:t>
            </a:r>
          </a:p>
          <a:p>
            <a:pPr marL="1328737" lvl="3" indent="0">
              <a:buNone/>
            </a:pPr>
            <a:r>
              <a:rPr lang="en-CA" sz="2000" b="1" dirty="0">
                <a:latin typeface="Arial Narrow" panose="020B0606020202030204" pitchFamily="34" charset="0"/>
              </a:rPr>
              <a:t>Burst: 20 MPa x 0.8 = 16 MPa</a:t>
            </a:r>
          </a:p>
          <a:p>
            <a:pPr marL="1328737" lvl="3" indent="0">
              <a:buNone/>
            </a:pPr>
            <a:endParaRPr lang="en-CA" sz="2400" b="1" dirty="0">
              <a:latin typeface="Arial Narrow" panose="020B0606020202030204" pitchFamily="34" charset="0"/>
            </a:endParaRPr>
          </a:p>
          <a:p>
            <a:pPr marL="1328737" lvl="3" indent="0">
              <a:buNone/>
            </a:pPr>
            <a:endParaRPr lang="en-CA" sz="2400" b="1" dirty="0">
              <a:latin typeface="Arial Narrow" panose="020B0606020202030204" pitchFamily="34" charset="0"/>
            </a:endParaRPr>
          </a:p>
        </p:txBody>
      </p:sp>
      <p:sp>
        <p:nvSpPr>
          <p:cNvPr id="3" name="TextBox 2"/>
          <p:cNvSpPr txBox="1"/>
          <p:nvPr/>
        </p:nvSpPr>
        <p:spPr>
          <a:xfrm>
            <a:off x="342900" y="3291677"/>
            <a:ext cx="9858073" cy="1638141"/>
          </a:xfrm>
          <a:prstGeom prst="rect">
            <a:avLst/>
          </a:prstGeom>
          <a:noFill/>
        </p:spPr>
        <p:txBody>
          <a:bodyPr wrap="square" rtlCol="0">
            <a:spAutoFit/>
          </a:bodyPr>
          <a:lstStyle/>
          <a:p>
            <a:pPr marL="457200" indent="-457200">
              <a:spcBef>
                <a:spcPct val="45000"/>
              </a:spcBef>
              <a:buClr>
                <a:srgbClr val="860038"/>
              </a:buClr>
              <a:buFont typeface="+mj-lt"/>
              <a:buAutoNum type="arabicPeriod" startAt="2"/>
            </a:pPr>
            <a:r>
              <a:rPr lang="en-CA" sz="2000" kern="0" dirty="0">
                <a:solidFill>
                  <a:srgbClr val="000000"/>
                </a:solidFill>
                <a:latin typeface="Arial Narrow" pitchFamily="34" charset="0"/>
              </a:rPr>
              <a:t>You are asked to put pressure on the annulus to test a packer.  OSR asks for 25 MPa.  The casing is 177.8 mm, 38.69 kg/m J-55.  What would you tell the OSR?</a:t>
            </a:r>
          </a:p>
          <a:p>
            <a:pPr lvl="0">
              <a:spcBef>
                <a:spcPct val="45000"/>
              </a:spcBef>
              <a:buClr>
                <a:srgbClr val="860038"/>
              </a:buClr>
            </a:pPr>
            <a:r>
              <a:rPr lang="en-CA" sz="2000" b="1" kern="0" dirty="0">
                <a:solidFill>
                  <a:srgbClr val="000000"/>
                </a:solidFill>
                <a:latin typeface="Arial Narrow" panose="020B0606020202030204" pitchFamily="34" charset="0"/>
              </a:rPr>
              <a:t>	 	Collapse: 30 MPa x 0.8 = 24 MPa	</a:t>
            </a:r>
          </a:p>
          <a:p>
            <a:pPr lvl="0">
              <a:spcBef>
                <a:spcPct val="45000"/>
              </a:spcBef>
              <a:buClr>
                <a:srgbClr val="860038"/>
              </a:buClr>
            </a:pPr>
            <a:r>
              <a:rPr lang="en-CA" sz="2000" b="1" kern="0" dirty="0">
                <a:solidFill>
                  <a:srgbClr val="000000"/>
                </a:solidFill>
                <a:latin typeface="Arial Narrow" panose="020B0606020202030204" pitchFamily="34" charset="0"/>
              </a:rPr>
              <a:t>		Tell the OSR the highest you can go is 24 MPa.</a:t>
            </a:r>
          </a:p>
        </p:txBody>
      </p:sp>
    </p:spTree>
    <p:extLst>
      <p:ext uri="{BB962C8B-B14F-4D97-AF65-F5344CB8AC3E}">
        <p14:creationId xmlns:p14="http://schemas.microsoft.com/office/powerpoint/2010/main" val="3106846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1000"/>
                                        <p:tgtEl>
                                          <p:spTgt spid="9">
                                            <p:txEl>
                                              <p:pRg st="1" end="1"/>
                                            </p:txEl>
                                          </p:spTgt>
                                        </p:tgtEl>
                                      </p:cBhvr>
                                    </p:animEffect>
                                    <p:anim calcmode="lin" valueType="num">
                                      <p:cBhvr>
                                        <p:cTn id="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919536" y="404664"/>
            <a:ext cx="8136904" cy="1669688"/>
          </a:xfrm>
          <a:prstGeom prst="rect">
            <a:avLst/>
          </a:prstGeom>
          <a:noFill/>
        </p:spPr>
        <p:txBody>
          <a:bodyPr wrap="square" rtlCol="0">
            <a:spAutoFit/>
          </a:bodyPr>
          <a:lstStyle/>
          <a:p>
            <a:r>
              <a:rPr lang="en-US" sz="2000" b="1" dirty="0">
                <a:latin typeface="Arial Narrow" panose="020B0606020202030204" pitchFamily="34" charset="0"/>
              </a:rPr>
              <a:t>Find the density, mix water, and yield factors for Thermal 40 (metric)</a:t>
            </a:r>
          </a:p>
          <a:p>
            <a:pPr marL="342900" indent="-342900">
              <a:buFont typeface="Wingdings" panose="05000000000000000000" pitchFamily="2" charset="2"/>
              <a:buChar char="Ø"/>
            </a:pPr>
            <a:r>
              <a:rPr lang="en-US" sz="2000" b="1" dirty="0">
                <a:latin typeface="Arial Narrow" panose="020B0606020202030204" pitchFamily="34" charset="0"/>
              </a:rPr>
              <a:t>Handbook section 6, page 566</a:t>
            </a:r>
          </a:p>
          <a:p>
            <a:pPr marL="800100" lvl="1" indent="-342900">
              <a:buFont typeface="Arial" panose="020B0604020202020204" pitchFamily="34" charset="0"/>
              <a:buChar char="•"/>
            </a:pPr>
            <a:r>
              <a:rPr lang="en-US" sz="2000" b="1" dirty="0">
                <a:latin typeface="Arial Narrow" panose="020B0606020202030204" pitchFamily="34" charset="0"/>
              </a:rPr>
              <a:t>Density: 1885 kg/m</a:t>
            </a:r>
            <a:r>
              <a:rPr lang="en-US" sz="2000" b="1" baseline="30000" dirty="0">
                <a:latin typeface="Arial Narrow" panose="020B0606020202030204" pitchFamily="34" charset="0"/>
              </a:rPr>
              <a:t>3</a:t>
            </a:r>
            <a:endParaRPr lang="en-US" sz="2000" b="1" dirty="0">
              <a:latin typeface="Arial Narrow" panose="020B0606020202030204" pitchFamily="34" charset="0"/>
            </a:endParaRPr>
          </a:p>
          <a:p>
            <a:pPr marL="800100" lvl="1" indent="-342900">
              <a:buFont typeface="Arial" panose="020B0604020202020204" pitchFamily="34" charset="0"/>
              <a:buChar char="•"/>
            </a:pPr>
            <a:r>
              <a:rPr lang="en-US" sz="2000" b="1" dirty="0">
                <a:latin typeface="Arial Narrow" panose="020B0606020202030204" pitchFamily="34" charset="0"/>
              </a:rPr>
              <a:t>Mix Water: 0.41 m</a:t>
            </a:r>
            <a:r>
              <a:rPr lang="en-US" sz="2000" b="1" baseline="30000" dirty="0">
                <a:latin typeface="Arial Narrow" panose="020B0606020202030204" pitchFamily="34" charset="0"/>
              </a:rPr>
              <a:t>3</a:t>
            </a:r>
            <a:r>
              <a:rPr lang="en-US" sz="2000" b="1" dirty="0">
                <a:latin typeface="Arial Narrow" panose="020B0606020202030204" pitchFamily="34" charset="0"/>
              </a:rPr>
              <a:t>/t</a:t>
            </a:r>
          </a:p>
          <a:p>
            <a:pPr marL="800100" lvl="1" indent="-342900">
              <a:buFont typeface="Arial" panose="020B0604020202020204" pitchFamily="34" charset="0"/>
              <a:buChar char="•"/>
            </a:pPr>
            <a:r>
              <a:rPr lang="en-US" sz="2000" b="1" dirty="0">
                <a:latin typeface="Arial Narrow" panose="020B0606020202030204" pitchFamily="34" charset="0"/>
              </a:rPr>
              <a:t>Yield: 0.75 m</a:t>
            </a:r>
            <a:r>
              <a:rPr lang="en-US" sz="2000" b="1" baseline="30000" dirty="0">
                <a:latin typeface="Arial Narrow" panose="020B0606020202030204" pitchFamily="34" charset="0"/>
              </a:rPr>
              <a:t>3</a:t>
            </a:r>
            <a:r>
              <a:rPr lang="en-US" sz="2000" b="1" dirty="0">
                <a:latin typeface="Arial Narrow" panose="020B0606020202030204" pitchFamily="34" charset="0"/>
              </a:rPr>
              <a:t>/t</a:t>
            </a:r>
          </a:p>
        </p:txBody>
      </p:sp>
      <p:sp>
        <p:nvSpPr>
          <p:cNvPr id="16" name="Rectangle 15"/>
          <p:cNvSpPr/>
          <p:nvPr/>
        </p:nvSpPr>
        <p:spPr>
          <a:xfrm>
            <a:off x="3647728" y="4621780"/>
            <a:ext cx="4608512" cy="319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558" y="2564905"/>
            <a:ext cx="8035056" cy="1561981"/>
          </a:xfrm>
          <a:prstGeom prst="rect">
            <a:avLst/>
          </a:prstGeom>
        </p:spPr>
      </p:pic>
      <p:sp>
        <p:nvSpPr>
          <p:cNvPr id="3" name="Rectangle 2"/>
          <p:cNvSpPr/>
          <p:nvPr/>
        </p:nvSpPr>
        <p:spPr>
          <a:xfrm>
            <a:off x="2021384" y="3345894"/>
            <a:ext cx="8035056" cy="371138"/>
          </a:xfrm>
          <a:prstGeom prst="rect">
            <a:avLst/>
          </a:prstGeom>
          <a:noFill/>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591944" y="3345894"/>
            <a:ext cx="1368152" cy="371138"/>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3287688" y="3347114"/>
            <a:ext cx="1224136" cy="371138"/>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4511824" y="3347114"/>
            <a:ext cx="1080120" cy="371138"/>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807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2" presetClass="entr" presetSubtype="4"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12" fill="hold"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anim calcmode="lin" valueType="num">
                                      <p:cBhvr additive="base">
                                        <p:cTn id="28" dur="500" fill="hold"/>
                                        <p:tgtEl>
                                          <p:spTgt spid="9">
                                            <p:txEl>
                                              <p:pRg st="2" end="2"/>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9" fill="hold" nodeType="clickEffect">
                                  <p:stCondLst>
                                    <p:cond delay="0"/>
                                  </p:stCondLst>
                                  <p:childTnLst>
                                    <p:set>
                                      <p:cBhvr>
                                        <p:cTn id="37" dur="1" fill="hold">
                                          <p:stCondLst>
                                            <p:cond delay="0"/>
                                          </p:stCondLst>
                                        </p:cTn>
                                        <p:tgtEl>
                                          <p:spTgt spid="9">
                                            <p:txEl>
                                              <p:pRg st="3" end="3"/>
                                            </p:txEl>
                                          </p:spTgt>
                                        </p:tgtEl>
                                        <p:attrNameLst>
                                          <p:attrName>style.visibility</p:attrName>
                                        </p:attrNameLst>
                                      </p:cBhvr>
                                      <p:to>
                                        <p:strVal val="visible"/>
                                      </p:to>
                                    </p:set>
                                    <p:anim calcmode="lin" valueType="num">
                                      <p:cBhvr additive="base">
                                        <p:cTn id="38" dur="500" fill="hold"/>
                                        <p:tgtEl>
                                          <p:spTgt spid="9">
                                            <p:txEl>
                                              <p:pRg st="3" end="3"/>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9">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 presetClass="entr" presetSubtype="6" fill="hold" nodeType="clickEffect">
                                  <p:stCondLst>
                                    <p:cond delay="0"/>
                                  </p:stCondLst>
                                  <p:childTnLst>
                                    <p:set>
                                      <p:cBhvr>
                                        <p:cTn id="47" dur="1" fill="hold">
                                          <p:stCondLst>
                                            <p:cond delay="0"/>
                                          </p:stCondLst>
                                        </p:cTn>
                                        <p:tgtEl>
                                          <p:spTgt spid="9">
                                            <p:txEl>
                                              <p:pRg st="4" end="4"/>
                                            </p:txEl>
                                          </p:spTgt>
                                        </p:tgtEl>
                                        <p:attrNameLst>
                                          <p:attrName>style.visibility</p:attrName>
                                        </p:attrNameLst>
                                      </p:cBhvr>
                                      <p:to>
                                        <p:strVal val="visible"/>
                                      </p:to>
                                    </p:set>
                                    <p:anim calcmode="lin" valueType="num">
                                      <p:cBhvr additive="base">
                                        <p:cTn id="48" dur="500" fill="hold"/>
                                        <p:tgtEl>
                                          <p:spTgt spid="9">
                                            <p:txEl>
                                              <p:pRg st="4" end="4"/>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21" grpId="0" animBg="1"/>
      <p:bldP spid="2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p:sp>
      <p:sp>
        <p:nvSpPr>
          <p:cNvPr id="5" name="Title 4"/>
          <p:cNvSpPr>
            <a:spLocks noGrp="1"/>
          </p:cNvSpPr>
          <p:nvPr>
            <p:ph type="title"/>
          </p:nvPr>
        </p:nvSpPr>
        <p:spPr>
          <a:xfrm>
            <a:off x="1419911" y="1556792"/>
            <a:ext cx="9170030" cy="1491208"/>
          </a:xfrm>
        </p:spPr>
        <p:txBody>
          <a:bodyPr/>
          <a:lstStyle/>
          <a:p>
            <a:r>
              <a:rPr lang="en-US" dirty="0"/>
              <a:t>Homework Day 1</a:t>
            </a:r>
            <a:br>
              <a:rPr lang="en-US" dirty="0"/>
            </a:br>
            <a:r>
              <a:rPr lang="en-US" dirty="0"/>
              <a:t>Review all day’s material</a:t>
            </a:r>
            <a:br>
              <a:rPr lang="en-US" dirty="0"/>
            </a:br>
            <a:r>
              <a:rPr lang="en-US" dirty="0"/>
              <a:t>Read Ch 2 – SCS 7A Cementing, CH 25 - 27</a:t>
            </a:r>
            <a:br>
              <a:rPr lang="en-US" dirty="0"/>
            </a:br>
            <a:r>
              <a:rPr lang="en-US" dirty="0"/>
              <a:t>Sign out !</a:t>
            </a:r>
          </a:p>
        </p:txBody>
      </p:sp>
    </p:spTree>
    <p:extLst>
      <p:ext uri="{BB962C8B-B14F-4D97-AF65-F5344CB8AC3E}">
        <p14:creationId xmlns:p14="http://schemas.microsoft.com/office/powerpoint/2010/main" val="2285766479"/>
      </p:ext>
    </p:extLst>
  </p:cSld>
  <p:clrMapOvr>
    <a:masterClrMapping/>
  </p:clrMapOvr>
  <p:transition spd="slow">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Cement calculations</a:t>
            </a:r>
          </a:p>
        </p:txBody>
      </p:sp>
      <p:sp>
        <p:nvSpPr>
          <p:cNvPr id="9" name="Content Placeholder 5"/>
          <p:cNvSpPr>
            <a:spLocks noGrp="1"/>
          </p:cNvSpPr>
          <p:nvPr>
            <p:ph idx="1"/>
          </p:nvPr>
        </p:nvSpPr>
        <p:spPr>
          <a:xfrm>
            <a:off x="342901" y="1228296"/>
            <a:ext cx="10145838" cy="1567607"/>
          </a:xfrm>
        </p:spPr>
        <p:txBody>
          <a:bodyPr/>
          <a:lstStyle/>
          <a:p>
            <a:pPr marL="0" indent="0">
              <a:buNone/>
            </a:pPr>
            <a:r>
              <a:rPr lang="en-CA" sz="2000" dirty="0"/>
              <a:t>NOTE: For Cement Properties, use the charts in Chapter 6 of the Technical Handbook or Chapter 7 of the SIT binder. During a job refer to the program.</a:t>
            </a:r>
          </a:p>
          <a:p>
            <a:pPr marL="457200" indent="-457200">
              <a:buAutoNum type="arabicPeriod"/>
            </a:pPr>
            <a:r>
              <a:rPr lang="en-CA" sz="2000" dirty="0"/>
              <a:t>How many litres of water would it take to mix 15 t of 0-1-0 G?</a:t>
            </a:r>
          </a:p>
          <a:p>
            <a:pPr marL="0" indent="0">
              <a:buNone/>
            </a:pPr>
            <a:r>
              <a:rPr lang="en-CA" sz="2000" dirty="0"/>
              <a:t>		</a:t>
            </a:r>
            <a:r>
              <a:rPr lang="en-CA" sz="2000" b="1" dirty="0"/>
              <a:t>15 t x 0.44 m³/t = 6.6 m³ x 1000 L/m³ = 6600 L</a:t>
            </a:r>
          </a:p>
        </p:txBody>
      </p:sp>
      <p:sp>
        <p:nvSpPr>
          <p:cNvPr id="10" name="TextBox 9"/>
          <p:cNvSpPr txBox="1"/>
          <p:nvPr/>
        </p:nvSpPr>
        <p:spPr>
          <a:xfrm>
            <a:off x="342900" y="3042162"/>
            <a:ext cx="9857556" cy="846386"/>
          </a:xfrm>
          <a:prstGeom prst="rect">
            <a:avLst/>
          </a:prstGeom>
          <a:noFill/>
        </p:spPr>
        <p:txBody>
          <a:bodyPr wrap="square" rtlCol="0">
            <a:spAutoFit/>
          </a:bodyPr>
          <a:lstStyle/>
          <a:p>
            <a:pPr marL="457200" indent="-457200">
              <a:spcBef>
                <a:spcPct val="45000"/>
              </a:spcBef>
              <a:buClr>
                <a:srgbClr val="860038"/>
              </a:buClr>
              <a:buFont typeface="+mj-lt"/>
              <a:buAutoNum type="arabicPeriod" startAt="2"/>
            </a:pPr>
            <a:r>
              <a:rPr lang="en-CA" sz="2000" kern="0" dirty="0">
                <a:solidFill>
                  <a:srgbClr val="000000"/>
                </a:solidFill>
                <a:latin typeface="Arial Narrow" pitchFamily="34" charset="0"/>
              </a:rPr>
              <a:t>How many m</a:t>
            </a:r>
            <a:r>
              <a:rPr lang="en-CA" sz="2000" kern="0" baseline="30000" dirty="0">
                <a:solidFill>
                  <a:srgbClr val="000000"/>
                </a:solidFill>
                <a:latin typeface="Arial Narrow" pitchFamily="34" charset="0"/>
              </a:rPr>
              <a:t>3</a:t>
            </a:r>
            <a:r>
              <a:rPr lang="en-CA" sz="2000" kern="0" dirty="0">
                <a:solidFill>
                  <a:srgbClr val="000000"/>
                </a:solidFill>
                <a:latin typeface="Arial Narrow" pitchFamily="34" charset="0"/>
              </a:rPr>
              <a:t> of slurry could be mixed with 29 t of 1-1-2?</a:t>
            </a:r>
          </a:p>
          <a:p>
            <a:pPr lvl="0">
              <a:spcBef>
                <a:spcPct val="45000"/>
              </a:spcBef>
              <a:buClr>
                <a:srgbClr val="860038"/>
              </a:buClr>
            </a:pPr>
            <a:r>
              <a:rPr lang="en-CA" sz="2000" b="1" kern="0" dirty="0">
                <a:solidFill>
                  <a:srgbClr val="000000"/>
                </a:solidFill>
                <a:latin typeface="Arial Narrow" pitchFamily="34" charset="0"/>
              </a:rPr>
              <a:t>	 	29 t x 0.96 m</a:t>
            </a:r>
            <a:r>
              <a:rPr lang="en-CA" sz="2000" b="1" kern="0" baseline="30000" dirty="0">
                <a:solidFill>
                  <a:srgbClr val="000000"/>
                </a:solidFill>
                <a:latin typeface="Arial Narrow" panose="020B0606020202030204" pitchFamily="34" charset="0"/>
              </a:rPr>
              <a:t>3</a:t>
            </a:r>
            <a:r>
              <a:rPr lang="en-CA" sz="2000" b="1" kern="0" dirty="0">
                <a:solidFill>
                  <a:srgbClr val="000000"/>
                </a:solidFill>
                <a:latin typeface="Arial Narrow" panose="020B0606020202030204" pitchFamily="34" charset="0"/>
              </a:rPr>
              <a:t>/t = 27.8 m</a:t>
            </a:r>
            <a:r>
              <a:rPr lang="en-CA" sz="2000" b="1" kern="0" baseline="30000" dirty="0">
                <a:solidFill>
                  <a:srgbClr val="000000"/>
                </a:solidFill>
                <a:latin typeface="Arial Narrow" panose="020B0606020202030204" pitchFamily="34" charset="0"/>
              </a:rPr>
              <a:t>3</a:t>
            </a:r>
            <a:endParaRPr lang="en-CA" sz="2000" b="1" kern="0" dirty="0">
              <a:solidFill>
                <a:srgbClr val="000000"/>
              </a:solidFill>
              <a:latin typeface="Arial Narrow" panose="020B0606020202030204" pitchFamily="34" charset="0"/>
            </a:endParaRPr>
          </a:p>
        </p:txBody>
      </p:sp>
      <p:sp>
        <p:nvSpPr>
          <p:cNvPr id="11" name="TextBox 10"/>
          <p:cNvSpPr txBox="1"/>
          <p:nvPr/>
        </p:nvSpPr>
        <p:spPr>
          <a:xfrm>
            <a:off x="342900" y="4153658"/>
            <a:ext cx="9857556" cy="846386"/>
          </a:xfrm>
          <a:prstGeom prst="rect">
            <a:avLst/>
          </a:prstGeom>
          <a:noFill/>
        </p:spPr>
        <p:txBody>
          <a:bodyPr wrap="square" rtlCol="0">
            <a:spAutoFit/>
          </a:bodyPr>
          <a:lstStyle/>
          <a:p>
            <a:pPr marL="457200" indent="-457200">
              <a:spcBef>
                <a:spcPct val="45000"/>
              </a:spcBef>
              <a:buClr>
                <a:srgbClr val="860038"/>
              </a:buClr>
              <a:buFont typeface="+mj-lt"/>
              <a:buAutoNum type="arabicPeriod" startAt="3"/>
            </a:pPr>
            <a:r>
              <a:rPr lang="en-CA" sz="2000" kern="0" dirty="0">
                <a:solidFill>
                  <a:srgbClr val="000000"/>
                </a:solidFill>
                <a:latin typeface="Arial Narrow" pitchFamily="34" charset="0"/>
              </a:rPr>
              <a:t>How many tonnes of 1-1-6 would be needed to make 45 m³ of slurry?  </a:t>
            </a:r>
          </a:p>
          <a:p>
            <a:pPr lvl="0">
              <a:spcBef>
                <a:spcPct val="45000"/>
              </a:spcBef>
              <a:buClr>
                <a:srgbClr val="860038"/>
              </a:buClr>
            </a:pPr>
            <a:r>
              <a:rPr lang="en-CA" sz="2000" b="1" kern="0" dirty="0">
                <a:solidFill>
                  <a:srgbClr val="000000"/>
                </a:solidFill>
                <a:latin typeface="Arial Narrow" pitchFamily="34" charset="0"/>
              </a:rPr>
              <a:t>	 	45 m³  ÷  1.18 m³/t  = 38.1 t</a:t>
            </a:r>
          </a:p>
        </p:txBody>
      </p:sp>
    </p:spTree>
    <p:extLst>
      <p:ext uri="{BB962C8B-B14F-4D97-AF65-F5344CB8AC3E}">
        <p14:creationId xmlns:p14="http://schemas.microsoft.com/office/powerpoint/2010/main" val="1267840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 calcmode="lin" valueType="num">
                                      <p:cBhvr>
                                        <p:cTn id="7"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9">
                                            <p:txEl>
                                              <p:pRg st="2" end="2"/>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 calcmode="lin" valueType="num">
                                      <p:cBhvr>
                                        <p:cTn id="14" dur="5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0">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anim calcmode="lin" valueType="num">
                                      <p:cBhvr>
                                        <p:cTn id="21" dur="5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11">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 Deer Site Orientation </a:t>
            </a:r>
            <a:br>
              <a:rPr lang="en-US" dirty="0"/>
            </a:br>
            <a:r>
              <a:rPr lang="en-CA" dirty="0">
                <a:solidFill>
                  <a:schemeClr val="bg1">
                    <a:lumMod val="65000"/>
                  </a:schemeClr>
                </a:solidFill>
              </a:rPr>
              <a:t>Tour</a:t>
            </a:r>
          </a:p>
        </p:txBody>
      </p:sp>
      <p:sp>
        <p:nvSpPr>
          <p:cNvPr id="3" name="Content Placeholder 2"/>
          <p:cNvSpPr>
            <a:spLocks noGrp="1"/>
          </p:cNvSpPr>
          <p:nvPr>
            <p:ph idx="1"/>
          </p:nvPr>
        </p:nvSpPr>
        <p:spPr>
          <a:xfrm>
            <a:off x="342900" y="1320800"/>
            <a:ext cx="9967381" cy="4875568"/>
          </a:xfrm>
        </p:spPr>
        <p:txBody>
          <a:bodyPr/>
          <a:lstStyle/>
          <a:p>
            <a:pPr marL="0" lvl="2" indent="0">
              <a:buClr>
                <a:schemeClr val="accent1"/>
              </a:buClr>
              <a:buNone/>
            </a:pPr>
            <a:r>
              <a:rPr lang="en-CA" sz="2000" dirty="0">
                <a:ea typeface="+mn-ea"/>
              </a:rPr>
              <a:t>You will now be taken on a physical tour:</a:t>
            </a:r>
          </a:p>
          <a:p>
            <a:pPr lvl="1"/>
            <a:r>
              <a:rPr lang="en-CA" dirty="0"/>
              <a:t>Escape routes</a:t>
            </a:r>
          </a:p>
          <a:p>
            <a:pPr lvl="1"/>
            <a:r>
              <a:rPr lang="en-CA" dirty="0"/>
              <a:t>Lunchroom</a:t>
            </a:r>
          </a:p>
          <a:p>
            <a:pPr lvl="1"/>
            <a:r>
              <a:rPr lang="en-CA" dirty="0"/>
              <a:t>Location of locker rooms</a:t>
            </a:r>
          </a:p>
          <a:p>
            <a:pPr lvl="1"/>
            <a:r>
              <a:rPr lang="en-CA" dirty="0"/>
              <a:t>Meeting points for class</a:t>
            </a:r>
          </a:p>
          <a:p>
            <a:pPr lvl="1"/>
            <a:r>
              <a:rPr lang="en-CA" dirty="0"/>
              <a:t>Location of shop training area</a:t>
            </a:r>
          </a:p>
          <a:p>
            <a:pPr lvl="1"/>
            <a:r>
              <a:rPr lang="en-CA" dirty="0"/>
              <a:t>Restrooms</a:t>
            </a:r>
          </a:p>
          <a:p>
            <a:pPr lvl="1"/>
            <a:r>
              <a:rPr lang="en-CA" dirty="0"/>
              <a:t>Muster points</a:t>
            </a:r>
            <a:endParaRPr lang="en-CA" sz="2000" dirty="0">
              <a:ea typeface="+mn-ea"/>
            </a:endParaRPr>
          </a:p>
          <a:p>
            <a:r>
              <a:rPr lang="en-CA" sz="2000" dirty="0"/>
              <a:t>Bring your Site orientation pamphlet and hand in to instructor when complete</a:t>
            </a:r>
          </a:p>
          <a:p>
            <a:pPr lvl="1"/>
            <a:endParaRPr lang="en-CA" dirty="0"/>
          </a:p>
          <a:p>
            <a:pPr lvl="1"/>
            <a:endParaRPr lang="en-CA" dirty="0"/>
          </a:p>
        </p:txBody>
      </p:sp>
      <p:cxnSp>
        <p:nvCxnSpPr>
          <p:cNvPr id="11" name="Straight Connector 10"/>
          <p:cNvCxnSpPr/>
          <p:nvPr/>
        </p:nvCxnSpPr>
        <p:spPr>
          <a:xfrm>
            <a:off x="1524000" y="1124744"/>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75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Cement calculations</a:t>
            </a:r>
          </a:p>
        </p:txBody>
      </p:sp>
      <p:sp>
        <p:nvSpPr>
          <p:cNvPr id="9" name="Content Placeholder 5"/>
          <p:cNvSpPr>
            <a:spLocks noGrp="1"/>
          </p:cNvSpPr>
          <p:nvPr>
            <p:ph idx="1"/>
          </p:nvPr>
        </p:nvSpPr>
        <p:spPr>
          <a:xfrm>
            <a:off x="342901" y="1484784"/>
            <a:ext cx="10118924" cy="1872208"/>
          </a:xfrm>
        </p:spPr>
        <p:txBody>
          <a:bodyPr/>
          <a:lstStyle/>
          <a:p>
            <a:pPr marL="457200" indent="-457200">
              <a:buFont typeface="+mj-lt"/>
              <a:buAutoNum type="arabicPeriod" startAt="4"/>
            </a:pPr>
            <a:r>
              <a:rPr lang="en-CA" sz="2000" dirty="0"/>
              <a:t>How many tonne of 0-1-0 G would be needed to make 40 m³ of slurry?</a:t>
            </a:r>
          </a:p>
          <a:p>
            <a:pPr marL="0" indent="0">
              <a:buNone/>
            </a:pPr>
            <a:r>
              <a:rPr lang="en-CA" sz="2000" dirty="0"/>
              <a:t>		</a:t>
            </a:r>
            <a:r>
              <a:rPr lang="en-CA" sz="2000" b="1" dirty="0"/>
              <a:t>40 m³ ÷ 0.76 m³/t = 52.6 t</a:t>
            </a:r>
            <a:endParaRPr lang="en-CA" sz="2000" b="1" baseline="30000" dirty="0"/>
          </a:p>
        </p:txBody>
      </p:sp>
      <p:sp>
        <p:nvSpPr>
          <p:cNvPr id="3" name="TextBox 2"/>
          <p:cNvSpPr txBox="1"/>
          <p:nvPr/>
        </p:nvSpPr>
        <p:spPr>
          <a:xfrm>
            <a:off x="342901" y="3216027"/>
            <a:ext cx="10325100" cy="1322670"/>
          </a:xfrm>
          <a:prstGeom prst="rect">
            <a:avLst/>
          </a:prstGeom>
          <a:noFill/>
        </p:spPr>
        <p:txBody>
          <a:bodyPr wrap="square" rtlCol="0">
            <a:spAutoFit/>
          </a:bodyPr>
          <a:lstStyle/>
          <a:p>
            <a:pPr marL="457200" indent="-457200">
              <a:spcBef>
                <a:spcPct val="45000"/>
              </a:spcBef>
              <a:buClr>
                <a:srgbClr val="860038"/>
              </a:buClr>
              <a:buFont typeface="+mj-lt"/>
              <a:buAutoNum type="arabicPeriod" startAt="5"/>
            </a:pPr>
            <a:r>
              <a:rPr lang="en-CA" sz="2000" kern="0" dirty="0">
                <a:solidFill>
                  <a:srgbClr val="000000"/>
                </a:solidFill>
                <a:latin typeface="Arial Narrow" pitchFamily="34" charset="0"/>
              </a:rPr>
              <a:t>How many cubic meters of water would be needed in the above question?</a:t>
            </a:r>
          </a:p>
          <a:p>
            <a:pPr lvl="0">
              <a:spcBef>
                <a:spcPct val="45000"/>
              </a:spcBef>
              <a:buClr>
                <a:srgbClr val="860038"/>
              </a:buClr>
            </a:pPr>
            <a:r>
              <a:rPr lang="en-CA" sz="2000" b="1" kern="0" dirty="0">
                <a:solidFill>
                  <a:srgbClr val="000000"/>
                </a:solidFill>
                <a:latin typeface="Arial Narrow" pitchFamily="34" charset="0"/>
              </a:rPr>
              <a:t>	 	52.6 t x 0.44 m³/t = 23.1 m³</a:t>
            </a:r>
          </a:p>
          <a:p>
            <a:pPr lvl="0">
              <a:spcBef>
                <a:spcPct val="45000"/>
              </a:spcBef>
              <a:buClr>
                <a:srgbClr val="860038"/>
              </a:buClr>
            </a:pPr>
            <a:r>
              <a:rPr lang="en-CA" sz="2050" b="1" kern="0" dirty="0">
                <a:solidFill>
                  <a:srgbClr val="000000"/>
                </a:solidFill>
                <a:latin typeface="Arial Narrow" pitchFamily="34" charset="0"/>
              </a:rPr>
              <a:t>		</a:t>
            </a:r>
          </a:p>
        </p:txBody>
      </p:sp>
    </p:spTree>
    <p:extLst>
      <p:ext uri="{BB962C8B-B14F-4D97-AF65-F5344CB8AC3E}">
        <p14:creationId xmlns:p14="http://schemas.microsoft.com/office/powerpoint/2010/main" val="3420720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Hydrostatic Pressure</a:t>
            </a:r>
          </a:p>
        </p:txBody>
      </p:sp>
      <p:sp>
        <p:nvSpPr>
          <p:cNvPr id="9" name="Content Placeholder 5"/>
          <p:cNvSpPr>
            <a:spLocks noGrp="1"/>
          </p:cNvSpPr>
          <p:nvPr>
            <p:ph idx="1"/>
          </p:nvPr>
        </p:nvSpPr>
        <p:spPr>
          <a:xfrm>
            <a:off x="1524002" y="1844824"/>
            <a:ext cx="8676455" cy="2016224"/>
          </a:xfrm>
        </p:spPr>
        <p:txBody>
          <a:bodyPr/>
          <a:lstStyle/>
          <a:p>
            <a:pPr lvl="1">
              <a:spcBef>
                <a:spcPts val="600"/>
              </a:spcBef>
            </a:pPr>
            <a:endParaRPr lang="en-CA" dirty="0"/>
          </a:p>
          <a:p>
            <a:endParaRPr lang="en-CA" dirty="0"/>
          </a:p>
          <a:p>
            <a:pPr marL="271463" lvl="1" indent="0">
              <a:buNone/>
            </a:pPr>
            <a:endParaRPr lang="en-CA" sz="2200" dirty="0"/>
          </a:p>
        </p:txBody>
      </p:sp>
      <p:sp>
        <p:nvSpPr>
          <p:cNvPr id="7" name="Text Placeholder 6"/>
          <p:cNvSpPr>
            <a:spLocks noGrp="1"/>
          </p:cNvSpPr>
          <p:nvPr>
            <p:ph type="body" idx="11"/>
          </p:nvPr>
        </p:nvSpPr>
        <p:spPr>
          <a:xfrm>
            <a:off x="342900" y="1268760"/>
            <a:ext cx="10054174" cy="395480"/>
          </a:xfrm>
        </p:spPr>
        <p:txBody>
          <a:bodyPr/>
          <a:lstStyle/>
          <a:p>
            <a:r>
              <a:rPr lang="en-CA" sz="2000" dirty="0"/>
              <a:t>Hydrostatic Pressure is the pressure exerted by a column of fluid at the bottom of that column!!</a:t>
            </a:r>
          </a:p>
        </p:txBody>
      </p:sp>
      <p:sp>
        <p:nvSpPr>
          <p:cNvPr id="3" name="TextBox 2"/>
          <p:cNvSpPr txBox="1"/>
          <p:nvPr/>
        </p:nvSpPr>
        <p:spPr>
          <a:xfrm>
            <a:off x="342900" y="2132856"/>
            <a:ext cx="7427317" cy="1259576"/>
          </a:xfrm>
          <a:prstGeom prst="rect">
            <a:avLst/>
          </a:prstGeom>
          <a:noFill/>
        </p:spPr>
        <p:txBody>
          <a:bodyPr wrap="square" rtlCol="0">
            <a:spAutoFit/>
          </a:bodyPr>
          <a:lstStyle/>
          <a:p>
            <a:pPr marL="342900" indent="-342900" eaLnBrk="1" hangingPunct="1">
              <a:lnSpc>
                <a:spcPct val="90000"/>
              </a:lnSpc>
              <a:spcBef>
                <a:spcPct val="50000"/>
              </a:spcBef>
              <a:buClr>
                <a:srgbClr val="860038"/>
              </a:buClr>
              <a:buFont typeface="Wingdings" panose="05000000000000000000" pitchFamily="2" charset="2"/>
              <a:buChar char="§"/>
              <a:defRPr/>
            </a:pPr>
            <a:r>
              <a:rPr lang="en-US" altLang="en-US" sz="2000" kern="0" dirty="0">
                <a:solidFill>
                  <a:srgbClr val="000000"/>
                </a:solidFill>
                <a:latin typeface="Arial Narrow" pitchFamily="34" charset="0"/>
                <a:ea typeface="+mn-ea"/>
                <a:cs typeface="Arial" pitchFamily="34" charset="0"/>
              </a:rPr>
              <a:t>The amount of pressure will depend on 2 factors:</a:t>
            </a:r>
          </a:p>
          <a:p>
            <a:pPr marL="800100" lvl="1" indent="-342900" eaLnBrk="1" hangingPunct="1">
              <a:lnSpc>
                <a:spcPct val="90000"/>
              </a:lnSpc>
              <a:spcBef>
                <a:spcPct val="50000"/>
              </a:spcBef>
              <a:buClr>
                <a:srgbClr val="860038"/>
              </a:buClr>
              <a:buFont typeface="Arial" panose="020B0604020202020204" pitchFamily="34" charset="0"/>
              <a:buChar char="•"/>
              <a:defRPr/>
            </a:pPr>
            <a:r>
              <a:rPr lang="en-US" altLang="en-US" sz="2000" kern="0" dirty="0">
                <a:solidFill>
                  <a:srgbClr val="000000"/>
                </a:solidFill>
                <a:latin typeface="Arial Narrow" pitchFamily="34" charset="0"/>
                <a:ea typeface="+mn-ea"/>
                <a:cs typeface="Arial" pitchFamily="34" charset="0"/>
              </a:rPr>
              <a:t>The height of the column of fluid</a:t>
            </a:r>
          </a:p>
          <a:p>
            <a:pPr marL="800100" lvl="1" indent="-342900" eaLnBrk="1" hangingPunct="1">
              <a:lnSpc>
                <a:spcPct val="90000"/>
              </a:lnSpc>
              <a:spcBef>
                <a:spcPct val="50000"/>
              </a:spcBef>
              <a:buClr>
                <a:srgbClr val="860038"/>
              </a:buClr>
              <a:buFont typeface="Arial" panose="020B0604020202020204" pitchFamily="34" charset="0"/>
              <a:buChar char="•"/>
              <a:defRPr/>
            </a:pPr>
            <a:r>
              <a:rPr lang="en-US" altLang="en-US" sz="2000" kern="0" dirty="0">
                <a:solidFill>
                  <a:srgbClr val="000000"/>
                </a:solidFill>
                <a:latin typeface="Arial Narrow" pitchFamily="34" charset="0"/>
                <a:ea typeface="+mn-ea"/>
                <a:cs typeface="Arial" pitchFamily="34" charset="0"/>
              </a:rPr>
              <a:t>The density of the fluid</a:t>
            </a:r>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6200" y="1700809"/>
            <a:ext cx="2592288" cy="455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397" y="5001506"/>
            <a:ext cx="1071562" cy="1071562"/>
          </a:xfrm>
          <a:prstGeom prst="rect">
            <a:avLst/>
          </a:prstGeom>
        </p:spPr>
      </p:pic>
      <p:cxnSp>
        <p:nvCxnSpPr>
          <p:cNvPr id="10" name="Straight Connector 9"/>
          <p:cNvCxnSpPr/>
          <p:nvPr/>
        </p:nvCxnSpPr>
        <p:spPr>
          <a:xfrm flipV="1">
            <a:off x="7496522" y="5209145"/>
            <a:ext cx="229716" cy="3281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900" y="4149080"/>
            <a:ext cx="7427317" cy="1776640"/>
          </a:xfrm>
          <a:prstGeom prst="rect">
            <a:avLst/>
          </a:prstGeom>
          <a:noFill/>
        </p:spPr>
        <p:txBody>
          <a:bodyPr wrap="square" rtlCol="0">
            <a:spAutoFit/>
          </a:bodyPr>
          <a:lstStyle/>
          <a:p>
            <a:pPr marL="342900" indent="-342900" eaLnBrk="1" hangingPunct="1">
              <a:lnSpc>
                <a:spcPct val="90000"/>
              </a:lnSpc>
              <a:spcBef>
                <a:spcPct val="50000"/>
              </a:spcBef>
              <a:buClr>
                <a:srgbClr val="860038"/>
              </a:buClr>
              <a:buFont typeface="Wingdings" panose="05000000000000000000" pitchFamily="2" charset="2"/>
              <a:buChar char="§"/>
              <a:defRPr/>
            </a:pPr>
            <a:r>
              <a:rPr lang="en-US" altLang="en-US" sz="2000" kern="0" dirty="0">
                <a:solidFill>
                  <a:srgbClr val="000000"/>
                </a:solidFill>
                <a:latin typeface="Arial Narrow" pitchFamily="34" charset="0"/>
                <a:ea typeface="+mn-ea"/>
                <a:cs typeface="Arial" pitchFamily="34" charset="0"/>
              </a:rPr>
              <a:t>The formula to calculate hydrostatic pressure is:</a:t>
            </a:r>
          </a:p>
          <a:p>
            <a:pPr lvl="1" eaLnBrk="1" hangingPunct="1">
              <a:lnSpc>
                <a:spcPct val="90000"/>
              </a:lnSpc>
              <a:spcBef>
                <a:spcPct val="50000"/>
              </a:spcBef>
              <a:buClr>
                <a:srgbClr val="860038"/>
              </a:buClr>
              <a:defRPr/>
            </a:pPr>
            <a:r>
              <a:rPr lang="en-US" altLang="en-US" sz="2000" b="1" kern="0" dirty="0">
                <a:solidFill>
                  <a:srgbClr val="000000"/>
                </a:solidFill>
                <a:latin typeface="Arial Narrow" pitchFamily="34" charset="0"/>
                <a:ea typeface="+mn-ea"/>
                <a:cs typeface="Arial" pitchFamily="34" charset="0"/>
              </a:rPr>
              <a:t> HP = depth x density x gravity constant</a:t>
            </a:r>
          </a:p>
          <a:p>
            <a:pPr lvl="1" eaLnBrk="1" hangingPunct="1">
              <a:lnSpc>
                <a:spcPct val="90000"/>
              </a:lnSpc>
              <a:spcBef>
                <a:spcPct val="50000"/>
              </a:spcBef>
              <a:buClr>
                <a:srgbClr val="860038"/>
              </a:buClr>
              <a:defRPr/>
            </a:pPr>
            <a:r>
              <a:rPr lang="en-US" altLang="en-US" sz="2000" b="1" kern="0" dirty="0">
                <a:solidFill>
                  <a:srgbClr val="000000"/>
                </a:solidFill>
                <a:latin typeface="Arial Narrow" pitchFamily="34" charset="0"/>
                <a:ea typeface="+mn-ea"/>
                <a:cs typeface="Arial" pitchFamily="34" charset="0"/>
              </a:rPr>
              <a:t>Gravity = 0.00981</a:t>
            </a:r>
          </a:p>
          <a:p>
            <a:pPr eaLnBrk="1" hangingPunct="1">
              <a:lnSpc>
                <a:spcPct val="90000"/>
              </a:lnSpc>
              <a:spcBef>
                <a:spcPct val="50000"/>
              </a:spcBef>
              <a:buClr>
                <a:srgbClr val="860038"/>
              </a:buClr>
              <a:defRPr/>
            </a:pPr>
            <a:endParaRPr lang="en-US" altLang="en-US" sz="2400" b="1" kern="0" dirty="0">
              <a:solidFill>
                <a:srgbClr val="000000"/>
              </a:solidFill>
              <a:latin typeface="Arial Narrow" pitchFamily="34" charset="0"/>
              <a:ea typeface="+mn-ea"/>
              <a:cs typeface="Arial" pitchFamily="34" charset="0"/>
            </a:endParaRPr>
          </a:p>
        </p:txBody>
      </p:sp>
    </p:spTree>
    <p:extLst>
      <p:ext uri="{BB962C8B-B14F-4D97-AF65-F5344CB8AC3E}">
        <p14:creationId xmlns:p14="http://schemas.microsoft.com/office/powerpoint/2010/main" val="1068853559"/>
      </p:ext>
    </p:extLst>
  </p:cSld>
  <p:clrMapOvr>
    <a:masterClrMapping/>
  </p:clrMapOvr>
  <p:transition spd="slow">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Hydrostatic Pressure</a:t>
            </a:r>
          </a:p>
        </p:txBody>
      </p:sp>
      <p:sp>
        <p:nvSpPr>
          <p:cNvPr id="9" name="Content Placeholder 5"/>
          <p:cNvSpPr>
            <a:spLocks noGrp="1"/>
          </p:cNvSpPr>
          <p:nvPr>
            <p:ph idx="1"/>
          </p:nvPr>
        </p:nvSpPr>
        <p:spPr>
          <a:xfrm>
            <a:off x="1524002" y="1844824"/>
            <a:ext cx="8676455" cy="2016224"/>
          </a:xfrm>
        </p:spPr>
        <p:txBody>
          <a:bodyPr/>
          <a:lstStyle/>
          <a:p>
            <a:pPr lvl="1">
              <a:spcBef>
                <a:spcPts val="600"/>
              </a:spcBef>
            </a:pPr>
            <a:endParaRPr lang="en-CA" dirty="0"/>
          </a:p>
          <a:p>
            <a:endParaRPr lang="en-CA" dirty="0"/>
          </a:p>
          <a:p>
            <a:pPr marL="271463" lvl="1" indent="0">
              <a:buNone/>
            </a:pPr>
            <a:endParaRPr lang="en-CA" sz="2200" dirty="0"/>
          </a:p>
        </p:txBody>
      </p:sp>
      <p:sp>
        <p:nvSpPr>
          <p:cNvPr id="7" name="Text Placeholder 6"/>
          <p:cNvSpPr>
            <a:spLocks noGrp="1"/>
          </p:cNvSpPr>
          <p:nvPr>
            <p:ph type="body" idx="11"/>
          </p:nvPr>
        </p:nvSpPr>
        <p:spPr>
          <a:xfrm>
            <a:off x="342900" y="1268760"/>
            <a:ext cx="5027997" cy="504056"/>
          </a:xfrm>
        </p:spPr>
        <p:txBody>
          <a:bodyPr/>
          <a:lstStyle/>
          <a:p>
            <a:pPr algn="ctr"/>
            <a:r>
              <a:rPr lang="en-CA" sz="2000" dirty="0"/>
              <a:t>Calculate the following hydrostatic pressures. </a:t>
            </a:r>
          </a:p>
        </p:txBody>
      </p:sp>
      <p:sp>
        <p:nvSpPr>
          <p:cNvPr id="11" name="TextBox 10"/>
          <p:cNvSpPr txBox="1"/>
          <p:nvPr/>
        </p:nvSpPr>
        <p:spPr>
          <a:xfrm>
            <a:off x="1919536" y="4149080"/>
            <a:ext cx="5850681" cy="941796"/>
          </a:xfrm>
          <a:prstGeom prst="rect">
            <a:avLst/>
          </a:prstGeom>
          <a:noFill/>
        </p:spPr>
        <p:txBody>
          <a:bodyPr wrap="square" rtlCol="0">
            <a:spAutoFit/>
          </a:bodyPr>
          <a:lstStyle/>
          <a:p>
            <a:pPr eaLnBrk="1" hangingPunct="1">
              <a:lnSpc>
                <a:spcPct val="90000"/>
              </a:lnSpc>
              <a:spcBef>
                <a:spcPct val="50000"/>
              </a:spcBef>
              <a:buClr>
                <a:srgbClr val="860038"/>
              </a:buClr>
              <a:defRPr/>
            </a:pPr>
            <a:endParaRPr lang="en-US" altLang="en-US" sz="2400" b="1" kern="0" dirty="0">
              <a:solidFill>
                <a:srgbClr val="000000"/>
              </a:solidFill>
              <a:latin typeface="Arial Narrow" pitchFamily="34" charset="0"/>
              <a:ea typeface="+mn-ea"/>
              <a:cs typeface="Arial" pitchFamily="34" charset="0"/>
            </a:endParaRPr>
          </a:p>
          <a:p>
            <a:pPr eaLnBrk="1" hangingPunct="1">
              <a:lnSpc>
                <a:spcPct val="90000"/>
              </a:lnSpc>
              <a:spcBef>
                <a:spcPct val="50000"/>
              </a:spcBef>
              <a:buClr>
                <a:srgbClr val="860038"/>
              </a:buClr>
              <a:defRPr/>
            </a:pPr>
            <a:endParaRPr lang="en-US" altLang="en-US" sz="2400" b="1" kern="0" dirty="0">
              <a:solidFill>
                <a:srgbClr val="000000"/>
              </a:solidFill>
              <a:latin typeface="Arial Narrow" pitchFamily="34" charset="0"/>
              <a:ea typeface="+mn-ea"/>
              <a:cs typeface="Arial" pitchFamily="34" charset="0"/>
            </a:endParaRPr>
          </a:p>
        </p:txBody>
      </p:sp>
      <p:sp>
        <p:nvSpPr>
          <p:cNvPr id="13" name="Content Placeholder 5"/>
          <p:cNvSpPr txBox="1">
            <a:spLocks/>
          </p:cNvSpPr>
          <p:nvPr/>
        </p:nvSpPr>
        <p:spPr bwMode="auto">
          <a:xfrm>
            <a:off x="342900" y="1952836"/>
            <a:ext cx="10135723" cy="1332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457200" indent="-457200">
              <a:buClr>
                <a:srgbClr val="860038"/>
              </a:buClr>
              <a:buFont typeface="Wingdings" pitchFamily="2" charset="2"/>
              <a:buAutoNum type="arabicPeriod"/>
              <a:defRPr/>
            </a:pPr>
            <a:r>
              <a:rPr lang="en-CA" sz="2000" kern="0" dirty="0">
                <a:solidFill>
                  <a:srgbClr val="000000"/>
                </a:solidFill>
              </a:rPr>
              <a:t>What is the hydrostatic pressure at the bottom of a 600 m string of casing containing 960 kg/m³ drilling mud?</a:t>
            </a:r>
          </a:p>
          <a:p>
            <a:pPr marL="1328737" lvl="3" indent="0">
              <a:buNone/>
              <a:defRPr/>
            </a:pPr>
            <a:r>
              <a:rPr lang="en-CA" sz="2000" b="1" kern="0" dirty="0">
                <a:solidFill>
                  <a:srgbClr val="000000"/>
                </a:solidFill>
                <a:latin typeface="Arial Narrow" panose="020B0606020202030204" pitchFamily="34" charset="0"/>
                <a:ea typeface="+mn-ea"/>
              </a:rPr>
              <a:t>HP = 600 m x  960 kg/m³ x 0.00981 =  5650.6 kPa </a:t>
            </a:r>
          </a:p>
        </p:txBody>
      </p:sp>
      <p:sp>
        <p:nvSpPr>
          <p:cNvPr id="14" name="Content Placeholder 5"/>
          <p:cNvSpPr txBox="1">
            <a:spLocks/>
          </p:cNvSpPr>
          <p:nvPr/>
        </p:nvSpPr>
        <p:spPr bwMode="auto">
          <a:xfrm>
            <a:off x="342900" y="3341661"/>
            <a:ext cx="10135723" cy="1332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457200" indent="-457200">
              <a:buClr>
                <a:srgbClr val="860038"/>
              </a:buClr>
              <a:buFont typeface="+mj-lt"/>
              <a:buAutoNum type="arabicPeriod" startAt="2"/>
              <a:defRPr/>
            </a:pPr>
            <a:r>
              <a:rPr lang="en-CA" sz="2000" kern="0" dirty="0">
                <a:solidFill>
                  <a:srgbClr val="000000"/>
                </a:solidFill>
              </a:rPr>
              <a:t>How much pressure will a 1800 m column of 1400 kg/m3 cement put on the formation?</a:t>
            </a:r>
          </a:p>
          <a:p>
            <a:pPr marL="0" indent="0">
              <a:buClr>
                <a:srgbClr val="860038"/>
              </a:buClr>
              <a:buNone/>
              <a:defRPr/>
            </a:pPr>
            <a:r>
              <a:rPr lang="en-CA" sz="2000" b="1" kern="0" dirty="0">
                <a:solidFill>
                  <a:srgbClr val="000000"/>
                </a:solidFill>
              </a:rPr>
              <a:t>	       HP = 1800 m x 1400 kg/m</a:t>
            </a:r>
            <a:r>
              <a:rPr lang="en-CA" sz="2000" b="1" kern="0" baseline="30000" dirty="0">
                <a:solidFill>
                  <a:srgbClr val="000000"/>
                </a:solidFill>
              </a:rPr>
              <a:t>3</a:t>
            </a:r>
            <a:r>
              <a:rPr lang="en-CA" sz="2000" b="1" kern="0" dirty="0">
                <a:solidFill>
                  <a:srgbClr val="000000"/>
                </a:solidFill>
              </a:rPr>
              <a:t> x 0.00981 = 24721.2 kPa</a:t>
            </a:r>
          </a:p>
          <a:p>
            <a:pPr marL="0" indent="0">
              <a:buClr>
                <a:srgbClr val="860038"/>
              </a:buClr>
              <a:buNone/>
              <a:defRPr/>
            </a:pPr>
            <a:endParaRPr lang="en-CA" b="1" kern="0" dirty="0">
              <a:solidFill>
                <a:srgbClr val="000000"/>
              </a:solidFill>
            </a:endParaRPr>
          </a:p>
        </p:txBody>
      </p:sp>
    </p:spTree>
    <p:extLst>
      <p:ext uri="{BB962C8B-B14F-4D97-AF65-F5344CB8AC3E}">
        <p14:creationId xmlns:p14="http://schemas.microsoft.com/office/powerpoint/2010/main" val="42734480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 calcmode="lin" valueType="num">
                                      <p:cBhvr additive="base">
                                        <p:cTn id="7"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 calcmode="lin" valueType="num">
                                      <p:cBhvr additive="base">
                                        <p:cTn id="13"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Hydrostatic Differential</a:t>
            </a:r>
          </a:p>
        </p:txBody>
      </p:sp>
      <p:sp>
        <p:nvSpPr>
          <p:cNvPr id="9" name="Content Placeholder 5"/>
          <p:cNvSpPr>
            <a:spLocks noGrp="1"/>
          </p:cNvSpPr>
          <p:nvPr>
            <p:ph idx="1"/>
          </p:nvPr>
        </p:nvSpPr>
        <p:spPr>
          <a:xfrm>
            <a:off x="1524002" y="1844824"/>
            <a:ext cx="8676455" cy="2016224"/>
          </a:xfrm>
        </p:spPr>
        <p:txBody>
          <a:bodyPr/>
          <a:lstStyle/>
          <a:p>
            <a:pPr lvl="1">
              <a:spcBef>
                <a:spcPts val="600"/>
              </a:spcBef>
            </a:pPr>
            <a:endParaRPr lang="en-CA" dirty="0"/>
          </a:p>
          <a:p>
            <a:endParaRPr lang="en-CA" dirty="0"/>
          </a:p>
          <a:p>
            <a:pPr marL="271463" lvl="1" indent="0">
              <a:buNone/>
            </a:pPr>
            <a:endParaRPr lang="en-CA" sz="2200" dirty="0"/>
          </a:p>
        </p:txBody>
      </p:sp>
      <p:sp>
        <p:nvSpPr>
          <p:cNvPr id="13" name="Content Placeholder 5"/>
          <p:cNvSpPr txBox="1">
            <a:spLocks/>
          </p:cNvSpPr>
          <p:nvPr/>
        </p:nvSpPr>
        <p:spPr bwMode="auto">
          <a:xfrm>
            <a:off x="342900" y="1556792"/>
            <a:ext cx="10135723"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457200" indent="-457200">
              <a:buClr>
                <a:srgbClr val="860038"/>
              </a:buClr>
              <a:buFont typeface="Wingdings" pitchFamily="2" charset="2"/>
              <a:buAutoNum type="arabicPeriod"/>
              <a:defRPr/>
            </a:pPr>
            <a:r>
              <a:rPr lang="en-CA" sz="2000" kern="0" dirty="0">
                <a:solidFill>
                  <a:srgbClr val="000000"/>
                </a:solidFill>
              </a:rPr>
              <a:t>Hydrostatic Differential is the difference in the hydrostatic pressure between 2 columns of fluid in the same well (annulus and tubular)</a:t>
            </a:r>
          </a:p>
          <a:p>
            <a:pPr marL="457200" indent="-457200">
              <a:buClr>
                <a:srgbClr val="860038"/>
              </a:buClr>
              <a:buFont typeface="Wingdings" pitchFamily="2" charset="2"/>
              <a:buAutoNum type="arabicPeriod"/>
              <a:defRPr/>
            </a:pPr>
            <a:r>
              <a:rPr lang="en-CA" sz="2000" kern="0" dirty="0">
                <a:solidFill>
                  <a:srgbClr val="000000"/>
                </a:solidFill>
              </a:rPr>
              <a:t>The pressure will try to equalize itself by “u-tubing”</a:t>
            </a:r>
          </a:p>
          <a:p>
            <a:pPr marL="457200" indent="-457200">
              <a:buClr>
                <a:srgbClr val="860038"/>
              </a:buClr>
              <a:buFont typeface="Wingdings" pitchFamily="2" charset="2"/>
              <a:buAutoNum type="arabicPeriod"/>
              <a:defRPr/>
            </a:pPr>
            <a:r>
              <a:rPr lang="en-CA" sz="2000" kern="0" dirty="0">
                <a:solidFill>
                  <a:srgbClr val="000000"/>
                </a:solidFill>
              </a:rPr>
              <a:t>Hydrostatic pressure that needs to be overcome to move fluid; this is what creates most of the pressure we see on our gauges.</a:t>
            </a:r>
          </a:p>
        </p:txBody>
      </p:sp>
      <p:grpSp>
        <p:nvGrpSpPr>
          <p:cNvPr id="6" name="Group 5"/>
          <p:cNvGrpSpPr>
            <a:grpSpLocks/>
          </p:cNvGrpSpPr>
          <p:nvPr/>
        </p:nvGrpSpPr>
        <p:grpSpPr bwMode="auto">
          <a:xfrm>
            <a:off x="2495600" y="4017016"/>
            <a:ext cx="2703954" cy="2260810"/>
            <a:chOff x="1181100" y="2744568"/>
            <a:chExt cx="2657475" cy="3763804"/>
          </a:xfrm>
        </p:grpSpPr>
        <p:pic>
          <p:nvPicPr>
            <p:cNvPr id="7" name="Picture 2" descr="C:\Sanjel stuff (no backup)\Tech Handbook Training\Photos\utube.jpg"/>
            <p:cNvPicPr>
              <a:picLocks noChangeAspect="1" noChangeArrowheads="1"/>
            </p:cNvPicPr>
            <p:nvPr/>
          </p:nvPicPr>
          <p:blipFill>
            <a:blip r:embed="rId3">
              <a:extLst>
                <a:ext uri="{28A0092B-C50C-407E-A947-70E740481C1C}">
                  <a14:useLocalDpi xmlns:a14="http://schemas.microsoft.com/office/drawing/2010/main" val="0"/>
                </a:ext>
              </a:extLst>
            </a:blip>
            <a:srcRect r="62601"/>
            <a:stretch>
              <a:fillRect/>
            </a:stretch>
          </p:blipFill>
          <p:spPr bwMode="auto">
            <a:xfrm>
              <a:off x="2057400" y="2850772"/>
              <a:ext cx="178117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3"/>
            <p:cNvCxnSpPr>
              <a:cxnSpLocks noChangeShapeType="1"/>
            </p:cNvCxnSpPr>
            <p:nvPr/>
          </p:nvCxnSpPr>
          <p:spPr bwMode="auto">
            <a:xfrm>
              <a:off x="2057400" y="2786149"/>
              <a:ext cx="0" cy="2719301"/>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a:cxnSpLocks noChangeShapeType="1"/>
            </p:cNvCxnSpPr>
            <p:nvPr/>
          </p:nvCxnSpPr>
          <p:spPr bwMode="auto">
            <a:xfrm>
              <a:off x="2943225" y="2786149"/>
              <a:ext cx="0" cy="27193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p:cNvCxnSpPr>
              <a:cxnSpLocks noChangeShapeType="1"/>
            </p:cNvCxnSpPr>
            <p:nvPr/>
          </p:nvCxnSpPr>
          <p:spPr bwMode="auto">
            <a:xfrm>
              <a:off x="3752850" y="2744568"/>
              <a:ext cx="0" cy="3580032"/>
            </a:xfrm>
            <a:prstGeom prst="line">
              <a:avLst/>
            </a:prstGeom>
            <a:noFill/>
            <a:ln w="38100" algn="ctr">
              <a:solidFill>
                <a:schemeClr val="tx1"/>
              </a:solidFill>
              <a:round/>
              <a:headEnd/>
              <a:tailEnd type="diamond"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4"/>
            <p:cNvCxnSpPr>
              <a:cxnSpLocks noChangeShapeType="1"/>
            </p:cNvCxnSpPr>
            <p:nvPr/>
          </p:nvCxnSpPr>
          <p:spPr bwMode="auto">
            <a:xfrm>
              <a:off x="1181100" y="2786149"/>
              <a:ext cx="0" cy="3580032"/>
            </a:xfrm>
            <a:prstGeom prst="line">
              <a:avLst/>
            </a:prstGeom>
            <a:noFill/>
            <a:ln w="38100" algn="ctr">
              <a:solidFill>
                <a:schemeClr val="tx1"/>
              </a:solidFill>
              <a:round/>
              <a:headEnd/>
              <a:tailEnd type="diamond"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4" name="Group 13"/>
          <p:cNvGrpSpPr>
            <a:grpSpLocks/>
          </p:cNvGrpSpPr>
          <p:nvPr/>
        </p:nvGrpSpPr>
        <p:grpSpPr bwMode="auto">
          <a:xfrm>
            <a:off x="6456042" y="3978304"/>
            <a:ext cx="2880319" cy="2327902"/>
            <a:chOff x="5295900" y="2602377"/>
            <a:chExt cx="2833697" cy="3480514"/>
          </a:xfrm>
        </p:grpSpPr>
        <p:pic>
          <p:nvPicPr>
            <p:cNvPr id="15" name="Picture 2" descr="C:\Sanjel stuff (no backup)\Tech Handbook Training\Photos\utube.jpg"/>
            <p:cNvPicPr>
              <a:picLocks noChangeAspect="1" noChangeArrowheads="1"/>
            </p:cNvPicPr>
            <p:nvPr/>
          </p:nvPicPr>
          <p:blipFill>
            <a:blip r:embed="rId3">
              <a:extLst>
                <a:ext uri="{28A0092B-C50C-407E-A947-70E740481C1C}">
                  <a14:useLocalDpi xmlns:a14="http://schemas.microsoft.com/office/drawing/2010/main" val="0"/>
                </a:ext>
              </a:extLst>
            </a:blip>
            <a:srcRect l="38000"/>
            <a:stretch>
              <a:fillRect/>
            </a:stretch>
          </p:blipFill>
          <p:spPr bwMode="auto">
            <a:xfrm>
              <a:off x="5453050" y="2857708"/>
              <a:ext cx="2676547" cy="322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7"/>
            <p:cNvCxnSpPr>
              <a:cxnSpLocks noChangeShapeType="1"/>
            </p:cNvCxnSpPr>
            <p:nvPr/>
          </p:nvCxnSpPr>
          <p:spPr bwMode="auto">
            <a:xfrm>
              <a:off x="6172200" y="2643958"/>
              <a:ext cx="0" cy="2719301"/>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8"/>
            <p:cNvCxnSpPr>
              <a:cxnSpLocks noChangeShapeType="1"/>
            </p:cNvCxnSpPr>
            <p:nvPr/>
          </p:nvCxnSpPr>
          <p:spPr bwMode="auto">
            <a:xfrm>
              <a:off x="7058025" y="2643958"/>
              <a:ext cx="0" cy="27193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9"/>
            <p:cNvCxnSpPr>
              <a:cxnSpLocks noChangeShapeType="1"/>
            </p:cNvCxnSpPr>
            <p:nvPr/>
          </p:nvCxnSpPr>
          <p:spPr bwMode="auto">
            <a:xfrm>
              <a:off x="7867650" y="2602377"/>
              <a:ext cx="0" cy="3293598"/>
            </a:xfrm>
            <a:prstGeom prst="line">
              <a:avLst/>
            </a:prstGeom>
            <a:noFill/>
            <a:ln w="38100" algn="ctr">
              <a:solidFill>
                <a:schemeClr val="tx1"/>
              </a:solidFill>
              <a:round/>
              <a:headEnd/>
              <a:tailEnd type="diamond"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20"/>
            <p:cNvCxnSpPr>
              <a:cxnSpLocks noChangeShapeType="1"/>
            </p:cNvCxnSpPr>
            <p:nvPr/>
          </p:nvCxnSpPr>
          <p:spPr bwMode="auto">
            <a:xfrm>
              <a:off x="5295900" y="2643958"/>
              <a:ext cx="0" cy="3149666"/>
            </a:xfrm>
            <a:prstGeom prst="line">
              <a:avLst/>
            </a:prstGeom>
            <a:noFill/>
            <a:ln w="38100" algn="ctr">
              <a:solidFill>
                <a:schemeClr val="tx1"/>
              </a:solidFill>
              <a:round/>
              <a:headEnd/>
              <a:tailEnd type="diamond"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524745685"/>
      </p:ext>
    </p:extLst>
  </p:cSld>
  <p:clrMapOvr>
    <a:masterClrMapping/>
  </p:clrMapOvr>
  <p:transition spd="slow">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Hydrostatic Differential</a:t>
            </a:r>
          </a:p>
        </p:txBody>
      </p:sp>
      <p:sp>
        <p:nvSpPr>
          <p:cNvPr id="9" name="Content Placeholder 5"/>
          <p:cNvSpPr>
            <a:spLocks noGrp="1"/>
          </p:cNvSpPr>
          <p:nvPr>
            <p:ph idx="1"/>
          </p:nvPr>
        </p:nvSpPr>
        <p:spPr>
          <a:xfrm>
            <a:off x="1524002" y="1844824"/>
            <a:ext cx="8676455" cy="2016224"/>
          </a:xfrm>
        </p:spPr>
        <p:txBody>
          <a:bodyPr/>
          <a:lstStyle/>
          <a:p>
            <a:pPr lvl="1">
              <a:spcBef>
                <a:spcPts val="600"/>
              </a:spcBef>
            </a:pPr>
            <a:endParaRPr lang="en-CA" dirty="0"/>
          </a:p>
          <a:p>
            <a:endParaRPr lang="en-CA" dirty="0"/>
          </a:p>
          <a:p>
            <a:pPr marL="271463" lvl="1" indent="0">
              <a:buNone/>
            </a:pPr>
            <a:endParaRPr lang="en-CA" sz="2200" dirty="0"/>
          </a:p>
        </p:txBody>
      </p:sp>
      <p:sp>
        <p:nvSpPr>
          <p:cNvPr id="7" name="Text Placeholder 6"/>
          <p:cNvSpPr>
            <a:spLocks noGrp="1"/>
          </p:cNvSpPr>
          <p:nvPr>
            <p:ph type="body" idx="11"/>
          </p:nvPr>
        </p:nvSpPr>
        <p:spPr>
          <a:xfrm>
            <a:off x="342900" y="1268760"/>
            <a:ext cx="4922119" cy="504056"/>
          </a:xfrm>
        </p:spPr>
        <p:txBody>
          <a:bodyPr/>
          <a:lstStyle/>
          <a:p>
            <a:pPr algn="ctr"/>
            <a:r>
              <a:rPr lang="en-CA" sz="2000" dirty="0"/>
              <a:t>Calculate the following hydrostatic differential</a:t>
            </a:r>
          </a:p>
        </p:txBody>
      </p:sp>
      <p:sp>
        <p:nvSpPr>
          <p:cNvPr id="11" name="TextBox 10"/>
          <p:cNvSpPr txBox="1"/>
          <p:nvPr/>
        </p:nvSpPr>
        <p:spPr>
          <a:xfrm>
            <a:off x="1919536" y="4149080"/>
            <a:ext cx="5850681" cy="941796"/>
          </a:xfrm>
          <a:prstGeom prst="rect">
            <a:avLst/>
          </a:prstGeom>
          <a:noFill/>
        </p:spPr>
        <p:txBody>
          <a:bodyPr wrap="square" rtlCol="0">
            <a:spAutoFit/>
          </a:bodyPr>
          <a:lstStyle/>
          <a:p>
            <a:pPr eaLnBrk="1" hangingPunct="1">
              <a:lnSpc>
                <a:spcPct val="90000"/>
              </a:lnSpc>
              <a:spcBef>
                <a:spcPct val="50000"/>
              </a:spcBef>
              <a:buClr>
                <a:srgbClr val="860038"/>
              </a:buClr>
              <a:defRPr/>
            </a:pPr>
            <a:endParaRPr lang="en-US" altLang="en-US" sz="2400" b="1" kern="0" dirty="0">
              <a:solidFill>
                <a:srgbClr val="000000"/>
              </a:solidFill>
              <a:latin typeface="Arial Narrow" pitchFamily="34" charset="0"/>
              <a:ea typeface="+mn-ea"/>
              <a:cs typeface="Arial" pitchFamily="34" charset="0"/>
            </a:endParaRPr>
          </a:p>
          <a:p>
            <a:pPr eaLnBrk="1" hangingPunct="1">
              <a:lnSpc>
                <a:spcPct val="90000"/>
              </a:lnSpc>
              <a:spcBef>
                <a:spcPct val="50000"/>
              </a:spcBef>
              <a:buClr>
                <a:srgbClr val="860038"/>
              </a:buClr>
              <a:defRPr/>
            </a:pPr>
            <a:endParaRPr lang="en-US" altLang="en-US" sz="2400" b="1" kern="0" dirty="0">
              <a:solidFill>
                <a:srgbClr val="000000"/>
              </a:solidFill>
              <a:latin typeface="Arial Narrow" pitchFamily="34" charset="0"/>
              <a:ea typeface="+mn-ea"/>
              <a:cs typeface="Arial" pitchFamily="34" charset="0"/>
            </a:endParaRPr>
          </a:p>
        </p:txBody>
      </p:sp>
      <p:sp>
        <p:nvSpPr>
          <p:cNvPr id="13" name="Content Placeholder 5"/>
          <p:cNvSpPr txBox="1">
            <a:spLocks/>
          </p:cNvSpPr>
          <p:nvPr/>
        </p:nvSpPr>
        <p:spPr bwMode="auto">
          <a:xfrm>
            <a:off x="342900" y="1930328"/>
            <a:ext cx="10735778" cy="422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457200" indent="-457200">
              <a:buClr>
                <a:srgbClr val="860038"/>
              </a:buClr>
              <a:buFont typeface="Wingdings" pitchFamily="2" charset="2"/>
              <a:buAutoNum type="arabicPeriod"/>
              <a:defRPr/>
            </a:pPr>
            <a:r>
              <a:rPr lang="en-CA" sz="2000" kern="0" dirty="0">
                <a:solidFill>
                  <a:srgbClr val="000000"/>
                </a:solidFill>
              </a:rPr>
              <a:t>What is the hydrostatic differential in a well that is 1580 m deep, with 1901 kg/m³ cement in the annulus and 1000 kg/m³ water in the casing?</a:t>
            </a:r>
          </a:p>
          <a:p>
            <a:pPr marL="0" indent="0">
              <a:buClr>
                <a:srgbClr val="860038"/>
              </a:buClr>
              <a:buNone/>
              <a:defRPr/>
            </a:pPr>
            <a:r>
              <a:rPr lang="en-CA" sz="2000" b="1" kern="0" dirty="0">
                <a:solidFill>
                  <a:srgbClr val="000000"/>
                </a:solidFill>
              </a:rPr>
              <a:t>	HP(out) = 1580 m x 1901 kg/m³ x 0.00981 = 29465 kPa</a:t>
            </a:r>
          </a:p>
          <a:p>
            <a:pPr marL="0" indent="0">
              <a:buClr>
                <a:srgbClr val="860038"/>
              </a:buClr>
              <a:buNone/>
              <a:defRPr/>
            </a:pPr>
            <a:r>
              <a:rPr lang="en-CA" sz="2000" b="1" kern="0" dirty="0">
                <a:solidFill>
                  <a:srgbClr val="000000"/>
                </a:solidFill>
              </a:rPr>
              <a:t>	  HP(in) = 1580 m x 1000 kg/m³ x 0.00981 = 15500 kPa</a:t>
            </a:r>
          </a:p>
          <a:p>
            <a:pPr marL="0" indent="0">
              <a:buClr>
                <a:srgbClr val="860038"/>
              </a:buClr>
              <a:buNone/>
              <a:defRPr/>
            </a:pPr>
            <a:r>
              <a:rPr lang="en-CA" sz="2000" b="1" kern="0" dirty="0">
                <a:solidFill>
                  <a:srgbClr val="000000"/>
                </a:solidFill>
              </a:rPr>
              <a:t>	HP(diff) = 29465 kPa – 15500 kPa = 13965 kPa</a:t>
            </a:r>
          </a:p>
          <a:p>
            <a:pPr marL="457200" indent="-457200">
              <a:buClr>
                <a:srgbClr val="860038"/>
              </a:buClr>
              <a:buFont typeface="+mj-lt"/>
              <a:buAutoNum type="arabicPeriod" startAt="2"/>
              <a:defRPr/>
            </a:pPr>
            <a:r>
              <a:rPr lang="en-CA" sz="2000" kern="0" dirty="0">
                <a:solidFill>
                  <a:srgbClr val="000000"/>
                </a:solidFill>
              </a:rPr>
              <a:t>If we open our return line on the pumper, which way will the fluid go?</a:t>
            </a:r>
          </a:p>
          <a:p>
            <a:pPr marL="457200" indent="-457200">
              <a:buClr>
                <a:srgbClr val="860038"/>
              </a:buClr>
              <a:buFont typeface="+mj-lt"/>
              <a:buAutoNum type="arabicPeriod" startAt="2"/>
              <a:defRPr/>
            </a:pPr>
            <a:r>
              <a:rPr lang="en-CA" sz="2000" kern="0" dirty="0">
                <a:solidFill>
                  <a:srgbClr val="000000"/>
                </a:solidFill>
              </a:rPr>
              <a:t>How much pressure will it take to start circulating this well? </a:t>
            </a:r>
          </a:p>
          <a:p>
            <a:pPr marL="0" indent="0">
              <a:buClr>
                <a:srgbClr val="860038"/>
              </a:buClr>
              <a:buNone/>
              <a:defRPr/>
            </a:pPr>
            <a:endParaRPr lang="en-CA" sz="2050" b="1" kern="0" dirty="0">
              <a:solidFill>
                <a:srgbClr val="000000"/>
              </a:solidFill>
            </a:endParaRPr>
          </a:p>
        </p:txBody>
      </p:sp>
    </p:spTree>
    <p:extLst>
      <p:ext uri="{BB962C8B-B14F-4D97-AF65-F5344CB8AC3E}">
        <p14:creationId xmlns:p14="http://schemas.microsoft.com/office/powerpoint/2010/main" val="46756421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 calcmode="lin" valueType="num">
                                      <p:cBhvr additive="base">
                                        <p:cTn id="7"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 calcmode="lin" valueType="num">
                                      <p:cBhvr additive="base">
                                        <p:cTn id="19"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animEffect transition="in" filter="circle(in)">
                                      <p:cBhvr>
                                        <p:cTn id="25" dur="2000"/>
                                        <p:tgtEl>
                                          <p:spTgt spid="1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13">
                                            <p:txEl>
                                              <p:pRg st="5" end="5"/>
                                            </p:txEl>
                                          </p:spTgt>
                                        </p:tgtEl>
                                        <p:attrNameLst>
                                          <p:attrName>style.visibility</p:attrName>
                                        </p:attrNameLst>
                                      </p:cBhvr>
                                      <p:to>
                                        <p:strVal val="visible"/>
                                      </p:to>
                                    </p:set>
                                    <p:animEffect transition="in" filter="circle(in)">
                                      <p:cBhvr>
                                        <p:cTn id="30" dur="20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p:sp>
      <p:sp>
        <p:nvSpPr>
          <p:cNvPr id="5" name="Title 4"/>
          <p:cNvSpPr>
            <a:spLocks noGrp="1"/>
          </p:cNvSpPr>
          <p:nvPr>
            <p:ph type="title"/>
          </p:nvPr>
        </p:nvSpPr>
        <p:spPr/>
        <p:txBody>
          <a:bodyPr/>
          <a:lstStyle/>
          <a:p>
            <a:r>
              <a:rPr lang="en-US" dirty="0"/>
              <a:t>pressure testing Methodology</a:t>
            </a:r>
          </a:p>
        </p:txBody>
      </p:sp>
    </p:spTree>
    <p:extLst>
      <p:ext uri="{BB962C8B-B14F-4D97-AF65-F5344CB8AC3E}">
        <p14:creationId xmlns:p14="http://schemas.microsoft.com/office/powerpoint/2010/main" val="2727901702"/>
      </p:ext>
    </p:extLst>
  </p:cSld>
  <p:clrMapOvr>
    <a:masterClrMapping/>
  </p:clrMapOvr>
  <p:transition spd="slow">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200" dirty="0"/>
              <a:t>Key Definitions</a:t>
            </a:r>
            <a:endParaRPr lang="en-US" sz="3200" dirty="0"/>
          </a:p>
        </p:txBody>
      </p:sp>
      <p:sp>
        <p:nvSpPr>
          <p:cNvPr id="3" name="Content Placeholder 2"/>
          <p:cNvSpPr>
            <a:spLocks noGrp="1"/>
          </p:cNvSpPr>
          <p:nvPr>
            <p:ph idx="1"/>
          </p:nvPr>
        </p:nvSpPr>
        <p:spPr>
          <a:xfrm>
            <a:off x="342901" y="1193533"/>
            <a:ext cx="10909032" cy="5179132"/>
          </a:xfrm>
        </p:spPr>
        <p:txBody>
          <a:bodyPr/>
          <a:lstStyle/>
          <a:p>
            <a:r>
              <a:rPr lang="en-CA" sz="2000" dirty="0"/>
              <a:t>MATP = Maximum Anticipated Treating Pressure</a:t>
            </a:r>
          </a:p>
          <a:p>
            <a:pPr marL="203597" lvl="1" indent="0">
              <a:buNone/>
            </a:pPr>
            <a:r>
              <a:rPr lang="en-CA" sz="2000" dirty="0"/>
              <a:t>= Hydrostatic Pressure Differential + Friction + 3.5MPa Plug Bump Overpressure</a:t>
            </a:r>
            <a:r>
              <a:rPr lang="en-US" sz="2000" dirty="0"/>
              <a:t>	</a:t>
            </a:r>
            <a:endParaRPr lang="en-CA" sz="2000" dirty="0"/>
          </a:p>
          <a:p>
            <a:r>
              <a:rPr lang="en-CA" sz="2000" dirty="0"/>
              <a:t>OEM Working Pressure</a:t>
            </a:r>
          </a:p>
          <a:p>
            <a:pPr lvl="1"/>
            <a:r>
              <a:rPr lang="en-CA" sz="2000" dirty="0"/>
              <a:t>Original Equipment Manufacturer’s continuous duty working pressure</a:t>
            </a:r>
          </a:p>
          <a:p>
            <a:r>
              <a:rPr lang="en-CA" sz="2000" dirty="0"/>
              <a:t>Envelope</a:t>
            </a:r>
          </a:p>
          <a:p>
            <a:pPr lvl="1"/>
            <a:r>
              <a:rPr lang="en-CA" sz="2000" dirty="0"/>
              <a:t>The combination of several elements that will be exposed to fluid and pressure (e.g. all Sanjel high pressure iron together + wellhead and casing)</a:t>
            </a:r>
          </a:p>
          <a:p>
            <a:r>
              <a:rPr lang="en-CA" sz="2000" dirty="0"/>
              <a:t>Element</a:t>
            </a:r>
          </a:p>
          <a:p>
            <a:pPr lvl="1"/>
            <a:r>
              <a:rPr lang="en-CA" sz="2000" dirty="0"/>
              <a:t>Single component in the pressure envelope (e.g. Plug Valve, Pup Joint, Plug Loading Head, etc.)</a:t>
            </a:r>
          </a:p>
          <a:p>
            <a:r>
              <a:rPr lang="en-CA" sz="2000" dirty="0"/>
              <a:t>Envelope Working Pressure</a:t>
            </a:r>
          </a:p>
          <a:p>
            <a:pPr lvl="1"/>
            <a:r>
              <a:rPr lang="en-CA" sz="2000" dirty="0"/>
              <a:t>OEM working pressure for the envelope. Dictated by the element in envelope with lowest OEM working pressure.</a:t>
            </a:r>
          </a:p>
          <a:p>
            <a:pPr lvl="1"/>
            <a:endParaRPr lang="en-US" dirty="0"/>
          </a:p>
        </p:txBody>
      </p:sp>
    </p:spTree>
    <p:extLst>
      <p:ext uri="{BB962C8B-B14F-4D97-AF65-F5344CB8AC3E}">
        <p14:creationId xmlns:p14="http://schemas.microsoft.com/office/powerpoint/2010/main" val="413425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200" dirty="0"/>
              <a:t>Hydrostatic Pressure Differential, Friction &amp; Plug Bump Overpressure</a:t>
            </a:r>
            <a:endParaRPr lang="en-US" sz="3200" dirty="0"/>
          </a:p>
        </p:txBody>
      </p:sp>
      <p:sp>
        <p:nvSpPr>
          <p:cNvPr id="3" name="Content Placeholder 2"/>
          <p:cNvSpPr>
            <a:spLocks noGrp="1"/>
          </p:cNvSpPr>
          <p:nvPr>
            <p:ph idx="1"/>
          </p:nvPr>
        </p:nvSpPr>
        <p:spPr>
          <a:xfrm>
            <a:off x="342901" y="1193533"/>
            <a:ext cx="10832030" cy="5091764"/>
          </a:xfrm>
        </p:spPr>
        <p:txBody>
          <a:bodyPr/>
          <a:lstStyle/>
          <a:p>
            <a:pPr>
              <a:buClr>
                <a:srgbClr val="860038"/>
              </a:buClr>
              <a:defRPr/>
            </a:pPr>
            <a:r>
              <a:rPr lang="en-CA" sz="2000" dirty="0">
                <a:solidFill>
                  <a:srgbClr val="000000"/>
                </a:solidFill>
              </a:rPr>
              <a:t>Hydrostatic differential in a well that is 1580 m deep, with 1901 kg/m³ cement in the annulus and 1000 kg/m³ water in the casing.</a:t>
            </a:r>
          </a:p>
          <a:p>
            <a:pPr marL="0" indent="0">
              <a:buClr>
                <a:srgbClr val="860038"/>
              </a:buClr>
              <a:buNone/>
              <a:defRPr/>
            </a:pPr>
            <a:r>
              <a:rPr lang="en-CA" sz="2000" b="1" dirty="0">
                <a:solidFill>
                  <a:srgbClr val="000000"/>
                </a:solidFill>
              </a:rPr>
              <a:t>	HP(out) = 1580m x 1901kg/m³ x 0.00981 = 29465kPa</a:t>
            </a:r>
          </a:p>
          <a:p>
            <a:pPr marL="0" indent="0">
              <a:buClr>
                <a:srgbClr val="860038"/>
              </a:buClr>
              <a:buNone/>
              <a:defRPr/>
            </a:pPr>
            <a:r>
              <a:rPr lang="en-CA" sz="2000" b="1" dirty="0">
                <a:solidFill>
                  <a:srgbClr val="000000"/>
                </a:solidFill>
              </a:rPr>
              <a:t>	HP(in) = 1580m x 1000kg/m³ x 0.00981 = 15500kPa</a:t>
            </a:r>
          </a:p>
          <a:p>
            <a:pPr marL="0" indent="0">
              <a:buClr>
                <a:srgbClr val="860038"/>
              </a:buClr>
              <a:buNone/>
              <a:defRPr/>
            </a:pPr>
            <a:r>
              <a:rPr lang="en-CA" sz="2000" b="1" dirty="0">
                <a:solidFill>
                  <a:srgbClr val="000000"/>
                </a:solidFill>
              </a:rPr>
              <a:t>	HP(diff) = 29465kPa – 15500kPa = 13965kPa = 14MPa</a:t>
            </a:r>
          </a:p>
          <a:p>
            <a:pPr>
              <a:buClr>
                <a:srgbClr val="860038"/>
              </a:buClr>
              <a:defRPr/>
            </a:pPr>
            <a:r>
              <a:rPr lang="en-CA" sz="2000" dirty="0">
                <a:solidFill>
                  <a:srgbClr val="000000"/>
                </a:solidFill>
              </a:rPr>
              <a:t>Friction Pressure: Ask the driller what friction pressure they were seeing as they circulated the well at the same or similar flowrate at which cement will be pumped prior to bumping the plug. This rate is usually 0.5m</a:t>
            </a:r>
            <a:r>
              <a:rPr lang="en-CA" sz="2000" baseline="30000" dirty="0">
                <a:solidFill>
                  <a:srgbClr val="000000"/>
                </a:solidFill>
              </a:rPr>
              <a:t>3</a:t>
            </a:r>
            <a:r>
              <a:rPr lang="en-CA" sz="2000" dirty="0">
                <a:solidFill>
                  <a:srgbClr val="000000"/>
                </a:solidFill>
              </a:rPr>
              <a:t>/min. </a:t>
            </a:r>
          </a:p>
          <a:p>
            <a:pPr marL="0" indent="0">
              <a:buNone/>
            </a:pPr>
            <a:r>
              <a:rPr lang="en-CA" sz="2000" b="1" dirty="0">
                <a:solidFill>
                  <a:srgbClr val="000000"/>
                </a:solidFill>
              </a:rPr>
              <a:t>	e.g. Friction Pressure = 3.5MPa</a:t>
            </a:r>
          </a:p>
          <a:p>
            <a:r>
              <a:rPr lang="en-CA" sz="2000" dirty="0">
                <a:solidFill>
                  <a:srgbClr val="000000"/>
                </a:solidFill>
              </a:rPr>
              <a:t>Plug Bump Overpressure = </a:t>
            </a:r>
            <a:r>
              <a:rPr lang="en-CA" sz="2000" b="1" dirty="0">
                <a:solidFill>
                  <a:srgbClr val="000000"/>
                </a:solidFill>
              </a:rPr>
              <a:t>3500kPa = 3.5MPa</a:t>
            </a:r>
          </a:p>
          <a:p>
            <a:r>
              <a:rPr lang="en-CA" sz="2000" b="1" dirty="0">
                <a:solidFill>
                  <a:srgbClr val="000000"/>
                </a:solidFill>
              </a:rPr>
              <a:t>MATP = 14MPa + 3.5MPa + 3.5MPa = 21MPa</a:t>
            </a:r>
          </a:p>
          <a:p>
            <a:endParaRPr lang="en-CA" dirty="0"/>
          </a:p>
          <a:p>
            <a:pPr lvl="1"/>
            <a:endParaRPr lang="en-US" dirty="0"/>
          </a:p>
        </p:txBody>
      </p:sp>
    </p:spTree>
    <p:extLst>
      <p:ext uri="{BB962C8B-B14F-4D97-AF65-F5344CB8AC3E}">
        <p14:creationId xmlns:p14="http://schemas.microsoft.com/office/powerpoint/2010/main" val="221361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200" dirty="0"/>
              <a:t>MATP, Pressure Test Values, Trips For The Job &amp; PRV Setting</a:t>
            </a:r>
            <a:endParaRPr lang="en-US" sz="3200" dirty="0"/>
          </a:p>
        </p:txBody>
      </p:sp>
      <p:sp>
        <p:nvSpPr>
          <p:cNvPr id="3" name="Content Placeholder 2"/>
          <p:cNvSpPr>
            <a:spLocks noGrp="1"/>
          </p:cNvSpPr>
          <p:nvPr>
            <p:ph idx="1"/>
          </p:nvPr>
        </p:nvSpPr>
        <p:spPr>
          <a:xfrm>
            <a:off x="342901" y="1357162"/>
            <a:ext cx="11217040" cy="4706013"/>
          </a:xfrm>
        </p:spPr>
        <p:txBody>
          <a:bodyPr/>
          <a:lstStyle/>
          <a:p>
            <a:pPr>
              <a:buClr>
                <a:srgbClr val="860038"/>
              </a:buClr>
              <a:defRPr/>
            </a:pPr>
            <a:r>
              <a:rPr lang="en-CA" sz="2000" dirty="0">
                <a:solidFill>
                  <a:srgbClr val="000000"/>
                </a:solidFill>
              </a:rPr>
              <a:t>Low Pressure Test = 7MPa</a:t>
            </a:r>
          </a:p>
          <a:p>
            <a:pPr>
              <a:buClr>
                <a:srgbClr val="860038"/>
              </a:buClr>
              <a:defRPr/>
            </a:pPr>
            <a:r>
              <a:rPr lang="en-CA" sz="2000" dirty="0">
                <a:solidFill>
                  <a:srgbClr val="000000"/>
                </a:solidFill>
              </a:rPr>
              <a:t>High Pressure Test = MATP + 11%, </a:t>
            </a:r>
            <a:r>
              <a:rPr lang="en-CA" sz="2000" b="1" u="sng" dirty="0">
                <a:solidFill>
                  <a:srgbClr val="000000"/>
                </a:solidFill>
              </a:rPr>
              <a:t>rounded up</a:t>
            </a:r>
            <a:r>
              <a:rPr lang="en-CA" sz="2000" b="1" dirty="0">
                <a:solidFill>
                  <a:srgbClr val="000000"/>
                </a:solidFill>
              </a:rPr>
              <a:t> </a:t>
            </a:r>
            <a:r>
              <a:rPr lang="en-CA" sz="2000" dirty="0">
                <a:solidFill>
                  <a:srgbClr val="000000"/>
                </a:solidFill>
              </a:rPr>
              <a:t>to the nearest 5MPa.</a:t>
            </a:r>
          </a:p>
          <a:p>
            <a:pPr lvl="1">
              <a:buClr>
                <a:srgbClr val="860038"/>
              </a:buClr>
              <a:defRPr/>
            </a:pPr>
            <a:r>
              <a:rPr lang="en-CA" sz="2000" dirty="0">
                <a:solidFill>
                  <a:srgbClr val="000000"/>
                </a:solidFill>
              </a:rPr>
              <a:t>MATP = 21MPa</a:t>
            </a:r>
            <a:br>
              <a:rPr lang="en-CA" sz="2000" dirty="0">
                <a:solidFill>
                  <a:srgbClr val="000000"/>
                </a:solidFill>
              </a:rPr>
            </a:br>
            <a:r>
              <a:rPr lang="en-CA" sz="2000" dirty="0">
                <a:solidFill>
                  <a:srgbClr val="000000"/>
                </a:solidFill>
              </a:rPr>
              <a:t>High Pressure Test = 21MPa x 1.1 = 23.1MPa → round up to 25MPa</a:t>
            </a:r>
          </a:p>
          <a:p>
            <a:pPr>
              <a:buClr>
                <a:srgbClr val="860038"/>
              </a:buClr>
              <a:defRPr/>
            </a:pPr>
            <a:r>
              <a:rPr lang="en-CA" sz="2000" dirty="0">
                <a:solidFill>
                  <a:srgbClr val="000000"/>
                </a:solidFill>
              </a:rPr>
              <a:t>Electronic Pressure Trips = High Pressure Test – 10%</a:t>
            </a:r>
          </a:p>
          <a:p>
            <a:pPr lvl="1">
              <a:buClr>
                <a:srgbClr val="860038"/>
              </a:buClr>
              <a:defRPr/>
            </a:pPr>
            <a:r>
              <a:rPr lang="en-CA" sz="2000" dirty="0">
                <a:solidFill>
                  <a:srgbClr val="000000"/>
                </a:solidFill>
              </a:rPr>
              <a:t>Trips = 25MPa x 0.9 = 22.5MPa</a:t>
            </a:r>
          </a:p>
          <a:p>
            <a:pPr>
              <a:buClr>
                <a:srgbClr val="860038"/>
              </a:buClr>
              <a:defRPr/>
            </a:pPr>
            <a:r>
              <a:rPr lang="en-CA" sz="2000" dirty="0">
                <a:solidFill>
                  <a:srgbClr val="000000"/>
                </a:solidFill>
              </a:rPr>
              <a:t>PRV must be set to 35MPa </a:t>
            </a:r>
            <a:r>
              <a:rPr lang="en-CA" sz="2000" b="1" u="sng" dirty="0">
                <a:solidFill>
                  <a:srgbClr val="000000"/>
                </a:solidFill>
              </a:rPr>
              <a:t>unless</a:t>
            </a:r>
            <a:r>
              <a:rPr lang="en-CA" sz="2000" dirty="0">
                <a:solidFill>
                  <a:srgbClr val="000000"/>
                </a:solidFill>
              </a:rPr>
              <a:t> the High Pressure Test ≥ 33MPa. In such cases, the PRV will be set to the High Pressure Test Value + 5%.</a:t>
            </a:r>
          </a:p>
          <a:p>
            <a:pPr lvl="1">
              <a:buClr>
                <a:srgbClr val="860038"/>
              </a:buClr>
              <a:defRPr/>
            </a:pPr>
            <a:r>
              <a:rPr lang="en-CA" sz="2000" dirty="0">
                <a:solidFill>
                  <a:srgbClr val="000000"/>
                </a:solidFill>
              </a:rPr>
              <a:t>High Pressure Test = 40MPa</a:t>
            </a:r>
            <a:br>
              <a:rPr lang="en-CA" sz="2000" dirty="0">
                <a:solidFill>
                  <a:srgbClr val="000000"/>
                </a:solidFill>
              </a:rPr>
            </a:br>
            <a:r>
              <a:rPr lang="en-CA" sz="2000" dirty="0">
                <a:solidFill>
                  <a:srgbClr val="000000"/>
                </a:solidFill>
              </a:rPr>
              <a:t>PRV = 40MPa x 1.05 = 42MPa</a:t>
            </a:r>
            <a:endParaRPr lang="en-CA" sz="2000" dirty="0">
              <a:solidFill>
                <a:srgbClr val="3F7016"/>
              </a:solidFill>
            </a:endParaRPr>
          </a:p>
          <a:p>
            <a:endParaRPr lang="en-CA" sz="2000" dirty="0"/>
          </a:p>
          <a:p>
            <a:pPr lvl="1"/>
            <a:endParaRPr lang="en-US" dirty="0"/>
          </a:p>
        </p:txBody>
      </p:sp>
    </p:spTree>
    <p:extLst>
      <p:ext uri="{BB962C8B-B14F-4D97-AF65-F5344CB8AC3E}">
        <p14:creationId xmlns:p14="http://schemas.microsoft.com/office/powerpoint/2010/main" val="373440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200" dirty="0"/>
              <a:t>Items to Confirm as a Supervisor</a:t>
            </a:r>
            <a:endParaRPr lang="en-US" sz="3200" dirty="0"/>
          </a:p>
        </p:txBody>
      </p:sp>
      <p:sp>
        <p:nvSpPr>
          <p:cNvPr id="3" name="Content Placeholder 2"/>
          <p:cNvSpPr>
            <a:spLocks noGrp="1"/>
          </p:cNvSpPr>
          <p:nvPr>
            <p:ph idx="1"/>
          </p:nvPr>
        </p:nvSpPr>
        <p:spPr>
          <a:xfrm>
            <a:off x="342902" y="1223890"/>
            <a:ext cx="10100016" cy="4909625"/>
          </a:xfrm>
        </p:spPr>
        <p:txBody>
          <a:bodyPr/>
          <a:lstStyle/>
          <a:p>
            <a:r>
              <a:rPr lang="en-US" sz="2400" dirty="0"/>
              <a:t> </a:t>
            </a:r>
            <a:r>
              <a:rPr lang="en-US" sz="2000" dirty="0"/>
              <a:t>High Pressure Test ≥ MATP + 11% or a minimum of 7MPa</a:t>
            </a:r>
          </a:p>
          <a:p>
            <a:pPr lvl="1">
              <a:buClr>
                <a:srgbClr val="860038"/>
              </a:buClr>
              <a:defRPr/>
            </a:pPr>
            <a:r>
              <a:rPr lang="en-US" sz="2000" dirty="0">
                <a:solidFill>
                  <a:srgbClr val="000000"/>
                </a:solidFill>
              </a:rPr>
              <a:t>High Pressure Test = 25MPa</a:t>
            </a:r>
            <a:br>
              <a:rPr lang="en-US" sz="2000" dirty="0">
                <a:solidFill>
                  <a:srgbClr val="000000"/>
                </a:solidFill>
              </a:rPr>
            </a:br>
            <a:r>
              <a:rPr lang="en-US" sz="2000" dirty="0">
                <a:solidFill>
                  <a:srgbClr val="000000"/>
                </a:solidFill>
              </a:rPr>
              <a:t>MATP + 11% = 21MPa x 1.11 = 23.3MPa</a:t>
            </a:r>
            <a:br>
              <a:rPr lang="en-US" sz="2000" dirty="0">
                <a:solidFill>
                  <a:srgbClr val="000000"/>
                </a:solidFill>
              </a:rPr>
            </a:br>
            <a:r>
              <a:rPr lang="en-US" sz="2000" dirty="0">
                <a:solidFill>
                  <a:srgbClr val="000000"/>
                </a:solidFill>
              </a:rPr>
              <a:t>25MPa ≥ 23.1MPa </a:t>
            </a:r>
            <a:r>
              <a:rPr lang="en-CA" sz="2000" dirty="0">
                <a:solidFill>
                  <a:srgbClr val="000000"/>
                </a:solidFill>
                <a:sym typeface="Wingdings" panose="05000000000000000000" pitchFamily="2" charset="2"/>
              </a:rPr>
              <a:t></a:t>
            </a:r>
          </a:p>
          <a:p>
            <a:r>
              <a:rPr lang="en-CA" sz="2000" dirty="0">
                <a:sym typeface="Wingdings" panose="05000000000000000000" pitchFamily="2" charset="2"/>
              </a:rPr>
              <a:t>Envelope WP (High Pressure Test) </a:t>
            </a:r>
            <a:r>
              <a:rPr lang="en-US" sz="2000" dirty="0"/>
              <a:t>≥ High Pressure Test</a:t>
            </a:r>
          </a:p>
          <a:p>
            <a:pPr lvl="1">
              <a:buClr>
                <a:srgbClr val="860038"/>
              </a:buClr>
              <a:defRPr/>
            </a:pPr>
            <a:r>
              <a:rPr lang="en-US" sz="2000" dirty="0">
                <a:solidFill>
                  <a:srgbClr val="000000"/>
                </a:solidFill>
                <a:sym typeface="Wingdings" panose="05000000000000000000" pitchFamily="2" charset="2"/>
              </a:rPr>
              <a:t>Envelope WP (High Pressure Test) = 72MPa (3.5’’ plunger triplex pump)</a:t>
            </a:r>
            <a:br>
              <a:rPr lang="en-US" sz="2000" dirty="0">
                <a:solidFill>
                  <a:srgbClr val="000000"/>
                </a:solidFill>
                <a:sym typeface="Wingdings" panose="05000000000000000000" pitchFamily="2" charset="2"/>
              </a:rPr>
            </a:br>
            <a:r>
              <a:rPr lang="en-US" sz="2000" dirty="0">
                <a:solidFill>
                  <a:srgbClr val="000000"/>
                </a:solidFill>
                <a:sym typeface="Wingdings" panose="05000000000000000000" pitchFamily="2" charset="2"/>
              </a:rPr>
              <a:t>High Pressure Test = 25MPa</a:t>
            </a:r>
            <a:br>
              <a:rPr lang="en-US" sz="2000" dirty="0">
                <a:solidFill>
                  <a:srgbClr val="000000"/>
                </a:solidFill>
                <a:sym typeface="Wingdings" panose="05000000000000000000" pitchFamily="2" charset="2"/>
              </a:rPr>
            </a:br>
            <a:r>
              <a:rPr lang="en-US" sz="2000" dirty="0">
                <a:solidFill>
                  <a:srgbClr val="000000"/>
                </a:solidFill>
                <a:sym typeface="Wingdings" panose="05000000000000000000" pitchFamily="2" charset="2"/>
              </a:rPr>
              <a:t>72MPa </a:t>
            </a:r>
            <a:r>
              <a:rPr lang="en-US" sz="2000" dirty="0">
                <a:solidFill>
                  <a:srgbClr val="000000"/>
                </a:solidFill>
              </a:rPr>
              <a:t>≥ 25MPa </a:t>
            </a:r>
            <a:r>
              <a:rPr lang="en-CA" sz="2000" dirty="0">
                <a:solidFill>
                  <a:srgbClr val="000000"/>
                </a:solidFill>
                <a:sym typeface="Wingdings" panose="05000000000000000000" pitchFamily="2" charset="2"/>
              </a:rPr>
              <a:t></a:t>
            </a:r>
          </a:p>
          <a:p>
            <a:r>
              <a:rPr lang="en-CA" sz="2000" dirty="0">
                <a:sym typeface="Wingdings" panose="05000000000000000000" pitchFamily="2" charset="2"/>
              </a:rPr>
              <a:t>Envelope WP (Job) </a:t>
            </a:r>
            <a:r>
              <a:rPr lang="en-US" sz="2000" dirty="0"/>
              <a:t>≥ Electronic Pressure Trips</a:t>
            </a:r>
          </a:p>
          <a:p>
            <a:pPr lvl="1">
              <a:buClr>
                <a:srgbClr val="860038"/>
              </a:buClr>
              <a:defRPr/>
            </a:pPr>
            <a:r>
              <a:rPr lang="en-US" sz="2000" dirty="0">
                <a:solidFill>
                  <a:srgbClr val="000000"/>
                </a:solidFill>
                <a:sym typeface="Wingdings" panose="05000000000000000000" pitchFamily="2" charset="2"/>
              </a:rPr>
              <a:t>Envelope WP (Job) = 40MPa (casing burst pressure)</a:t>
            </a:r>
            <a:br>
              <a:rPr lang="en-US" sz="2000" dirty="0">
                <a:solidFill>
                  <a:srgbClr val="000000"/>
                </a:solidFill>
                <a:sym typeface="Wingdings" panose="05000000000000000000" pitchFamily="2" charset="2"/>
              </a:rPr>
            </a:br>
            <a:r>
              <a:rPr lang="en-US" sz="2000" dirty="0">
                <a:solidFill>
                  <a:srgbClr val="000000"/>
                </a:solidFill>
                <a:sym typeface="Wingdings" panose="05000000000000000000" pitchFamily="2" charset="2"/>
              </a:rPr>
              <a:t>Electronic Pressure Trips = 22.5MPa</a:t>
            </a:r>
            <a:br>
              <a:rPr lang="en-US" sz="2000" dirty="0">
                <a:solidFill>
                  <a:srgbClr val="000000"/>
                </a:solidFill>
                <a:sym typeface="Wingdings" panose="05000000000000000000" pitchFamily="2" charset="2"/>
              </a:rPr>
            </a:br>
            <a:r>
              <a:rPr lang="en-US" sz="2000" dirty="0">
                <a:solidFill>
                  <a:srgbClr val="000000"/>
                </a:solidFill>
                <a:sym typeface="Wingdings" panose="05000000000000000000" pitchFamily="2" charset="2"/>
              </a:rPr>
              <a:t>40MPa </a:t>
            </a:r>
            <a:r>
              <a:rPr lang="en-US" sz="2000" dirty="0">
                <a:solidFill>
                  <a:srgbClr val="000000"/>
                </a:solidFill>
              </a:rPr>
              <a:t>≥ 22.5MPa </a:t>
            </a:r>
            <a:r>
              <a:rPr lang="en-CA" sz="2000" dirty="0">
                <a:solidFill>
                  <a:srgbClr val="000000"/>
                </a:solidFill>
                <a:sym typeface="Wingdings" panose="05000000000000000000" pitchFamily="2" charset="2"/>
              </a:rPr>
              <a:t></a:t>
            </a:r>
          </a:p>
          <a:p>
            <a:pPr lvl="1"/>
            <a:endParaRPr lang="en-CA" sz="2200" dirty="0">
              <a:sym typeface="Wingdings" panose="05000000000000000000" pitchFamily="2" charset="2"/>
            </a:endParaRPr>
          </a:p>
          <a:p>
            <a:pPr lvl="1"/>
            <a:endParaRPr lang="en-US" sz="2200" dirty="0"/>
          </a:p>
          <a:p>
            <a:pPr marL="588169" lvl="1" indent="-385763">
              <a:buFont typeface="+mj-lt"/>
              <a:buAutoNum type="arabicPeriod"/>
            </a:pPr>
            <a:endParaRPr lang="en-US" sz="2200" dirty="0"/>
          </a:p>
          <a:p>
            <a:pPr marL="588169" lvl="1" indent="-385763">
              <a:buFont typeface="+mj-lt"/>
              <a:buAutoNum type="arabicPeriod"/>
            </a:pPr>
            <a:endParaRPr lang="en-US" dirty="0"/>
          </a:p>
          <a:p>
            <a:pPr marL="588169" lvl="1" indent="-385763">
              <a:buFont typeface="+mj-lt"/>
              <a:buAutoNum type="arabicPeriod"/>
            </a:pPr>
            <a:endParaRPr lang="en-US" dirty="0"/>
          </a:p>
          <a:p>
            <a:pPr marL="385763" indent="-385763">
              <a:buFont typeface="+mj-lt"/>
              <a:buAutoNum type="alphaLcParenR"/>
            </a:pPr>
            <a:endParaRPr lang="en-US" sz="1650" dirty="0"/>
          </a:p>
          <a:p>
            <a:pPr marL="0" indent="0">
              <a:buNone/>
            </a:pPr>
            <a:endParaRPr lang="en-US" sz="1500" dirty="0"/>
          </a:p>
          <a:p>
            <a:pPr marL="342900" indent="-342900">
              <a:buFont typeface="+mj-lt"/>
              <a:buAutoNum type="alphaLcParenR"/>
            </a:pPr>
            <a:endParaRPr lang="en-US" dirty="0"/>
          </a:p>
          <a:p>
            <a:pPr marL="342900" indent="-342900">
              <a:buFont typeface="+mj-lt"/>
              <a:buAutoNum type="alphaLcParenR"/>
            </a:pPr>
            <a:endParaRPr lang="en-US" dirty="0"/>
          </a:p>
          <a:p>
            <a:pPr marL="342900" indent="-342900">
              <a:buFont typeface="+mj-lt"/>
              <a:buAutoNum type="alphaLcParenR"/>
            </a:pPr>
            <a:endParaRPr lang="en-US" dirty="0"/>
          </a:p>
          <a:p>
            <a:pPr marL="342900" indent="-342900">
              <a:buFont typeface="+mj-lt"/>
              <a:buAutoNum type="alphaLcParenR"/>
            </a:pPr>
            <a:endParaRPr lang="en-US" dirty="0"/>
          </a:p>
          <a:p>
            <a:endParaRPr lang="en-US" dirty="0"/>
          </a:p>
          <a:p>
            <a:endParaRPr lang="en-US" dirty="0"/>
          </a:p>
          <a:p>
            <a:endParaRPr lang="en-CA" dirty="0"/>
          </a:p>
          <a:p>
            <a:pPr lvl="1"/>
            <a:endParaRPr lang="en-US" dirty="0"/>
          </a:p>
        </p:txBody>
      </p:sp>
    </p:spTree>
    <p:extLst>
      <p:ext uri="{BB962C8B-B14F-4D97-AF65-F5344CB8AC3E}">
        <p14:creationId xmlns:p14="http://schemas.microsoft.com/office/powerpoint/2010/main" val="256256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524000" y="1124743"/>
            <a:ext cx="9144000" cy="0"/>
          </a:xfrm>
          <a:custGeom>
            <a:avLst/>
            <a:gdLst/>
            <a:ahLst/>
            <a:cxnLst/>
            <a:rect l="l" t="t" r="r" b="b"/>
            <a:pathLst>
              <a:path w="9144000">
                <a:moveTo>
                  <a:pt x="0" y="0"/>
                </a:moveTo>
                <a:lnTo>
                  <a:pt x="9144000" y="0"/>
                </a:lnTo>
              </a:path>
            </a:pathLst>
          </a:custGeom>
          <a:ln w="25400">
            <a:solidFill>
              <a:srgbClr val="860036"/>
            </a:solidFill>
          </a:ln>
        </p:spPr>
        <p:txBody>
          <a:bodyPr wrap="square" lIns="0" tIns="0" rIns="0" bIns="0" rtlCol="0"/>
          <a:lstStyle/>
          <a:p>
            <a:pPr>
              <a:defRPr/>
            </a:pPr>
            <a:endParaRPr dirty="0"/>
          </a:p>
        </p:txBody>
      </p:sp>
      <p:sp>
        <p:nvSpPr>
          <p:cNvPr id="53" name="object 3"/>
          <p:cNvSpPr/>
          <p:nvPr/>
        </p:nvSpPr>
        <p:spPr>
          <a:xfrm>
            <a:off x="1524000" y="1124743"/>
            <a:ext cx="9144000" cy="0"/>
          </a:xfrm>
          <a:custGeom>
            <a:avLst/>
            <a:gdLst/>
            <a:ahLst/>
            <a:cxnLst/>
            <a:rect l="l" t="t" r="r" b="b"/>
            <a:pathLst>
              <a:path w="9144000">
                <a:moveTo>
                  <a:pt x="0" y="0"/>
                </a:moveTo>
                <a:lnTo>
                  <a:pt x="9144000" y="0"/>
                </a:lnTo>
              </a:path>
            </a:pathLst>
          </a:custGeom>
          <a:ln w="25400">
            <a:solidFill>
              <a:srgbClr val="860036"/>
            </a:solidFill>
          </a:ln>
        </p:spPr>
        <p:txBody>
          <a:bodyPr wrap="square" lIns="0" tIns="0" rIns="0" bIns="0" rtlCol="0"/>
          <a:lstStyle/>
          <a:p>
            <a:pPr>
              <a:defRPr/>
            </a:pPr>
            <a:endParaRPr dirty="0"/>
          </a:p>
        </p:txBody>
      </p:sp>
      <p:sp>
        <p:nvSpPr>
          <p:cNvPr id="11" name="Title 10"/>
          <p:cNvSpPr>
            <a:spLocks noGrp="1"/>
          </p:cNvSpPr>
          <p:nvPr>
            <p:ph type="title"/>
          </p:nvPr>
        </p:nvSpPr>
        <p:spPr/>
        <p:txBody>
          <a:bodyPr/>
          <a:lstStyle/>
          <a:p>
            <a:br>
              <a:rPr lang="en-US" spc="-20" dirty="0"/>
            </a:br>
            <a:r>
              <a:rPr lang="en-US" spc="-20" dirty="0"/>
              <a:t>Operations career Path</a:t>
            </a:r>
            <a:br>
              <a:rPr lang="en-US" spc="-20" dirty="0"/>
            </a:br>
            <a:r>
              <a:rPr lang="en-US" spc="-20" dirty="0">
                <a:solidFill>
                  <a:schemeClr val="bg1">
                    <a:lumMod val="65000"/>
                  </a:schemeClr>
                </a:solidFill>
              </a:rPr>
              <a:t>New Employee to team leader / Supervisor 4</a:t>
            </a:r>
            <a:endParaRPr lang="en-US" dirty="0">
              <a:solidFill>
                <a:schemeClr val="bg1">
                  <a:lumMod val="65000"/>
                </a:schemeClr>
              </a:solidFill>
            </a:endParaRPr>
          </a:p>
        </p:txBody>
      </p:sp>
      <p:sp>
        <p:nvSpPr>
          <p:cNvPr id="9" name="Flowchart: Alternate Process 8"/>
          <p:cNvSpPr/>
          <p:nvPr/>
        </p:nvSpPr>
        <p:spPr>
          <a:xfrm>
            <a:off x="5732338" y="1245537"/>
            <a:ext cx="962274" cy="486589"/>
          </a:xfrm>
          <a:prstGeom prst="flowChartAlternateProcess">
            <a:avLst/>
          </a:prstGeom>
          <a:solidFill>
            <a:srgbClr val="92D050"/>
          </a:solidFill>
          <a:ln>
            <a:solidFill>
              <a:schemeClr val="tx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0"/>
              </a:spcBef>
              <a:spcAft>
                <a:spcPts val="0"/>
              </a:spcAft>
              <a:defRPr/>
            </a:pPr>
            <a:endParaRPr lang="en-US" sz="1000" dirty="0">
              <a:solidFill>
                <a:srgbClr val="FFFFFF"/>
              </a:solidFill>
              <a:latin typeface="Arial Narrow" panose="020B0606020202030204" pitchFamily="34" charset="0"/>
              <a:ea typeface="Calibri" panose="020F0502020204030204" pitchFamily="34" charset="0"/>
              <a:cs typeface="Arial" panose="020B0604020202020204" pitchFamily="34" charset="0"/>
            </a:endParaRPr>
          </a:p>
          <a:p>
            <a:pPr algn="ctr">
              <a:lnSpc>
                <a:spcPct val="107000"/>
              </a:lnSpc>
              <a:spcBef>
                <a:spcPts val="0"/>
              </a:spcBef>
              <a:spcAft>
                <a:spcPts val="0"/>
              </a:spcAft>
              <a:defRPr/>
            </a:pPr>
            <a:r>
              <a:rPr lang="en-US" sz="1000" dirty="0">
                <a:solidFill>
                  <a:srgbClr val="FFFFFF"/>
                </a:solidFill>
                <a:latin typeface="Arial Narrow" panose="020B0606020202030204" pitchFamily="34" charset="0"/>
                <a:ea typeface="Calibri" panose="020F0502020204030204" pitchFamily="34" charset="0"/>
                <a:cs typeface="Arial" panose="020B0604020202020204" pitchFamily="34" charset="0"/>
              </a:rPr>
              <a:t>Employee is hired </a:t>
            </a:r>
            <a:endParaRPr lang="en-US" sz="1000" dirty="0">
              <a:solidFill>
                <a:srgbClr val="FFFFFF"/>
              </a:solidFill>
              <a:latin typeface="Arial Narrow" panose="020B0606020202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defRPr/>
            </a:pPr>
            <a:r>
              <a:rPr lang="en-US" sz="1000" dirty="0">
                <a:solidFill>
                  <a:srgbClr val="FFFFFF"/>
                </a:solidFill>
                <a:latin typeface="Arial Narrow" panose="020B0606020202030204" pitchFamily="34" charset="0"/>
                <a:ea typeface="Calibri" panose="020F0502020204030204" pitchFamily="34" charset="0"/>
                <a:cs typeface="Arial" panose="020B0604020202020204" pitchFamily="34" charset="0"/>
              </a:rPr>
              <a:t> </a:t>
            </a:r>
            <a:endParaRPr lang="en-US" sz="1000" dirty="0">
              <a:solidFill>
                <a:srgbClr val="FFFFFF"/>
              </a:solidFill>
              <a:latin typeface="Arial Narrow" panose="020B0606020202030204" pitchFamily="34" charset="0"/>
              <a:ea typeface="Calibri" panose="020F0502020204030204" pitchFamily="34" charset="0"/>
              <a:cs typeface="Times New Roman" panose="02020603050405020304" pitchFamily="18" charset="0"/>
            </a:endParaRPr>
          </a:p>
        </p:txBody>
      </p:sp>
      <p:sp>
        <p:nvSpPr>
          <p:cNvPr id="46" name="Rectangle: Rounded Corners 45"/>
          <p:cNvSpPr/>
          <p:nvPr/>
        </p:nvSpPr>
        <p:spPr>
          <a:xfrm>
            <a:off x="3851139" y="2168277"/>
            <a:ext cx="871894" cy="411480"/>
          </a:xfrm>
          <a:prstGeom prst="roundRect">
            <a:avLst/>
          </a:prstGeom>
          <a:solidFill>
            <a:srgbClr val="92D05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0"/>
              </a:spcBef>
              <a:spcAft>
                <a:spcPts val="0"/>
              </a:spcAft>
              <a:defRPr/>
            </a:pPr>
            <a:endParaRPr lang="en-US" sz="1000" dirty="0">
              <a:solidFill>
                <a:srgbClr val="FFFFFF"/>
              </a:solidFill>
              <a:latin typeface="Arial Narrow" panose="020B0606020202030204" pitchFamily="34" charset="0"/>
              <a:cs typeface="Arial" panose="020B0604020202020204" pitchFamily="34" charset="0"/>
            </a:endParaRPr>
          </a:p>
          <a:p>
            <a:pPr algn="ctr">
              <a:lnSpc>
                <a:spcPct val="107000"/>
              </a:lnSpc>
              <a:spcBef>
                <a:spcPts val="0"/>
              </a:spcBef>
              <a:spcAft>
                <a:spcPts val="0"/>
              </a:spcAft>
              <a:defRPr/>
            </a:pPr>
            <a:r>
              <a:rPr lang="en-US" sz="1000" dirty="0">
                <a:solidFill>
                  <a:srgbClr val="FFFFFF"/>
                </a:solidFill>
                <a:latin typeface="Arial Narrow" panose="020B0606020202030204" pitchFamily="34" charset="0"/>
                <a:cs typeface="Arial" panose="020B0604020202020204" pitchFamily="34" charset="0"/>
              </a:rPr>
              <a:t>Field Hand in Training </a:t>
            </a:r>
          </a:p>
          <a:p>
            <a:pPr algn="ctr">
              <a:lnSpc>
                <a:spcPct val="107000"/>
              </a:lnSpc>
              <a:spcBef>
                <a:spcPts val="0"/>
              </a:spcBef>
              <a:spcAft>
                <a:spcPts val="0"/>
              </a:spcAft>
              <a:defRPr/>
            </a:pPr>
            <a:endParaRPr lang="en-US" sz="1000" dirty="0">
              <a:solidFill>
                <a:srgbClr val="FFFFFF"/>
              </a:solidFill>
              <a:latin typeface="Arial Narrow" panose="020B0606020202030204" pitchFamily="34" charset="0"/>
              <a:cs typeface="Arial" panose="020B0604020202020204" pitchFamily="34" charset="0"/>
            </a:endParaRPr>
          </a:p>
        </p:txBody>
      </p:sp>
      <p:sp>
        <p:nvSpPr>
          <p:cNvPr id="87" name="Rectangle: Rounded Corners 86"/>
          <p:cNvSpPr/>
          <p:nvPr/>
        </p:nvSpPr>
        <p:spPr>
          <a:xfrm>
            <a:off x="9494939" y="2187823"/>
            <a:ext cx="871895" cy="411480"/>
          </a:xfrm>
          <a:prstGeom prst="roundRect">
            <a:avLst/>
          </a:prstGeom>
          <a:solidFill>
            <a:srgbClr val="92D050"/>
          </a:solidFill>
          <a:ln>
            <a:solidFill>
              <a:schemeClr val="tx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0"/>
              </a:spcBef>
              <a:spcAft>
                <a:spcPts val="0"/>
              </a:spcAft>
              <a:defRPr/>
            </a:pPr>
            <a:endParaRPr lang="en-US" sz="1000" dirty="0">
              <a:solidFill>
                <a:srgbClr val="FFFFFF"/>
              </a:solidFill>
              <a:latin typeface="Arial Narrow" panose="020B0606020202030204" pitchFamily="34" charset="0"/>
              <a:cs typeface="Arial" panose="020B0604020202020204" pitchFamily="34" charset="0"/>
            </a:endParaRPr>
          </a:p>
          <a:p>
            <a:pPr algn="ctr">
              <a:lnSpc>
                <a:spcPct val="107000"/>
              </a:lnSpc>
              <a:spcBef>
                <a:spcPts val="0"/>
              </a:spcBef>
              <a:spcAft>
                <a:spcPts val="0"/>
              </a:spcAft>
              <a:defRPr/>
            </a:pPr>
            <a:r>
              <a:rPr lang="en-US" sz="1000" dirty="0">
                <a:solidFill>
                  <a:srgbClr val="FFFFFF"/>
                </a:solidFill>
                <a:latin typeface="Arial Narrow" panose="020B0606020202030204" pitchFamily="34" charset="0"/>
                <a:cs typeface="Arial" panose="020B0604020202020204" pitchFamily="34" charset="0"/>
              </a:rPr>
              <a:t>Bulk Plant Op In Training</a:t>
            </a:r>
          </a:p>
          <a:p>
            <a:pPr algn="ctr">
              <a:lnSpc>
                <a:spcPct val="107000"/>
              </a:lnSpc>
              <a:spcBef>
                <a:spcPts val="0"/>
              </a:spcBef>
              <a:spcAft>
                <a:spcPts val="0"/>
              </a:spcAft>
              <a:defRPr/>
            </a:pPr>
            <a:r>
              <a:rPr lang="en-US" sz="1000" dirty="0">
                <a:solidFill>
                  <a:srgbClr val="FFFFFF"/>
                </a:solidFill>
                <a:latin typeface="Arial Narrow" panose="020B0606020202030204" pitchFamily="34" charset="0"/>
                <a:cs typeface="Arial" panose="020B0604020202020204" pitchFamily="34" charset="0"/>
              </a:rPr>
              <a:t> </a:t>
            </a:r>
          </a:p>
        </p:txBody>
      </p:sp>
      <p:sp>
        <p:nvSpPr>
          <p:cNvPr id="75" name="Rectangle: Rounded Corners 74"/>
          <p:cNvSpPr/>
          <p:nvPr/>
        </p:nvSpPr>
        <p:spPr>
          <a:xfrm>
            <a:off x="6112884" y="3698111"/>
            <a:ext cx="868680" cy="411480"/>
          </a:xfrm>
          <a:prstGeom prst="roundRect">
            <a:avLst/>
          </a:prstGeom>
          <a:solidFill>
            <a:srgbClr val="92D050"/>
          </a:solidFill>
          <a:ln>
            <a:solidFill>
              <a:schemeClr val="tx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0"/>
              </a:spcBef>
              <a:spcAft>
                <a:spcPts val="0"/>
              </a:spcAft>
              <a:defRPr/>
            </a:pPr>
            <a:endParaRPr lang="en-US" sz="1000" dirty="0">
              <a:solidFill>
                <a:srgbClr val="FFFFFF"/>
              </a:solidFill>
              <a:latin typeface="Arial Narrow" panose="020B0606020202030204" pitchFamily="34" charset="0"/>
              <a:cs typeface="Arial" panose="020B0604020202020204" pitchFamily="34" charset="0"/>
            </a:endParaRPr>
          </a:p>
          <a:p>
            <a:pPr algn="ctr">
              <a:lnSpc>
                <a:spcPct val="107000"/>
              </a:lnSpc>
              <a:spcBef>
                <a:spcPts val="0"/>
              </a:spcBef>
              <a:spcAft>
                <a:spcPts val="0"/>
              </a:spcAft>
              <a:defRPr/>
            </a:pPr>
            <a:r>
              <a:rPr lang="en-US" sz="1000" dirty="0">
                <a:solidFill>
                  <a:srgbClr val="FFFFFF"/>
                </a:solidFill>
                <a:latin typeface="Arial Narrow" panose="020B0606020202030204" pitchFamily="34" charset="0"/>
                <a:cs typeface="Arial" panose="020B0604020202020204" pitchFamily="34" charset="0"/>
              </a:rPr>
              <a:t>Operator 3</a:t>
            </a:r>
          </a:p>
          <a:p>
            <a:pPr algn="ctr">
              <a:lnSpc>
                <a:spcPct val="107000"/>
              </a:lnSpc>
              <a:spcBef>
                <a:spcPts val="0"/>
              </a:spcBef>
              <a:spcAft>
                <a:spcPts val="0"/>
              </a:spcAft>
              <a:defRPr/>
            </a:pPr>
            <a:r>
              <a:rPr lang="en-US" sz="1000" dirty="0">
                <a:solidFill>
                  <a:srgbClr val="FFFFFF"/>
                </a:solidFill>
                <a:latin typeface="Arial Narrow" panose="020B0606020202030204" pitchFamily="34" charset="0"/>
                <a:cs typeface="Arial" panose="020B0604020202020204" pitchFamily="34" charset="0"/>
              </a:rPr>
              <a:t> </a:t>
            </a:r>
          </a:p>
        </p:txBody>
      </p:sp>
      <p:sp>
        <p:nvSpPr>
          <p:cNvPr id="80" name="Rectangle: Rounded Corners 79"/>
          <p:cNvSpPr/>
          <p:nvPr/>
        </p:nvSpPr>
        <p:spPr>
          <a:xfrm>
            <a:off x="4700819" y="3692111"/>
            <a:ext cx="871895" cy="411480"/>
          </a:xfrm>
          <a:prstGeom prst="roundRect">
            <a:avLst/>
          </a:prstGeom>
          <a:solidFill>
            <a:srgbClr val="92D05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0"/>
              </a:spcBef>
              <a:spcAft>
                <a:spcPts val="0"/>
              </a:spcAft>
              <a:defRPr/>
            </a:pPr>
            <a:endParaRPr lang="en-US" sz="1000" dirty="0">
              <a:solidFill>
                <a:srgbClr val="FFFFFF"/>
              </a:solidFill>
              <a:latin typeface="Arial Narrow" panose="020B0606020202030204" pitchFamily="34" charset="0"/>
              <a:cs typeface="Arial" panose="020B0604020202020204" pitchFamily="34" charset="0"/>
            </a:endParaRPr>
          </a:p>
          <a:p>
            <a:pPr algn="ctr">
              <a:lnSpc>
                <a:spcPct val="107000"/>
              </a:lnSpc>
              <a:spcBef>
                <a:spcPts val="0"/>
              </a:spcBef>
              <a:spcAft>
                <a:spcPts val="0"/>
              </a:spcAft>
              <a:defRPr/>
            </a:pPr>
            <a:r>
              <a:rPr lang="en-US" sz="1000" dirty="0">
                <a:solidFill>
                  <a:srgbClr val="FFFFFF"/>
                </a:solidFill>
                <a:latin typeface="Arial Narrow" panose="020B0606020202030204" pitchFamily="34" charset="0"/>
                <a:cs typeface="Arial" panose="020B0604020202020204" pitchFamily="34" charset="0"/>
              </a:rPr>
              <a:t>Driver 2</a:t>
            </a:r>
          </a:p>
          <a:p>
            <a:pPr algn="ctr">
              <a:lnSpc>
                <a:spcPct val="107000"/>
              </a:lnSpc>
              <a:spcBef>
                <a:spcPts val="0"/>
              </a:spcBef>
              <a:spcAft>
                <a:spcPts val="0"/>
              </a:spcAft>
              <a:defRPr/>
            </a:pPr>
            <a:r>
              <a:rPr lang="en-US" sz="1000" dirty="0">
                <a:solidFill>
                  <a:srgbClr val="FFFFFF"/>
                </a:solidFill>
                <a:latin typeface="Arial Narrow" panose="020B0606020202030204" pitchFamily="34" charset="0"/>
                <a:cs typeface="Arial" panose="020B0604020202020204" pitchFamily="34" charset="0"/>
              </a:rPr>
              <a:t> </a:t>
            </a:r>
          </a:p>
        </p:txBody>
      </p:sp>
      <p:sp>
        <p:nvSpPr>
          <p:cNvPr id="82" name="Rectangle: Rounded Corners 81"/>
          <p:cNvSpPr/>
          <p:nvPr/>
        </p:nvSpPr>
        <p:spPr>
          <a:xfrm>
            <a:off x="7947237" y="2836459"/>
            <a:ext cx="871895" cy="411480"/>
          </a:xfrm>
          <a:prstGeom prst="roundRect">
            <a:avLst/>
          </a:prstGeom>
          <a:solidFill>
            <a:srgbClr val="92D05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0"/>
              </a:spcBef>
              <a:spcAft>
                <a:spcPts val="0"/>
              </a:spcAft>
              <a:defRPr/>
            </a:pPr>
            <a:r>
              <a:rPr lang="en-US" sz="1000" dirty="0">
                <a:solidFill>
                  <a:srgbClr val="FFFFFF"/>
                </a:solidFill>
                <a:latin typeface="Arial Narrow" panose="020B0606020202030204" pitchFamily="34" charset="0"/>
                <a:cs typeface="Arial" panose="020B0604020202020204" pitchFamily="34" charset="0"/>
              </a:rPr>
              <a:t>Supervisor 2  </a:t>
            </a:r>
          </a:p>
        </p:txBody>
      </p:sp>
      <p:sp>
        <p:nvSpPr>
          <p:cNvPr id="83" name="Rectangle: Rounded Corners 82"/>
          <p:cNvSpPr/>
          <p:nvPr/>
        </p:nvSpPr>
        <p:spPr>
          <a:xfrm>
            <a:off x="7947237" y="3689201"/>
            <a:ext cx="871895" cy="411480"/>
          </a:xfrm>
          <a:prstGeom prst="roundRect">
            <a:avLst/>
          </a:prstGeom>
          <a:solidFill>
            <a:srgbClr val="92D05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0"/>
              </a:spcBef>
              <a:spcAft>
                <a:spcPts val="0"/>
              </a:spcAft>
              <a:defRPr/>
            </a:pPr>
            <a:r>
              <a:rPr lang="en-US" sz="1000" dirty="0">
                <a:solidFill>
                  <a:srgbClr val="FFFFFF"/>
                </a:solidFill>
                <a:latin typeface="Arial Narrow" panose="020B0606020202030204" pitchFamily="34" charset="0"/>
                <a:cs typeface="Arial" panose="020B0604020202020204" pitchFamily="34" charset="0"/>
              </a:rPr>
              <a:t>Supervisor 3  </a:t>
            </a:r>
          </a:p>
        </p:txBody>
      </p:sp>
      <p:sp>
        <p:nvSpPr>
          <p:cNvPr id="85" name="Rectangle: Rounded Corners 84"/>
          <p:cNvSpPr/>
          <p:nvPr/>
        </p:nvSpPr>
        <p:spPr>
          <a:xfrm>
            <a:off x="7239001" y="4389120"/>
            <a:ext cx="871895" cy="411480"/>
          </a:xfrm>
          <a:prstGeom prst="roundRect">
            <a:avLst/>
          </a:prstGeom>
          <a:solidFill>
            <a:srgbClr val="92D05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0"/>
              </a:spcBef>
              <a:spcAft>
                <a:spcPts val="0"/>
              </a:spcAft>
              <a:defRPr/>
            </a:pPr>
            <a:r>
              <a:rPr lang="en-US" sz="1000" dirty="0">
                <a:solidFill>
                  <a:srgbClr val="FFFFFF"/>
                </a:solidFill>
                <a:latin typeface="Arial Narrow" panose="020B0606020202030204" pitchFamily="34" charset="0"/>
                <a:cs typeface="Arial" panose="020B0604020202020204" pitchFamily="34" charset="0"/>
              </a:rPr>
              <a:t>Supervisor 4  </a:t>
            </a:r>
          </a:p>
        </p:txBody>
      </p:sp>
      <p:sp>
        <p:nvSpPr>
          <p:cNvPr id="86" name="Rectangle: Rounded Corners 85"/>
          <p:cNvSpPr/>
          <p:nvPr/>
        </p:nvSpPr>
        <p:spPr>
          <a:xfrm>
            <a:off x="8624825" y="4383940"/>
            <a:ext cx="871895" cy="411480"/>
          </a:xfrm>
          <a:prstGeom prst="roundRect">
            <a:avLst/>
          </a:prstGeom>
          <a:solidFill>
            <a:srgbClr val="92D05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0"/>
              </a:spcBef>
              <a:spcAft>
                <a:spcPts val="0"/>
              </a:spcAft>
              <a:defRPr/>
            </a:pPr>
            <a:r>
              <a:rPr lang="en-US" sz="1000" dirty="0">
                <a:solidFill>
                  <a:srgbClr val="FFFFFF"/>
                </a:solidFill>
                <a:latin typeface="Arial Narrow" panose="020B0606020202030204" pitchFamily="34" charset="0"/>
                <a:cs typeface="Arial" panose="020B0604020202020204" pitchFamily="34" charset="0"/>
              </a:rPr>
              <a:t>Team Lead </a:t>
            </a:r>
          </a:p>
        </p:txBody>
      </p:sp>
      <p:sp>
        <p:nvSpPr>
          <p:cNvPr id="89" name="Rectangle: Rounded Corners 88"/>
          <p:cNvSpPr/>
          <p:nvPr/>
        </p:nvSpPr>
        <p:spPr>
          <a:xfrm>
            <a:off x="7945457" y="2168278"/>
            <a:ext cx="871895" cy="411480"/>
          </a:xfrm>
          <a:prstGeom prst="roundRect">
            <a:avLst/>
          </a:prstGeom>
          <a:solidFill>
            <a:srgbClr val="92D05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0"/>
              </a:spcBef>
              <a:spcAft>
                <a:spcPts val="0"/>
              </a:spcAft>
              <a:defRPr/>
            </a:pPr>
            <a:r>
              <a:rPr lang="en-US" sz="1000" dirty="0">
                <a:solidFill>
                  <a:srgbClr val="FFFFFF"/>
                </a:solidFill>
                <a:latin typeface="Arial Narrow" panose="020B0606020202030204" pitchFamily="34" charset="0"/>
                <a:cs typeface="Arial" panose="020B0604020202020204" pitchFamily="34" charset="0"/>
              </a:rPr>
              <a:t>Supervisor 1  </a:t>
            </a:r>
          </a:p>
        </p:txBody>
      </p:sp>
      <p:sp>
        <p:nvSpPr>
          <p:cNvPr id="90" name="Rectangle: Rounded Corners 89"/>
          <p:cNvSpPr/>
          <p:nvPr/>
        </p:nvSpPr>
        <p:spPr>
          <a:xfrm>
            <a:off x="6109670" y="2164837"/>
            <a:ext cx="871895" cy="411480"/>
          </a:xfrm>
          <a:prstGeom prst="roundRect">
            <a:avLst/>
          </a:prstGeom>
          <a:solidFill>
            <a:srgbClr val="92D050"/>
          </a:solidFill>
          <a:ln>
            <a:solidFill>
              <a:schemeClr val="tx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0"/>
              </a:spcBef>
              <a:spcAft>
                <a:spcPts val="0"/>
              </a:spcAft>
              <a:defRPr/>
            </a:pPr>
            <a:endParaRPr lang="en-US" sz="1000" dirty="0">
              <a:solidFill>
                <a:srgbClr val="FFFFFF"/>
              </a:solidFill>
              <a:latin typeface="Arial Narrow" panose="020B0606020202030204" pitchFamily="34" charset="0"/>
              <a:cs typeface="Arial" panose="020B0604020202020204" pitchFamily="34" charset="0"/>
            </a:endParaRPr>
          </a:p>
          <a:p>
            <a:pPr algn="ctr">
              <a:lnSpc>
                <a:spcPct val="107000"/>
              </a:lnSpc>
              <a:spcBef>
                <a:spcPts val="0"/>
              </a:spcBef>
              <a:spcAft>
                <a:spcPts val="0"/>
              </a:spcAft>
              <a:defRPr/>
            </a:pPr>
            <a:r>
              <a:rPr lang="en-US" sz="1000" dirty="0">
                <a:solidFill>
                  <a:srgbClr val="FFFFFF"/>
                </a:solidFill>
                <a:latin typeface="Arial Narrow" panose="020B0606020202030204" pitchFamily="34" charset="0"/>
                <a:cs typeface="Arial" panose="020B0604020202020204" pitchFamily="34" charset="0"/>
              </a:rPr>
              <a:t>Operator 1</a:t>
            </a:r>
          </a:p>
          <a:p>
            <a:pPr algn="ctr">
              <a:lnSpc>
                <a:spcPct val="107000"/>
              </a:lnSpc>
              <a:spcBef>
                <a:spcPts val="0"/>
              </a:spcBef>
              <a:spcAft>
                <a:spcPts val="0"/>
              </a:spcAft>
              <a:defRPr/>
            </a:pPr>
            <a:r>
              <a:rPr lang="en-US" sz="1000" dirty="0">
                <a:solidFill>
                  <a:srgbClr val="FFFFFF"/>
                </a:solidFill>
                <a:latin typeface="Arial Narrow" panose="020B0606020202030204" pitchFamily="34" charset="0"/>
                <a:cs typeface="Arial" panose="020B0604020202020204" pitchFamily="34" charset="0"/>
              </a:rPr>
              <a:t> </a:t>
            </a:r>
          </a:p>
        </p:txBody>
      </p:sp>
      <p:sp>
        <p:nvSpPr>
          <p:cNvPr id="91" name="Rectangle: Rounded Corners 90"/>
          <p:cNvSpPr/>
          <p:nvPr/>
        </p:nvSpPr>
        <p:spPr>
          <a:xfrm>
            <a:off x="6109669" y="2817432"/>
            <a:ext cx="868680" cy="411480"/>
          </a:xfrm>
          <a:prstGeom prst="roundRect">
            <a:avLst/>
          </a:prstGeom>
          <a:solidFill>
            <a:srgbClr val="92D050"/>
          </a:solidFill>
          <a:ln>
            <a:solidFill>
              <a:schemeClr val="tx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0"/>
              </a:spcBef>
              <a:spcAft>
                <a:spcPts val="0"/>
              </a:spcAft>
              <a:defRPr/>
            </a:pPr>
            <a:endParaRPr lang="en-US" sz="1000" dirty="0">
              <a:solidFill>
                <a:srgbClr val="FFFFFF"/>
              </a:solidFill>
              <a:latin typeface="Arial Narrow" panose="020B0606020202030204" pitchFamily="34" charset="0"/>
              <a:cs typeface="Arial" panose="020B0604020202020204" pitchFamily="34" charset="0"/>
            </a:endParaRPr>
          </a:p>
          <a:p>
            <a:pPr algn="ctr">
              <a:lnSpc>
                <a:spcPct val="107000"/>
              </a:lnSpc>
              <a:spcBef>
                <a:spcPts val="0"/>
              </a:spcBef>
              <a:spcAft>
                <a:spcPts val="0"/>
              </a:spcAft>
              <a:defRPr/>
            </a:pPr>
            <a:r>
              <a:rPr lang="en-US" sz="1000" dirty="0">
                <a:solidFill>
                  <a:srgbClr val="FFFFFF"/>
                </a:solidFill>
                <a:latin typeface="Arial Narrow" panose="020B0606020202030204" pitchFamily="34" charset="0"/>
                <a:cs typeface="Arial" panose="020B0604020202020204" pitchFamily="34" charset="0"/>
              </a:rPr>
              <a:t>Operator 2</a:t>
            </a:r>
          </a:p>
          <a:p>
            <a:pPr algn="ctr">
              <a:lnSpc>
                <a:spcPct val="107000"/>
              </a:lnSpc>
              <a:spcBef>
                <a:spcPts val="0"/>
              </a:spcBef>
              <a:spcAft>
                <a:spcPts val="0"/>
              </a:spcAft>
              <a:defRPr/>
            </a:pPr>
            <a:r>
              <a:rPr lang="en-US" sz="1000" dirty="0">
                <a:solidFill>
                  <a:srgbClr val="FFFFFF"/>
                </a:solidFill>
                <a:latin typeface="Arial Narrow" panose="020B0606020202030204" pitchFamily="34" charset="0"/>
                <a:cs typeface="Arial" panose="020B0604020202020204" pitchFamily="34" charset="0"/>
              </a:rPr>
              <a:t> </a:t>
            </a:r>
          </a:p>
        </p:txBody>
      </p:sp>
      <p:sp>
        <p:nvSpPr>
          <p:cNvPr id="92" name="Rectangle: Rounded Corners 91"/>
          <p:cNvSpPr/>
          <p:nvPr/>
        </p:nvSpPr>
        <p:spPr>
          <a:xfrm>
            <a:off x="3851554" y="2818056"/>
            <a:ext cx="871895" cy="411480"/>
          </a:xfrm>
          <a:prstGeom prst="roundRect">
            <a:avLst/>
          </a:prstGeom>
          <a:solidFill>
            <a:srgbClr val="92D05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0"/>
              </a:spcBef>
              <a:spcAft>
                <a:spcPts val="0"/>
              </a:spcAft>
              <a:defRPr/>
            </a:pPr>
            <a:endParaRPr lang="en-US" sz="1000" dirty="0">
              <a:solidFill>
                <a:srgbClr val="FFFFFF"/>
              </a:solidFill>
              <a:latin typeface="Arial Narrow" panose="020B0606020202030204" pitchFamily="34" charset="0"/>
              <a:cs typeface="Arial" panose="020B0604020202020204" pitchFamily="34" charset="0"/>
            </a:endParaRPr>
          </a:p>
          <a:p>
            <a:pPr algn="ctr">
              <a:lnSpc>
                <a:spcPct val="107000"/>
              </a:lnSpc>
              <a:spcBef>
                <a:spcPts val="0"/>
              </a:spcBef>
              <a:spcAft>
                <a:spcPts val="0"/>
              </a:spcAft>
              <a:defRPr/>
            </a:pPr>
            <a:r>
              <a:rPr lang="en-US" sz="1000" dirty="0">
                <a:solidFill>
                  <a:srgbClr val="FFFFFF"/>
                </a:solidFill>
                <a:latin typeface="Arial Narrow" panose="020B0606020202030204" pitchFamily="34" charset="0"/>
                <a:cs typeface="Arial" panose="020B0604020202020204" pitchFamily="34" charset="0"/>
              </a:rPr>
              <a:t>Driver 1</a:t>
            </a:r>
          </a:p>
          <a:p>
            <a:pPr algn="ctr">
              <a:lnSpc>
                <a:spcPct val="107000"/>
              </a:lnSpc>
              <a:spcBef>
                <a:spcPts val="0"/>
              </a:spcBef>
              <a:spcAft>
                <a:spcPts val="0"/>
              </a:spcAft>
              <a:defRPr/>
            </a:pPr>
            <a:r>
              <a:rPr lang="en-US" sz="1000" dirty="0">
                <a:solidFill>
                  <a:srgbClr val="FFFFFF"/>
                </a:solidFill>
                <a:latin typeface="Arial Narrow" panose="020B0606020202030204" pitchFamily="34" charset="0"/>
                <a:cs typeface="Arial" panose="020B0604020202020204" pitchFamily="34" charset="0"/>
              </a:rPr>
              <a:t> </a:t>
            </a:r>
          </a:p>
        </p:txBody>
      </p:sp>
      <p:sp>
        <p:nvSpPr>
          <p:cNvPr id="179" name="Rectangle: Rounded Corners 178"/>
          <p:cNvSpPr/>
          <p:nvPr/>
        </p:nvSpPr>
        <p:spPr>
          <a:xfrm>
            <a:off x="2632734" y="3692111"/>
            <a:ext cx="1579212" cy="851916"/>
          </a:xfrm>
          <a:prstGeom prst="roundRect">
            <a:avLst/>
          </a:prstGeom>
          <a:solidFill>
            <a:srgbClr val="92D050"/>
          </a:solidFill>
          <a:ln>
            <a:solidFill>
              <a:schemeClr val="tx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Bef>
                <a:spcPts val="0"/>
              </a:spcBef>
              <a:spcAft>
                <a:spcPts val="0"/>
              </a:spcAft>
              <a:defRPr/>
            </a:pPr>
            <a:endParaRPr lang="en-US" sz="1000" dirty="0">
              <a:solidFill>
                <a:srgbClr val="FFFFFF"/>
              </a:solidFill>
              <a:latin typeface="Arial Narrow" panose="020B0606020202030204" pitchFamily="34" charset="0"/>
              <a:cs typeface="Arial" panose="020B0604020202020204" pitchFamily="34" charset="0"/>
            </a:endParaRPr>
          </a:p>
          <a:p>
            <a:pPr algn="ctr">
              <a:lnSpc>
                <a:spcPct val="107000"/>
              </a:lnSpc>
              <a:spcBef>
                <a:spcPts val="0"/>
              </a:spcBef>
              <a:spcAft>
                <a:spcPts val="0"/>
              </a:spcAft>
              <a:defRPr/>
            </a:pPr>
            <a:r>
              <a:rPr lang="en-US" sz="1000" dirty="0">
                <a:solidFill>
                  <a:srgbClr val="FFFFFF"/>
                </a:solidFill>
                <a:latin typeface="Arial Narrow" panose="020B0606020202030204" pitchFamily="34" charset="0"/>
                <a:cs typeface="Arial" panose="020B0604020202020204" pitchFamily="34" charset="0"/>
              </a:rPr>
              <a:t>Specialized Driver In Training</a:t>
            </a:r>
          </a:p>
          <a:p>
            <a:pPr marL="171450" indent="-171450">
              <a:lnSpc>
                <a:spcPct val="107000"/>
              </a:lnSpc>
              <a:spcBef>
                <a:spcPts val="0"/>
              </a:spcBef>
              <a:spcAft>
                <a:spcPts val="0"/>
              </a:spcAft>
              <a:buFont typeface="Arial" panose="020B0604020202020204" pitchFamily="34" charset="0"/>
              <a:buChar char="•"/>
              <a:defRPr/>
            </a:pPr>
            <a:r>
              <a:rPr lang="en-US" sz="1000" dirty="0">
                <a:solidFill>
                  <a:srgbClr val="FFFFFF"/>
                </a:solidFill>
                <a:latin typeface="Arial Narrow" panose="020B0606020202030204" pitchFamily="34" charset="0"/>
                <a:cs typeface="Arial" panose="020B0604020202020204" pitchFamily="34" charset="0"/>
              </a:rPr>
              <a:t>Winch Truck</a:t>
            </a:r>
          </a:p>
          <a:p>
            <a:pPr marL="171450" indent="-171450">
              <a:lnSpc>
                <a:spcPct val="107000"/>
              </a:lnSpc>
              <a:spcBef>
                <a:spcPts val="0"/>
              </a:spcBef>
              <a:spcAft>
                <a:spcPts val="0"/>
              </a:spcAft>
              <a:buFont typeface="Arial" panose="020B0604020202020204" pitchFamily="34" charset="0"/>
              <a:buChar char="•"/>
              <a:defRPr/>
            </a:pPr>
            <a:r>
              <a:rPr lang="en-US" sz="1000" dirty="0">
                <a:solidFill>
                  <a:srgbClr val="FFFFFF"/>
                </a:solidFill>
                <a:latin typeface="Arial Narrow" panose="020B0606020202030204" pitchFamily="34" charset="0"/>
                <a:cs typeface="Arial" panose="020B0604020202020204" pitchFamily="34" charset="0"/>
              </a:rPr>
              <a:t>B-train</a:t>
            </a:r>
          </a:p>
          <a:p>
            <a:pPr marL="171450" indent="-171450">
              <a:lnSpc>
                <a:spcPct val="107000"/>
              </a:lnSpc>
              <a:spcBef>
                <a:spcPts val="0"/>
              </a:spcBef>
              <a:spcAft>
                <a:spcPts val="0"/>
              </a:spcAft>
              <a:buFont typeface="Arial" panose="020B0604020202020204" pitchFamily="34" charset="0"/>
              <a:buChar char="•"/>
              <a:defRPr/>
            </a:pPr>
            <a:r>
              <a:rPr lang="en-US" sz="1000" dirty="0">
                <a:solidFill>
                  <a:srgbClr val="FFFFFF"/>
                </a:solidFill>
                <a:latin typeface="Arial Narrow" panose="020B0606020202030204" pitchFamily="34" charset="0"/>
                <a:cs typeface="Arial" panose="020B0604020202020204" pitchFamily="34" charset="0"/>
              </a:rPr>
              <a:t>Over Dimension</a:t>
            </a:r>
          </a:p>
          <a:p>
            <a:pPr algn="ctr">
              <a:lnSpc>
                <a:spcPct val="107000"/>
              </a:lnSpc>
              <a:spcBef>
                <a:spcPts val="0"/>
              </a:spcBef>
              <a:spcAft>
                <a:spcPts val="0"/>
              </a:spcAft>
              <a:defRPr/>
            </a:pPr>
            <a:r>
              <a:rPr lang="en-US" sz="1000" dirty="0">
                <a:solidFill>
                  <a:srgbClr val="FFFFFF"/>
                </a:solidFill>
                <a:latin typeface="Arial Narrow" panose="020B0606020202030204" pitchFamily="34" charset="0"/>
                <a:cs typeface="Arial" panose="020B0604020202020204" pitchFamily="34" charset="0"/>
              </a:rPr>
              <a:t> </a:t>
            </a:r>
          </a:p>
        </p:txBody>
      </p:sp>
      <p:cxnSp>
        <p:nvCxnSpPr>
          <p:cNvPr id="88" name="Elbow Connector 207"/>
          <p:cNvCxnSpPr>
            <a:cxnSpLocks/>
            <a:stCxn id="9" idx="2"/>
            <a:endCxn id="87" idx="0"/>
          </p:cNvCxnSpPr>
          <p:nvPr/>
        </p:nvCxnSpPr>
        <p:spPr>
          <a:xfrm rot="16200000" flipH="1">
            <a:off x="7844331" y="101269"/>
            <a:ext cx="455698" cy="3717411"/>
          </a:xfrm>
          <a:prstGeom prst="bentConnector3">
            <a:avLst>
              <a:gd name="adj1" fmla="val 31758"/>
            </a:avLst>
          </a:prstGeom>
          <a:ln w="38100">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98" name="Elbow Connector 207"/>
          <p:cNvCxnSpPr>
            <a:cxnSpLocks/>
            <a:stCxn id="9" idx="2"/>
            <a:endCxn id="89" idx="0"/>
          </p:cNvCxnSpPr>
          <p:nvPr/>
        </p:nvCxnSpPr>
        <p:spPr>
          <a:xfrm rot="16200000" flipH="1">
            <a:off x="7079364" y="866237"/>
            <a:ext cx="436153" cy="2167929"/>
          </a:xfrm>
          <a:prstGeom prst="bentConnector3">
            <a:avLst>
              <a:gd name="adj1" fmla="val 32847"/>
            </a:avLst>
          </a:prstGeom>
          <a:ln w="38100">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86" name="Elbow Connector 207"/>
          <p:cNvCxnSpPr>
            <a:cxnSpLocks/>
            <a:stCxn id="83" idx="1"/>
            <a:endCxn id="85" idx="0"/>
          </p:cNvCxnSpPr>
          <p:nvPr/>
        </p:nvCxnSpPr>
        <p:spPr>
          <a:xfrm rot="10800000" flipV="1">
            <a:off x="7674948" y="3894941"/>
            <a:ext cx="272288" cy="494179"/>
          </a:xfrm>
          <a:prstGeom prst="bentConnector2">
            <a:avLst/>
          </a:prstGeom>
          <a:ln w="38100">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89" name="Elbow Connector 207"/>
          <p:cNvCxnSpPr>
            <a:cxnSpLocks/>
            <a:stCxn id="83" idx="3"/>
            <a:endCxn id="86" idx="0"/>
          </p:cNvCxnSpPr>
          <p:nvPr/>
        </p:nvCxnSpPr>
        <p:spPr>
          <a:xfrm>
            <a:off x="8819132" y="3894942"/>
            <a:ext cx="241641" cy="488999"/>
          </a:xfrm>
          <a:prstGeom prst="bentConnector2">
            <a:avLst/>
          </a:prstGeom>
          <a:ln w="38100">
            <a:solidFill>
              <a:srgbClr val="6E273D"/>
            </a:solidFill>
            <a:tailEnd type="triangle"/>
          </a:ln>
        </p:spPr>
        <p:style>
          <a:lnRef idx="1">
            <a:schemeClr val="dk1"/>
          </a:lnRef>
          <a:fillRef idx="0">
            <a:schemeClr val="dk1"/>
          </a:fillRef>
          <a:effectRef idx="0">
            <a:schemeClr val="dk1"/>
          </a:effectRef>
          <a:fontRef idx="minor">
            <a:schemeClr val="tx1"/>
          </a:fontRef>
        </p:style>
      </p:cxnSp>
      <p:cxnSp>
        <p:nvCxnSpPr>
          <p:cNvPr id="195" name="Elbow Connector 207"/>
          <p:cNvCxnSpPr>
            <a:cxnSpLocks/>
            <a:stCxn id="82" idx="2"/>
            <a:endCxn id="83" idx="0"/>
          </p:cNvCxnSpPr>
          <p:nvPr/>
        </p:nvCxnSpPr>
        <p:spPr>
          <a:xfrm>
            <a:off x="8383184" y="3247939"/>
            <a:ext cx="0" cy="441262"/>
          </a:xfrm>
          <a:prstGeom prst="straightConnector1">
            <a:avLst/>
          </a:prstGeom>
          <a:ln w="38100">
            <a:solidFill>
              <a:srgbClr val="6E273D"/>
            </a:solidFill>
            <a:tailEnd type="triangle"/>
          </a:ln>
        </p:spPr>
        <p:style>
          <a:lnRef idx="1">
            <a:schemeClr val="dk1"/>
          </a:lnRef>
          <a:fillRef idx="0">
            <a:schemeClr val="dk1"/>
          </a:fillRef>
          <a:effectRef idx="0">
            <a:schemeClr val="dk1"/>
          </a:effectRef>
          <a:fontRef idx="minor">
            <a:schemeClr val="tx1"/>
          </a:fontRef>
        </p:style>
      </p:cxnSp>
      <p:cxnSp>
        <p:nvCxnSpPr>
          <p:cNvPr id="198" name="Elbow Connector 207"/>
          <p:cNvCxnSpPr>
            <a:cxnSpLocks/>
            <a:stCxn id="89" idx="2"/>
            <a:endCxn id="82" idx="0"/>
          </p:cNvCxnSpPr>
          <p:nvPr/>
        </p:nvCxnSpPr>
        <p:spPr>
          <a:xfrm>
            <a:off x="8381404" y="2579759"/>
            <a:ext cx="1780" cy="256701"/>
          </a:xfrm>
          <a:prstGeom prst="straightConnector1">
            <a:avLst/>
          </a:prstGeom>
          <a:ln w="38100">
            <a:solidFill>
              <a:srgbClr val="6E273D"/>
            </a:solidFill>
            <a:tailEnd type="triangle"/>
          </a:ln>
        </p:spPr>
        <p:style>
          <a:lnRef idx="1">
            <a:schemeClr val="dk1"/>
          </a:lnRef>
          <a:fillRef idx="0">
            <a:schemeClr val="dk1"/>
          </a:fillRef>
          <a:effectRef idx="0">
            <a:schemeClr val="dk1"/>
          </a:effectRef>
          <a:fontRef idx="minor">
            <a:schemeClr val="tx1"/>
          </a:fontRef>
        </p:style>
      </p:cxnSp>
      <p:cxnSp>
        <p:nvCxnSpPr>
          <p:cNvPr id="234" name="Elbow Connector 207"/>
          <p:cNvCxnSpPr>
            <a:cxnSpLocks/>
            <a:stCxn id="92" idx="2"/>
            <a:endCxn id="80" idx="0"/>
          </p:cNvCxnSpPr>
          <p:nvPr/>
        </p:nvCxnSpPr>
        <p:spPr>
          <a:xfrm rot="16200000" flipH="1">
            <a:off x="4480847" y="3036191"/>
            <a:ext cx="462575" cy="849265"/>
          </a:xfrm>
          <a:prstGeom prst="bentConnector3">
            <a:avLst>
              <a:gd name="adj1" fmla="val 41015"/>
            </a:avLst>
          </a:prstGeom>
          <a:ln w="38100">
            <a:solidFill>
              <a:srgbClr val="6E273D"/>
            </a:solidFill>
            <a:tailEnd type="triangle"/>
          </a:ln>
        </p:spPr>
        <p:style>
          <a:lnRef idx="1">
            <a:schemeClr val="dk1"/>
          </a:lnRef>
          <a:fillRef idx="0">
            <a:schemeClr val="dk1"/>
          </a:fillRef>
          <a:effectRef idx="0">
            <a:schemeClr val="dk1"/>
          </a:effectRef>
          <a:fontRef idx="minor">
            <a:schemeClr val="tx1"/>
          </a:fontRef>
        </p:style>
      </p:cxnSp>
      <p:cxnSp>
        <p:nvCxnSpPr>
          <p:cNvPr id="244" name="Elbow Connector 207"/>
          <p:cNvCxnSpPr>
            <a:cxnSpLocks/>
            <a:stCxn id="80" idx="3"/>
            <a:endCxn id="90" idx="1"/>
          </p:cNvCxnSpPr>
          <p:nvPr/>
        </p:nvCxnSpPr>
        <p:spPr>
          <a:xfrm flipV="1">
            <a:off x="5572713" y="2370577"/>
            <a:ext cx="536956" cy="1527274"/>
          </a:xfrm>
          <a:prstGeom prst="bentConnector3">
            <a:avLst>
              <a:gd name="adj1" fmla="val 50000"/>
            </a:avLst>
          </a:prstGeom>
          <a:ln w="38100">
            <a:solidFill>
              <a:srgbClr val="6E273D"/>
            </a:solidFill>
            <a:tailEnd type="triangle"/>
          </a:ln>
        </p:spPr>
        <p:style>
          <a:lnRef idx="1">
            <a:schemeClr val="dk1"/>
          </a:lnRef>
          <a:fillRef idx="0">
            <a:schemeClr val="dk1"/>
          </a:fillRef>
          <a:effectRef idx="0">
            <a:schemeClr val="dk1"/>
          </a:effectRef>
          <a:fontRef idx="minor">
            <a:schemeClr val="tx1"/>
          </a:fontRef>
        </p:style>
      </p:cxnSp>
      <p:cxnSp>
        <p:nvCxnSpPr>
          <p:cNvPr id="259" name="Elbow Connector 207"/>
          <p:cNvCxnSpPr>
            <a:cxnSpLocks/>
          </p:cNvCxnSpPr>
          <p:nvPr/>
        </p:nvCxnSpPr>
        <p:spPr>
          <a:xfrm>
            <a:off x="6530545" y="1936102"/>
            <a:ext cx="0" cy="217210"/>
          </a:xfrm>
          <a:prstGeom prst="straightConnector1">
            <a:avLst/>
          </a:prstGeom>
          <a:ln w="38100">
            <a:solidFill>
              <a:schemeClr val="bg1">
                <a:lumMod val="50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266" name="Elbow Connector 207"/>
          <p:cNvCxnSpPr>
            <a:cxnSpLocks/>
            <a:stCxn id="90" idx="2"/>
            <a:endCxn id="91" idx="0"/>
          </p:cNvCxnSpPr>
          <p:nvPr/>
        </p:nvCxnSpPr>
        <p:spPr>
          <a:xfrm flipH="1">
            <a:off x="6544009" y="2576318"/>
            <a:ext cx="1608" cy="241115"/>
          </a:xfrm>
          <a:prstGeom prst="straightConnector1">
            <a:avLst/>
          </a:prstGeom>
          <a:ln w="38100">
            <a:solidFill>
              <a:srgbClr val="6E273D"/>
            </a:solidFill>
            <a:tailEnd type="triangle"/>
          </a:ln>
        </p:spPr>
        <p:style>
          <a:lnRef idx="1">
            <a:schemeClr val="dk1"/>
          </a:lnRef>
          <a:fillRef idx="0">
            <a:schemeClr val="dk1"/>
          </a:fillRef>
          <a:effectRef idx="0">
            <a:schemeClr val="dk1"/>
          </a:effectRef>
          <a:fontRef idx="minor">
            <a:schemeClr val="tx1"/>
          </a:fontRef>
        </p:style>
      </p:cxnSp>
      <p:cxnSp>
        <p:nvCxnSpPr>
          <p:cNvPr id="268" name="Elbow Connector 207"/>
          <p:cNvCxnSpPr>
            <a:cxnSpLocks/>
            <a:stCxn id="91" idx="2"/>
            <a:endCxn id="75" idx="0"/>
          </p:cNvCxnSpPr>
          <p:nvPr/>
        </p:nvCxnSpPr>
        <p:spPr>
          <a:xfrm>
            <a:off x="6544010" y="3228913"/>
            <a:ext cx="3215" cy="469199"/>
          </a:xfrm>
          <a:prstGeom prst="straightConnector1">
            <a:avLst/>
          </a:prstGeom>
          <a:ln w="38100">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72" name="Elbow Connector 207"/>
          <p:cNvCxnSpPr>
            <a:cxnSpLocks/>
            <a:stCxn id="91" idx="3"/>
            <a:endCxn id="89" idx="1"/>
          </p:cNvCxnSpPr>
          <p:nvPr/>
        </p:nvCxnSpPr>
        <p:spPr>
          <a:xfrm flipV="1">
            <a:off x="6978350" y="2374018"/>
            <a:ext cx="967107" cy="649154"/>
          </a:xfrm>
          <a:prstGeom prst="bentConnector3">
            <a:avLst>
              <a:gd name="adj1" fmla="val 50860"/>
            </a:avLst>
          </a:prstGeom>
          <a:ln w="38100">
            <a:solidFill>
              <a:srgbClr val="6E273D"/>
            </a:solidFill>
            <a:tailEnd type="triangle"/>
          </a:ln>
        </p:spPr>
        <p:style>
          <a:lnRef idx="1">
            <a:schemeClr val="dk1"/>
          </a:lnRef>
          <a:fillRef idx="0">
            <a:schemeClr val="dk1"/>
          </a:fillRef>
          <a:effectRef idx="0">
            <a:schemeClr val="dk1"/>
          </a:effectRef>
          <a:fontRef idx="minor">
            <a:schemeClr val="tx1"/>
          </a:fontRef>
        </p:style>
      </p:cxnSp>
      <p:cxnSp>
        <p:nvCxnSpPr>
          <p:cNvPr id="44" name="Elbow Connector 207"/>
          <p:cNvCxnSpPr>
            <a:cxnSpLocks/>
            <a:stCxn id="9" idx="2"/>
            <a:endCxn id="46" idx="0"/>
          </p:cNvCxnSpPr>
          <p:nvPr/>
        </p:nvCxnSpPr>
        <p:spPr>
          <a:xfrm rot="5400000">
            <a:off x="5032205" y="987008"/>
            <a:ext cx="436152" cy="1926389"/>
          </a:xfrm>
          <a:prstGeom prst="bentConnector3">
            <a:avLst>
              <a:gd name="adj1" fmla="val 32846"/>
            </a:avLst>
          </a:prstGeom>
          <a:ln w="38100">
            <a:solidFill>
              <a:srgbClr val="6E273D"/>
            </a:solidFill>
            <a:tailEnd type="triangle"/>
          </a:ln>
        </p:spPr>
        <p:style>
          <a:lnRef idx="1">
            <a:schemeClr val="dk1"/>
          </a:lnRef>
          <a:fillRef idx="0">
            <a:schemeClr val="dk1"/>
          </a:fillRef>
          <a:effectRef idx="0">
            <a:schemeClr val="dk1"/>
          </a:effectRef>
          <a:fontRef idx="minor">
            <a:schemeClr val="tx1"/>
          </a:fontRef>
        </p:style>
      </p:cxnSp>
      <p:cxnSp>
        <p:nvCxnSpPr>
          <p:cNvPr id="51" name="Elbow Connector 207">
            <a:extLst>
              <a:ext uri="{FF2B5EF4-FFF2-40B4-BE49-F238E27FC236}">
                <a16:creationId xmlns:a16="http://schemas.microsoft.com/office/drawing/2014/main" id="{10E5B417-72A4-4F07-82C9-8659624D5C28}"/>
              </a:ext>
            </a:extLst>
          </p:cNvPr>
          <p:cNvCxnSpPr>
            <a:cxnSpLocks/>
            <a:stCxn id="46" idx="2"/>
            <a:endCxn id="92" idx="0"/>
          </p:cNvCxnSpPr>
          <p:nvPr/>
        </p:nvCxnSpPr>
        <p:spPr>
          <a:xfrm>
            <a:off x="4287087" y="2579758"/>
            <a:ext cx="415" cy="238299"/>
          </a:xfrm>
          <a:prstGeom prst="straightConnector1">
            <a:avLst/>
          </a:prstGeom>
          <a:ln w="38100">
            <a:solidFill>
              <a:srgbClr val="6E273D"/>
            </a:solidFill>
            <a:tailEnd type="triangle"/>
          </a:ln>
        </p:spPr>
        <p:style>
          <a:lnRef idx="1">
            <a:schemeClr val="dk1"/>
          </a:lnRef>
          <a:fillRef idx="0">
            <a:schemeClr val="dk1"/>
          </a:fillRef>
          <a:effectRef idx="0">
            <a:schemeClr val="dk1"/>
          </a:effectRef>
          <a:fontRef idx="minor">
            <a:schemeClr val="tx1"/>
          </a:fontRef>
        </p:style>
      </p:cxnSp>
      <p:cxnSp>
        <p:nvCxnSpPr>
          <p:cNvPr id="63" name="Elbow Connector 207">
            <a:extLst>
              <a:ext uri="{FF2B5EF4-FFF2-40B4-BE49-F238E27FC236}">
                <a16:creationId xmlns:a16="http://schemas.microsoft.com/office/drawing/2014/main" id="{3B2D4D5B-2AB1-495F-B4BE-5979B4D44C4C}"/>
              </a:ext>
            </a:extLst>
          </p:cNvPr>
          <p:cNvCxnSpPr>
            <a:cxnSpLocks/>
            <a:endCxn id="92" idx="3"/>
          </p:cNvCxnSpPr>
          <p:nvPr/>
        </p:nvCxnSpPr>
        <p:spPr>
          <a:xfrm rot="5400000">
            <a:off x="4446778" y="2212774"/>
            <a:ext cx="1087692" cy="534352"/>
          </a:xfrm>
          <a:prstGeom prst="bentConnector2">
            <a:avLst/>
          </a:prstGeom>
          <a:ln w="38100">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74" name="Elbow Connector 207">
            <a:extLst>
              <a:ext uri="{FF2B5EF4-FFF2-40B4-BE49-F238E27FC236}">
                <a16:creationId xmlns:a16="http://schemas.microsoft.com/office/drawing/2014/main" id="{2CC00A38-D8A7-4147-AA43-783E9154BBC0}"/>
              </a:ext>
            </a:extLst>
          </p:cNvPr>
          <p:cNvCxnSpPr>
            <a:cxnSpLocks/>
            <a:stCxn id="75" idx="3"/>
          </p:cNvCxnSpPr>
          <p:nvPr/>
        </p:nvCxnSpPr>
        <p:spPr>
          <a:xfrm flipV="1">
            <a:off x="6981565" y="3034603"/>
            <a:ext cx="492087" cy="869249"/>
          </a:xfrm>
          <a:prstGeom prst="bentConnector2">
            <a:avLst/>
          </a:prstGeom>
          <a:ln w="38100">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99" name="Elbow Connector 207">
            <a:extLst>
              <a:ext uri="{FF2B5EF4-FFF2-40B4-BE49-F238E27FC236}">
                <a16:creationId xmlns:a16="http://schemas.microsoft.com/office/drawing/2014/main" id="{86B994EA-7AB0-4DFC-8CA6-B6BC8CE96BD0}"/>
              </a:ext>
            </a:extLst>
          </p:cNvPr>
          <p:cNvCxnSpPr>
            <a:cxnSpLocks/>
            <a:endCxn id="179" idx="0"/>
          </p:cNvCxnSpPr>
          <p:nvPr/>
        </p:nvCxnSpPr>
        <p:spPr>
          <a:xfrm rot="10800000" flipV="1">
            <a:off x="3422340" y="3429000"/>
            <a:ext cx="864746" cy="263111"/>
          </a:xfrm>
          <a:prstGeom prst="bentConnector2">
            <a:avLst/>
          </a:prstGeom>
          <a:ln w="38100">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614BE3D1-E65E-47D4-96D8-2D5AFEB1FDE5}"/>
              </a:ext>
            </a:extLst>
          </p:cNvPr>
          <p:cNvSpPr txBox="1"/>
          <p:nvPr/>
        </p:nvSpPr>
        <p:spPr>
          <a:xfrm>
            <a:off x="4343400" y="4902220"/>
            <a:ext cx="2895600" cy="707886"/>
          </a:xfrm>
          <a:prstGeom prst="rect">
            <a:avLst/>
          </a:prstGeom>
          <a:noFill/>
        </p:spPr>
        <p:txBody>
          <a:bodyPr wrap="square" rtlCol="0">
            <a:spAutoFit/>
          </a:bodyPr>
          <a:lstStyle/>
          <a:p>
            <a:pPr eaLnBrk="1" fontAlgn="auto" hangingPunct="1">
              <a:spcBef>
                <a:spcPts val="0"/>
              </a:spcBef>
              <a:spcAft>
                <a:spcPts val="0"/>
              </a:spcAft>
              <a:defRPr/>
            </a:pPr>
            <a:r>
              <a:rPr lang="en-US" sz="2000" dirty="0">
                <a:solidFill>
                  <a:srgbClr val="000000"/>
                </a:solidFill>
                <a:latin typeface="Arial Narrow" panose="020B0606020202030204" pitchFamily="34" charset="0"/>
                <a:ea typeface="+mn-ea"/>
              </a:rPr>
              <a:t>Traditional Path</a:t>
            </a:r>
          </a:p>
          <a:p>
            <a:pPr eaLnBrk="1" fontAlgn="auto" hangingPunct="1">
              <a:spcBef>
                <a:spcPts val="0"/>
              </a:spcBef>
              <a:spcAft>
                <a:spcPts val="0"/>
              </a:spcAft>
              <a:defRPr/>
            </a:pPr>
            <a:r>
              <a:rPr lang="en-US" sz="2000" dirty="0">
                <a:solidFill>
                  <a:srgbClr val="000000"/>
                </a:solidFill>
                <a:latin typeface="Arial Narrow" panose="020B0606020202030204" pitchFamily="34" charset="0"/>
                <a:ea typeface="+mn-ea"/>
              </a:rPr>
              <a:t>Non Traditional Path</a:t>
            </a:r>
          </a:p>
        </p:txBody>
      </p:sp>
      <p:cxnSp>
        <p:nvCxnSpPr>
          <p:cNvPr id="37" name="Elbow Connector 207">
            <a:extLst>
              <a:ext uri="{FF2B5EF4-FFF2-40B4-BE49-F238E27FC236}">
                <a16:creationId xmlns:a16="http://schemas.microsoft.com/office/drawing/2014/main" id="{D5729D85-CCD8-4E41-8DEA-53A8F649D541}"/>
              </a:ext>
            </a:extLst>
          </p:cNvPr>
          <p:cNvCxnSpPr>
            <a:cxnSpLocks/>
          </p:cNvCxnSpPr>
          <p:nvPr/>
        </p:nvCxnSpPr>
        <p:spPr>
          <a:xfrm>
            <a:off x="6405721" y="5392669"/>
            <a:ext cx="334927" cy="0"/>
          </a:xfrm>
          <a:prstGeom prst="straightConnector1">
            <a:avLst/>
          </a:prstGeom>
          <a:ln w="38100">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38" name="Elbow Connector 207">
            <a:extLst>
              <a:ext uri="{FF2B5EF4-FFF2-40B4-BE49-F238E27FC236}">
                <a16:creationId xmlns:a16="http://schemas.microsoft.com/office/drawing/2014/main" id="{BF9AF618-FB3B-426F-9846-0791708E6B2F}"/>
              </a:ext>
            </a:extLst>
          </p:cNvPr>
          <p:cNvCxnSpPr>
            <a:cxnSpLocks/>
          </p:cNvCxnSpPr>
          <p:nvPr/>
        </p:nvCxnSpPr>
        <p:spPr>
          <a:xfrm>
            <a:off x="6104149" y="5104497"/>
            <a:ext cx="789386" cy="0"/>
          </a:xfrm>
          <a:prstGeom prst="straightConnector1">
            <a:avLst/>
          </a:prstGeom>
          <a:ln w="38100">
            <a:solidFill>
              <a:srgbClr val="6E273D"/>
            </a:solidFill>
            <a:prstDash val="soli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862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p:sp>
      <p:sp>
        <p:nvSpPr>
          <p:cNvPr id="5" name="Title 4"/>
          <p:cNvSpPr>
            <a:spLocks noGrp="1"/>
          </p:cNvSpPr>
          <p:nvPr>
            <p:ph type="title"/>
          </p:nvPr>
        </p:nvSpPr>
        <p:spPr/>
        <p:txBody>
          <a:bodyPr/>
          <a:lstStyle/>
          <a:p>
            <a:r>
              <a:rPr lang="en-US" dirty="0"/>
              <a:t>Surface casing calculations</a:t>
            </a:r>
          </a:p>
        </p:txBody>
      </p:sp>
    </p:spTree>
    <p:extLst>
      <p:ext uri="{BB962C8B-B14F-4D97-AF65-F5344CB8AC3E}">
        <p14:creationId xmlns:p14="http://schemas.microsoft.com/office/powerpoint/2010/main" val="2345739477"/>
      </p:ext>
    </p:extLst>
  </p:cSld>
  <p:clrMapOvr>
    <a:masterClrMapping/>
  </p:clrMapOvr>
  <p:transition spd="slow">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Casing</a:t>
            </a:r>
          </a:p>
        </p:txBody>
      </p:sp>
      <p:sp>
        <p:nvSpPr>
          <p:cNvPr id="3" name="Content Placeholder 2"/>
          <p:cNvSpPr>
            <a:spLocks noGrp="1"/>
          </p:cNvSpPr>
          <p:nvPr>
            <p:ph idx="1"/>
          </p:nvPr>
        </p:nvSpPr>
        <p:spPr>
          <a:xfrm>
            <a:off x="342901" y="1197987"/>
            <a:ext cx="6604136" cy="2363360"/>
          </a:xfrm>
        </p:spPr>
        <p:txBody>
          <a:bodyPr/>
          <a:lstStyle/>
          <a:p>
            <a:r>
              <a:rPr lang="en-US" sz="2000" dirty="0"/>
              <a:t>Purpose:</a:t>
            </a:r>
          </a:p>
          <a:p>
            <a:pPr marL="406004" lvl="1" indent="-202406">
              <a:buClr>
                <a:srgbClr val="860038"/>
              </a:buClr>
              <a:defRPr/>
            </a:pPr>
            <a:r>
              <a:rPr lang="en-US" dirty="0">
                <a:solidFill>
                  <a:srgbClr val="000000"/>
                </a:solidFill>
              </a:rPr>
              <a:t>Protect water zones from contamination</a:t>
            </a:r>
          </a:p>
          <a:p>
            <a:pPr marL="406004" lvl="1" indent="-202406">
              <a:buClr>
                <a:srgbClr val="860038"/>
              </a:buClr>
              <a:defRPr/>
            </a:pPr>
            <a:r>
              <a:rPr lang="en-US" dirty="0">
                <a:solidFill>
                  <a:srgbClr val="000000"/>
                </a:solidFill>
              </a:rPr>
              <a:t>Provide anchor for BOP’s</a:t>
            </a:r>
          </a:p>
          <a:p>
            <a:pPr marL="406004" lvl="1" indent="-202406">
              <a:buClr>
                <a:srgbClr val="860038"/>
              </a:buClr>
              <a:defRPr/>
            </a:pPr>
            <a:r>
              <a:rPr lang="en-US" dirty="0">
                <a:solidFill>
                  <a:srgbClr val="000000"/>
                </a:solidFill>
              </a:rPr>
              <a:t>Prevent sloughing</a:t>
            </a:r>
          </a:p>
          <a:p>
            <a:pPr marL="406004" lvl="1" indent="-202406">
              <a:buClr>
                <a:srgbClr val="860038"/>
              </a:buClr>
              <a:defRPr/>
            </a:pPr>
            <a:r>
              <a:rPr lang="en-US" dirty="0">
                <a:solidFill>
                  <a:srgbClr val="000000"/>
                </a:solidFill>
              </a:rPr>
              <a:t>Cover known loss circulation zones</a:t>
            </a:r>
          </a:p>
          <a:p>
            <a:pPr lvl="1"/>
            <a:endParaRPr lang="en-US" sz="2050" dirty="0"/>
          </a:p>
        </p:txBody>
      </p:sp>
      <p:sp>
        <p:nvSpPr>
          <p:cNvPr id="4" name="Content Placeholder 2"/>
          <p:cNvSpPr txBox="1">
            <a:spLocks/>
          </p:cNvSpPr>
          <p:nvPr/>
        </p:nvSpPr>
        <p:spPr bwMode="auto">
          <a:xfrm>
            <a:off x="342901" y="3663287"/>
            <a:ext cx="6769596" cy="2299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a:buClr>
                <a:srgbClr val="860038"/>
              </a:buClr>
              <a:defRPr/>
            </a:pPr>
            <a:r>
              <a:rPr lang="en-US" sz="2000" kern="0" dirty="0">
                <a:solidFill>
                  <a:srgbClr val="000000"/>
                </a:solidFill>
              </a:rPr>
              <a:t>Characteristics:</a:t>
            </a:r>
          </a:p>
          <a:p>
            <a:pPr marL="406004" lvl="1" indent="-202406">
              <a:buClr>
                <a:srgbClr val="860038"/>
              </a:buClr>
              <a:defRPr/>
            </a:pPr>
            <a:r>
              <a:rPr lang="en-US" dirty="0">
                <a:solidFill>
                  <a:srgbClr val="000000"/>
                </a:solidFill>
              </a:rPr>
              <a:t>Often drilled with water or light mud</a:t>
            </a:r>
          </a:p>
          <a:p>
            <a:pPr marL="406004" lvl="1" indent="-202406">
              <a:buClr>
                <a:srgbClr val="860038"/>
              </a:buClr>
              <a:defRPr/>
            </a:pPr>
            <a:r>
              <a:rPr lang="en-US" dirty="0">
                <a:solidFill>
                  <a:srgbClr val="000000"/>
                </a:solidFill>
              </a:rPr>
              <a:t>Large casing</a:t>
            </a:r>
          </a:p>
          <a:p>
            <a:pPr marL="406004" lvl="1" indent="-202406">
              <a:buClr>
                <a:srgbClr val="860038"/>
              </a:buClr>
              <a:defRPr/>
            </a:pPr>
            <a:r>
              <a:rPr lang="en-US" dirty="0">
                <a:solidFill>
                  <a:srgbClr val="000000"/>
                </a:solidFill>
              </a:rPr>
              <a:t>Displace with water</a:t>
            </a:r>
          </a:p>
        </p:txBody>
      </p:sp>
      <p:grpSp>
        <p:nvGrpSpPr>
          <p:cNvPr id="25" name="Group 48"/>
          <p:cNvGrpSpPr>
            <a:grpSpLocks/>
          </p:cNvGrpSpPr>
          <p:nvPr/>
        </p:nvGrpSpPr>
        <p:grpSpPr bwMode="auto">
          <a:xfrm>
            <a:off x="8099332" y="1270640"/>
            <a:ext cx="1544394" cy="5022280"/>
            <a:chOff x="4344" y="480"/>
            <a:chExt cx="1392" cy="3636"/>
          </a:xfrm>
        </p:grpSpPr>
        <p:sp>
          <p:nvSpPr>
            <p:cNvPr id="26" name="Freeform 49" descr="Brown marble"/>
            <p:cNvSpPr>
              <a:spLocks/>
            </p:cNvSpPr>
            <p:nvPr/>
          </p:nvSpPr>
          <p:spPr bwMode="auto">
            <a:xfrm>
              <a:off x="4344" y="485"/>
              <a:ext cx="1392" cy="1212"/>
            </a:xfrm>
            <a:custGeom>
              <a:avLst/>
              <a:gdLst>
                <a:gd name="T0" fmla="*/ 0 w 1392"/>
                <a:gd name="T1" fmla="*/ 0 h 816"/>
                <a:gd name="T2" fmla="*/ 1392 w 1392"/>
                <a:gd name="T3" fmla="*/ 0 h 816"/>
                <a:gd name="T4" fmla="*/ 1392 w 1392"/>
                <a:gd name="T5" fmla="*/ 1212 h 816"/>
                <a:gd name="T6" fmla="*/ 1344 w 1392"/>
                <a:gd name="T7" fmla="*/ 1141 h 816"/>
                <a:gd name="T8" fmla="*/ 1230 w 1392"/>
                <a:gd name="T9" fmla="*/ 1105 h 816"/>
                <a:gd name="T10" fmla="*/ 1092 w 1392"/>
                <a:gd name="T11" fmla="*/ 1141 h 816"/>
                <a:gd name="T12" fmla="*/ 960 w 1392"/>
                <a:gd name="T13" fmla="*/ 1105 h 816"/>
                <a:gd name="T14" fmla="*/ 888 w 1392"/>
                <a:gd name="T15" fmla="*/ 1132 h 816"/>
                <a:gd name="T16" fmla="*/ 870 w 1392"/>
                <a:gd name="T17" fmla="*/ 1141 h 816"/>
                <a:gd name="T18" fmla="*/ 822 w 1392"/>
                <a:gd name="T19" fmla="*/ 1132 h 816"/>
                <a:gd name="T20" fmla="*/ 786 w 1392"/>
                <a:gd name="T21" fmla="*/ 1114 h 816"/>
                <a:gd name="T22" fmla="*/ 546 w 1392"/>
                <a:gd name="T23" fmla="*/ 1159 h 816"/>
                <a:gd name="T24" fmla="*/ 444 w 1392"/>
                <a:gd name="T25" fmla="*/ 1150 h 816"/>
                <a:gd name="T26" fmla="*/ 408 w 1392"/>
                <a:gd name="T27" fmla="*/ 1132 h 816"/>
                <a:gd name="T28" fmla="*/ 390 w 1392"/>
                <a:gd name="T29" fmla="*/ 1123 h 816"/>
                <a:gd name="T30" fmla="*/ 114 w 1392"/>
                <a:gd name="T31" fmla="*/ 1159 h 816"/>
                <a:gd name="T32" fmla="*/ 6 w 1392"/>
                <a:gd name="T33" fmla="*/ 1185 h 816"/>
                <a:gd name="T34" fmla="*/ 0 w 1392"/>
                <a:gd name="T35" fmla="*/ 0 h 8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92" h="816">
                  <a:moveTo>
                    <a:pt x="0" y="0"/>
                  </a:moveTo>
                  <a:lnTo>
                    <a:pt x="1392" y="0"/>
                  </a:lnTo>
                  <a:lnTo>
                    <a:pt x="1392" y="816"/>
                  </a:lnTo>
                  <a:cubicBezTo>
                    <a:pt x="1376" y="800"/>
                    <a:pt x="1363" y="780"/>
                    <a:pt x="1344" y="768"/>
                  </a:cubicBezTo>
                  <a:cubicBezTo>
                    <a:pt x="1327" y="757"/>
                    <a:pt x="1253" y="750"/>
                    <a:pt x="1230" y="744"/>
                  </a:cubicBezTo>
                  <a:cubicBezTo>
                    <a:pt x="1181" y="748"/>
                    <a:pt x="1138" y="753"/>
                    <a:pt x="1092" y="768"/>
                  </a:cubicBezTo>
                  <a:cubicBezTo>
                    <a:pt x="1045" y="763"/>
                    <a:pt x="1005" y="752"/>
                    <a:pt x="960" y="744"/>
                  </a:cubicBezTo>
                  <a:cubicBezTo>
                    <a:pt x="912" y="752"/>
                    <a:pt x="936" y="746"/>
                    <a:pt x="888" y="762"/>
                  </a:cubicBezTo>
                  <a:cubicBezTo>
                    <a:pt x="882" y="764"/>
                    <a:pt x="870" y="768"/>
                    <a:pt x="870" y="768"/>
                  </a:cubicBezTo>
                  <a:cubicBezTo>
                    <a:pt x="854" y="766"/>
                    <a:pt x="838" y="765"/>
                    <a:pt x="822" y="762"/>
                  </a:cubicBezTo>
                  <a:cubicBezTo>
                    <a:pt x="810" y="759"/>
                    <a:pt x="786" y="750"/>
                    <a:pt x="786" y="750"/>
                  </a:cubicBezTo>
                  <a:cubicBezTo>
                    <a:pt x="700" y="753"/>
                    <a:pt x="617" y="733"/>
                    <a:pt x="546" y="780"/>
                  </a:cubicBezTo>
                  <a:cubicBezTo>
                    <a:pt x="512" y="778"/>
                    <a:pt x="478" y="778"/>
                    <a:pt x="444" y="774"/>
                  </a:cubicBezTo>
                  <a:cubicBezTo>
                    <a:pt x="431" y="772"/>
                    <a:pt x="420" y="766"/>
                    <a:pt x="408" y="762"/>
                  </a:cubicBezTo>
                  <a:cubicBezTo>
                    <a:pt x="402" y="760"/>
                    <a:pt x="390" y="756"/>
                    <a:pt x="390" y="756"/>
                  </a:cubicBezTo>
                  <a:cubicBezTo>
                    <a:pt x="292" y="761"/>
                    <a:pt x="212" y="775"/>
                    <a:pt x="114" y="780"/>
                  </a:cubicBezTo>
                  <a:cubicBezTo>
                    <a:pt x="75" y="806"/>
                    <a:pt x="62" y="798"/>
                    <a:pt x="6" y="798"/>
                  </a:cubicBezTo>
                  <a:lnTo>
                    <a:pt x="0" y="0"/>
                  </a:lnTo>
                  <a:close/>
                </a:path>
              </a:pathLst>
            </a:custGeom>
            <a:blipFill dpi="0" rotWithShape="1">
              <a:blip r:embed="rId2"/>
              <a:srcRect/>
              <a:tile tx="0" ty="0" sx="100000" sy="100000" flip="none" algn="tl"/>
            </a:bli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27" name="Freeform 50" descr="Oak"/>
            <p:cNvSpPr>
              <a:spLocks/>
            </p:cNvSpPr>
            <p:nvPr/>
          </p:nvSpPr>
          <p:spPr bwMode="auto">
            <a:xfrm>
              <a:off x="4345" y="1205"/>
              <a:ext cx="1391" cy="811"/>
            </a:xfrm>
            <a:custGeom>
              <a:avLst/>
              <a:gdLst>
                <a:gd name="T0" fmla="*/ 0 w 1404"/>
                <a:gd name="T1" fmla="*/ 28 h 609"/>
                <a:gd name="T2" fmla="*/ 327 w 1404"/>
                <a:gd name="T3" fmla="*/ 36 h 609"/>
                <a:gd name="T4" fmla="*/ 309 w 1404"/>
                <a:gd name="T5" fmla="*/ 52 h 609"/>
                <a:gd name="T6" fmla="*/ 517 w 1404"/>
                <a:gd name="T7" fmla="*/ 20 h 609"/>
                <a:gd name="T8" fmla="*/ 553 w 1404"/>
                <a:gd name="T9" fmla="*/ 4 h 609"/>
                <a:gd name="T10" fmla="*/ 707 w 1404"/>
                <a:gd name="T11" fmla="*/ 28 h 609"/>
                <a:gd name="T12" fmla="*/ 933 w 1404"/>
                <a:gd name="T13" fmla="*/ 4 h 609"/>
                <a:gd name="T14" fmla="*/ 1118 w 1404"/>
                <a:gd name="T15" fmla="*/ 28 h 609"/>
                <a:gd name="T16" fmla="*/ 1296 w 1404"/>
                <a:gd name="T17" fmla="*/ 28 h 609"/>
                <a:gd name="T18" fmla="*/ 1391 w 1404"/>
                <a:gd name="T19" fmla="*/ 68 h 609"/>
                <a:gd name="T20" fmla="*/ 1367 w 1404"/>
                <a:gd name="T21" fmla="*/ 643 h 609"/>
                <a:gd name="T22" fmla="*/ 1349 w 1404"/>
                <a:gd name="T23" fmla="*/ 651 h 609"/>
                <a:gd name="T24" fmla="*/ 1242 w 1404"/>
                <a:gd name="T25" fmla="*/ 667 h 609"/>
                <a:gd name="T26" fmla="*/ 1177 w 1404"/>
                <a:gd name="T27" fmla="*/ 691 h 609"/>
                <a:gd name="T28" fmla="*/ 1141 w 1404"/>
                <a:gd name="T29" fmla="*/ 707 h 609"/>
                <a:gd name="T30" fmla="*/ 1088 w 1404"/>
                <a:gd name="T31" fmla="*/ 683 h 609"/>
                <a:gd name="T32" fmla="*/ 1070 w 1404"/>
                <a:gd name="T33" fmla="*/ 675 h 609"/>
                <a:gd name="T34" fmla="*/ 951 w 1404"/>
                <a:gd name="T35" fmla="*/ 707 h 609"/>
                <a:gd name="T36" fmla="*/ 850 w 1404"/>
                <a:gd name="T37" fmla="*/ 691 h 609"/>
                <a:gd name="T38" fmla="*/ 814 w 1404"/>
                <a:gd name="T39" fmla="*/ 675 h 609"/>
                <a:gd name="T40" fmla="*/ 797 w 1404"/>
                <a:gd name="T41" fmla="*/ 667 h 609"/>
                <a:gd name="T42" fmla="*/ 701 w 1404"/>
                <a:gd name="T43" fmla="*/ 691 h 609"/>
                <a:gd name="T44" fmla="*/ 648 w 1404"/>
                <a:gd name="T45" fmla="*/ 723 h 609"/>
                <a:gd name="T46" fmla="*/ 458 w 1404"/>
                <a:gd name="T47" fmla="*/ 731 h 609"/>
                <a:gd name="T48" fmla="*/ 369 w 1404"/>
                <a:gd name="T49" fmla="*/ 811 h 609"/>
                <a:gd name="T50" fmla="*/ 250 w 1404"/>
                <a:gd name="T51" fmla="*/ 771 h 609"/>
                <a:gd name="T52" fmla="*/ 12 w 1404"/>
                <a:gd name="T53" fmla="*/ 731 h 609"/>
                <a:gd name="T54" fmla="*/ 0 w 1404"/>
                <a:gd name="T55" fmla="*/ 28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04" h="609">
                  <a:moveTo>
                    <a:pt x="0" y="21"/>
                  </a:moveTo>
                  <a:cubicBezTo>
                    <a:pt x="180" y="16"/>
                    <a:pt x="183" y="2"/>
                    <a:pt x="330" y="27"/>
                  </a:cubicBezTo>
                  <a:cubicBezTo>
                    <a:pt x="324" y="31"/>
                    <a:pt x="305" y="39"/>
                    <a:pt x="312" y="39"/>
                  </a:cubicBezTo>
                  <a:cubicBezTo>
                    <a:pt x="397" y="43"/>
                    <a:pt x="450" y="39"/>
                    <a:pt x="522" y="15"/>
                  </a:cubicBezTo>
                  <a:cubicBezTo>
                    <a:pt x="534" y="11"/>
                    <a:pt x="558" y="3"/>
                    <a:pt x="558" y="3"/>
                  </a:cubicBezTo>
                  <a:cubicBezTo>
                    <a:pt x="610" y="12"/>
                    <a:pt x="661" y="17"/>
                    <a:pt x="714" y="21"/>
                  </a:cubicBezTo>
                  <a:cubicBezTo>
                    <a:pt x="795" y="18"/>
                    <a:pt x="866" y="22"/>
                    <a:pt x="942" y="3"/>
                  </a:cubicBezTo>
                  <a:cubicBezTo>
                    <a:pt x="1012" y="6"/>
                    <a:pt x="1066" y="0"/>
                    <a:pt x="1128" y="21"/>
                  </a:cubicBezTo>
                  <a:cubicBezTo>
                    <a:pt x="1207" y="14"/>
                    <a:pt x="1220" y="10"/>
                    <a:pt x="1308" y="21"/>
                  </a:cubicBezTo>
                  <a:cubicBezTo>
                    <a:pt x="1346" y="26"/>
                    <a:pt x="1364" y="51"/>
                    <a:pt x="1404" y="51"/>
                  </a:cubicBezTo>
                  <a:cubicBezTo>
                    <a:pt x="1396" y="195"/>
                    <a:pt x="1394" y="339"/>
                    <a:pt x="1380" y="483"/>
                  </a:cubicBezTo>
                  <a:cubicBezTo>
                    <a:pt x="1379" y="489"/>
                    <a:pt x="1368" y="488"/>
                    <a:pt x="1362" y="489"/>
                  </a:cubicBezTo>
                  <a:cubicBezTo>
                    <a:pt x="1326" y="494"/>
                    <a:pt x="1290" y="497"/>
                    <a:pt x="1254" y="501"/>
                  </a:cubicBezTo>
                  <a:cubicBezTo>
                    <a:pt x="1229" y="504"/>
                    <a:pt x="1213" y="511"/>
                    <a:pt x="1188" y="519"/>
                  </a:cubicBezTo>
                  <a:cubicBezTo>
                    <a:pt x="1176" y="523"/>
                    <a:pt x="1152" y="531"/>
                    <a:pt x="1152" y="531"/>
                  </a:cubicBezTo>
                  <a:cubicBezTo>
                    <a:pt x="1134" y="525"/>
                    <a:pt x="1116" y="519"/>
                    <a:pt x="1098" y="513"/>
                  </a:cubicBezTo>
                  <a:cubicBezTo>
                    <a:pt x="1092" y="511"/>
                    <a:pt x="1080" y="507"/>
                    <a:pt x="1080" y="507"/>
                  </a:cubicBezTo>
                  <a:cubicBezTo>
                    <a:pt x="1036" y="511"/>
                    <a:pt x="1001" y="521"/>
                    <a:pt x="960" y="531"/>
                  </a:cubicBezTo>
                  <a:cubicBezTo>
                    <a:pt x="926" y="528"/>
                    <a:pt x="891" y="528"/>
                    <a:pt x="858" y="519"/>
                  </a:cubicBezTo>
                  <a:cubicBezTo>
                    <a:pt x="846" y="516"/>
                    <a:pt x="834" y="511"/>
                    <a:pt x="822" y="507"/>
                  </a:cubicBezTo>
                  <a:cubicBezTo>
                    <a:pt x="816" y="505"/>
                    <a:pt x="804" y="501"/>
                    <a:pt x="804" y="501"/>
                  </a:cubicBezTo>
                  <a:cubicBezTo>
                    <a:pt x="731" y="508"/>
                    <a:pt x="763" y="501"/>
                    <a:pt x="708" y="519"/>
                  </a:cubicBezTo>
                  <a:cubicBezTo>
                    <a:pt x="698" y="522"/>
                    <a:pt x="664" y="542"/>
                    <a:pt x="654" y="543"/>
                  </a:cubicBezTo>
                  <a:cubicBezTo>
                    <a:pt x="590" y="548"/>
                    <a:pt x="526" y="547"/>
                    <a:pt x="462" y="549"/>
                  </a:cubicBezTo>
                  <a:cubicBezTo>
                    <a:pt x="424" y="562"/>
                    <a:pt x="403" y="588"/>
                    <a:pt x="372" y="609"/>
                  </a:cubicBezTo>
                  <a:cubicBezTo>
                    <a:pt x="332" y="601"/>
                    <a:pt x="291" y="592"/>
                    <a:pt x="252" y="579"/>
                  </a:cubicBezTo>
                  <a:cubicBezTo>
                    <a:pt x="233" y="521"/>
                    <a:pt x="69" y="549"/>
                    <a:pt x="12" y="549"/>
                  </a:cubicBezTo>
                  <a:lnTo>
                    <a:pt x="0" y="21"/>
                  </a:lnTo>
                  <a:close/>
                </a:path>
              </a:pathLst>
            </a:custGeom>
            <a:blipFill dpi="0" rotWithShape="1">
              <a:blip r:embed="rId3"/>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28" name="Freeform 59" descr="Green marble"/>
            <p:cNvSpPr>
              <a:spLocks/>
            </p:cNvSpPr>
            <p:nvPr/>
          </p:nvSpPr>
          <p:spPr bwMode="auto">
            <a:xfrm>
              <a:off x="4344" y="1768"/>
              <a:ext cx="1392" cy="776"/>
            </a:xfrm>
            <a:custGeom>
              <a:avLst/>
              <a:gdLst>
                <a:gd name="T0" fmla="*/ 0 w 1404"/>
                <a:gd name="T1" fmla="*/ 27 h 609"/>
                <a:gd name="T2" fmla="*/ 327 w 1404"/>
                <a:gd name="T3" fmla="*/ 34 h 609"/>
                <a:gd name="T4" fmla="*/ 309 w 1404"/>
                <a:gd name="T5" fmla="*/ 50 h 609"/>
                <a:gd name="T6" fmla="*/ 518 w 1404"/>
                <a:gd name="T7" fmla="*/ 19 h 609"/>
                <a:gd name="T8" fmla="*/ 553 w 1404"/>
                <a:gd name="T9" fmla="*/ 4 h 609"/>
                <a:gd name="T10" fmla="*/ 708 w 1404"/>
                <a:gd name="T11" fmla="*/ 27 h 609"/>
                <a:gd name="T12" fmla="*/ 934 w 1404"/>
                <a:gd name="T13" fmla="*/ 4 h 609"/>
                <a:gd name="T14" fmla="*/ 1118 w 1404"/>
                <a:gd name="T15" fmla="*/ 27 h 609"/>
                <a:gd name="T16" fmla="*/ 1297 w 1404"/>
                <a:gd name="T17" fmla="*/ 27 h 609"/>
                <a:gd name="T18" fmla="*/ 1392 w 1404"/>
                <a:gd name="T19" fmla="*/ 65 h 609"/>
                <a:gd name="T20" fmla="*/ 1368 w 1404"/>
                <a:gd name="T21" fmla="*/ 615 h 609"/>
                <a:gd name="T22" fmla="*/ 1350 w 1404"/>
                <a:gd name="T23" fmla="*/ 623 h 609"/>
                <a:gd name="T24" fmla="*/ 1243 w 1404"/>
                <a:gd name="T25" fmla="*/ 638 h 609"/>
                <a:gd name="T26" fmla="*/ 1178 w 1404"/>
                <a:gd name="T27" fmla="*/ 661 h 609"/>
                <a:gd name="T28" fmla="*/ 1142 w 1404"/>
                <a:gd name="T29" fmla="*/ 677 h 609"/>
                <a:gd name="T30" fmla="*/ 1089 w 1404"/>
                <a:gd name="T31" fmla="*/ 654 h 609"/>
                <a:gd name="T32" fmla="*/ 1071 w 1404"/>
                <a:gd name="T33" fmla="*/ 646 h 609"/>
                <a:gd name="T34" fmla="*/ 952 w 1404"/>
                <a:gd name="T35" fmla="*/ 677 h 609"/>
                <a:gd name="T36" fmla="*/ 851 w 1404"/>
                <a:gd name="T37" fmla="*/ 661 h 609"/>
                <a:gd name="T38" fmla="*/ 815 w 1404"/>
                <a:gd name="T39" fmla="*/ 646 h 609"/>
                <a:gd name="T40" fmla="*/ 797 w 1404"/>
                <a:gd name="T41" fmla="*/ 638 h 609"/>
                <a:gd name="T42" fmla="*/ 702 w 1404"/>
                <a:gd name="T43" fmla="*/ 661 h 609"/>
                <a:gd name="T44" fmla="*/ 648 w 1404"/>
                <a:gd name="T45" fmla="*/ 692 h 609"/>
                <a:gd name="T46" fmla="*/ 458 w 1404"/>
                <a:gd name="T47" fmla="*/ 700 h 609"/>
                <a:gd name="T48" fmla="*/ 369 w 1404"/>
                <a:gd name="T49" fmla="*/ 776 h 609"/>
                <a:gd name="T50" fmla="*/ 250 w 1404"/>
                <a:gd name="T51" fmla="*/ 738 h 609"/>
                <a:gd name="T52" fmla="*/ 12 w 1404"/>
                <a:gd name="T53" fmla="*/ 700 h 609"/>
                <a:gd name="T54" fmla="*/ 0 w 1404"/>
                <a:gd name="T55" fmla="*/ 27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04" h="609">
                  <a:moveTo>
                    <a:pt x="0" y="21"/>
                  </a:moveTo>
                  <a:cubicBezTo>
                    <a:pt x="180" y="16"/>
                    <a:pt x="183" y="2"/>
                    <a:pt x="330" y="27"/>
                  </a:cubicBezTo>
                  <a:cubicBezTo>
                    <a:pt x="324" y="31"/>
                    <a:pt x="305" y="39"/>
                    <a:pt x="312" y="39"/>
                  </a:cubicBezTo>
                  <a:cubicBezTo>
                    <a:pt x="397" y="43"/>
                    <a:pt x="450" y="39"/>
                    <a:pt x="522" y="15"/>
                  </a:cubicBezTo>
                  <a:cubicBezTo>
                    <a:pt x="534" y="11"/>
                    <a:pt x="558" y="3"/>
                    <a:pt x="558" y="3"/>
                  </a:cubicBezTo>
                  <a:cubicBezTo>
                    <a:pt x="610" y="12"/>
                    <a:pt x="661" y="17"/>
                    <a:pt x="714" y="21"/>
                  </a:cubicBezTo>
                  <a:cubicBezTo>
                    <a:pt x="795" y="18"/>
                    <a:pt x="866" y="22"/>
                    <a:pt x="942" y="3"/>
                  </a:cubicBezTo>
                  <a:cubicBezTo>
                    <a:pt x="1012" y="6"/>
                    <a:pt x="1066" y="0"/>
                    <a:pt x="1128" y="21"/>
                  </a:cubicBezTo>
                  <a:cubicBezTo>
                    <a:pt x="1207" y="14"/>
                    <a:pt x="1220" y="10"/>
                    <a:pt x="1308" y="21"/>
                  </a:cubicBezTo>
                  <a:cubicBezTo>
                    <a:pt x="1346" y="26"/>
                    <a:pt x="1364" y="51"/>
                    <a:pt x="1404" y="51"/>
                  </a:cubicBezTo>
                  <a:cubicBezTo>
                    <a:pt x="1396" y="195"/>
                    <a:pt x="1394" y="339"/>
                    <a:pt x="1380" y="483"/>
                  </a:cubicBezTo>
                  <a:cubicBezTo>
                    <a:pt x="1379" y="489"/>
                    <a:pt x="1368" y="488"/>
                    <a:pt x="1362" y="489"/>
                  </a:cubicBezTo>
                  <a:cubicBezTo>
                    <a:pt x="1326" y="494"/>
                    <a:pt x="1290" y="497"/>
                    <a:pt x="1254" y="501"/>
                  </a:cubicBezTo>
                  <a:cubicBezTo>
                    <a:pt x="1229" y="504"/>
                    <a:pt x="1213" y="511"/>
                    <a:pt x="1188" y="519"/>
                  </a:cubicBezTo>
                  <a:cubicBezTo>
                    <a:pt x="1176" y="523"/>
                    <a:pt x="1152" y="531"/>
                    <a:pt x="1152" y="531"/>
                  </a:cubicBezTo>
                  <a:cubicBezTo>
                    <a:pt x="1134" y="525"/>
                    <a:pt x="1116" y="519"/>
                    <a:pt x="1098" y="513"/>
                  </a:cubicBezTo>
                  <a:cubicBezTo>
                    <a:pt x="1092" y="511"/>
                    <a:pt x="1080" y="507"/>
                    <a:pt x="1080" y="507"/>
                  </a:cubicBezTo>
                  <a:cubicBezTo>
                    <a:pt x="1036" y="511"/>
                    <a:pt x="1001" y="521"/>
                    <a:pt x="960" y="531"/>
                  </a:cubicBezTo>
                  <a:cubicBezTo>
                    <a:pt x="926" y="528"/>
                    <a:pt x="891" y="528"/>
                    <a:pt x="858" y="519"/>
                  </a:cubicBezTo>
                  <a:cubicBezTo>
                    <a:pt x="846" y="516"/>
                    <a:pt x="834" y="511"/>
                    <a:pt x="822" y="507"/>
                  </a:cubicBezTo>
                  <a:cubicBezTo>
                    <a:pt x="816" y="505"/>
                    <a:pt x="804" y="501"/>
                    <a:pt x="804" y="501"/>
                  </a:cubicBezTo>
                  <a:cubicBezTo>
                    <a:pt x="731" y="508"/>
                    <a:pt x="763" y="501"/>
                    <a:pt x="708" y="519"/>
                  </a:cubicBezTo>
                  <a:cubicBezTo>
                    <a:pt x="698" y="522"/>
                    <a:pt x="664" y="542"/>
                    <a:pt x="654" y="543"/>
                  </a:cubicBezTo>
                  <a:cubicBezTo>
                    <a:pt x="590" y="548"/>
                    <a:pt x="526" y="547"/>
                    <a:pt x="462" y="549"/>
                  </a:cubicBezTo>
                  <a:cubicBezTo>
                    <a:pt x="424" y="562"/>
                    <a:pt x="403" y="588"/>
                    <a:pt x="372" y="609"/>
                  </a:cubicBezTo>
                  <a:cubicBezTo>
                    <a:pt x="332" y="601"/>
                    <a:pt x="291" y="592"/>
                    <a:pt x="252" y="579"/>
                  </a:cubicBezTo>
                  <a:cubicBezTo>
                    <a:pt x="233" y="521"/>
                    <a:pt x="69" y="549"/>
                    <a:pt x="12" y="549"/>
                  </a:cubicBezTo>
                  <a:lnTo>
                    <a:pt x="0" y="21"/>
                  </a:lnTo>
                  <a:close/>
                </a:path>
              </a:pathLst>
            </a:custGeom>
            <a:blipFill dpi="0" rotWithShape="1">
              <a:blip r:embed="rId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29" name="Freeform 60" descr="Purple mesh"/>
            <p:cNvSpPr>
              <a:spLocks/>
            </p:cNvSpPr>
            <p:nvPr/>
          </p:nvSpPr>
          <p:spPr bwMode="auto">
            <a:xfrm>
              <a:off x="4344" y="2304"/>
              <a:ext cx="1391" cy="768"/>
            </a:xfrm>
            <a:custGeom>
              <a:avLst/>
              <a:gdLst>
                <a:gd name="T0" fmla="*/ 0 w 1404"/>
                <a:gd name="T1" fmla="*/ 26 h 609"/>
                <a:gd name="T2" fmla="*/ 327 w 1404"/>
                <a:gd name="T3" fmla="*/ 34 h 609"/>
                <a:gd name="T4" fmla="*/ 309 w 1404"/>
                <a:gd name="T5" fmla="*/ 49 h 609"/>
                <a:gd name="T6" fmla="*/ 517 w 1404"/>
                <a:gd name="T7" fmla="*/ 19 h 609"/>
                <a:gd name="T8" fmla="*/ 553 w 1404"/>
                <a:gd name="T9" fmla="*/ 4 h 609"/>
                <a:gd name="T10" fmla="*/ 707 w 1404"/>
                <a:gd name="T11" fmla="*/ 26 h 609"/>
                <a:gd name="T12" fmla="*/ 933 w 1404"/>
                <a:gd name="T13" fmla="*/ 4 h 609"/>
                <a:gd name="T14" fmla="*/ 1118 w 1404"/>
                <a:gd name="T15" fmla="*/ 26 h 609"/>
                <a:gd name="T16" fmla="*/ 1296 w 1404"/>
                <a:gd name="T17" fmla="*/ 26 h 609"/>
                <a:gd name="T18" fmla="*/ 1391 w 1404"/>
                <a:gd name="T19" fmla="*/ 64 h 609"/>
                <a:gd name="T20" fmla="*/ 1367 w 1404"/>
                <a:gd name="T21" fmla="*/ 609 h 609"/>
                <a:gd name="T22" fmla="*/ 1349 w 1404"/>
                <a:gd name="T23" fmla="*/ 617 h 609"/>
                <a:gd name="T24" fmla="*/ 1242 w 1404"/>
                <a:gd name="T25" fmla="*/ 632 h 609"/>
                <a:gd name="T26" fmla="*/ 1177 w 1404"/>
                <a:gd name="T27" fmla="*/ 655 h 609"/>
                <a:gd name="T28" fmla="*/ 1141 w 1404"/>
                <a:gd name="T29" fmla="*/ 670 h 609"/>
                <a:gd name="T30" fmla="*/ 1088 w 1404"/>
                <a:gd name="T31" fmla="*/ 647 h 609"/>
                <a:gd name="T32" fmla="*/ 1070 w 1404"/>
                <a:gd name="T33" fmla="*/ 639 h 609"/>
                <a:gd name="T34" fmla="*/ 951 w 1404"/>
                <a:gd name="T35" fmla="*/ 670 h 609"/>
                <a:gd name="T36" fmla="*/ 850 w 1404"/>
                <a:gd name="T37" fmla="*/ 655 h 609"/>
                <a:gd name="T38" fmla="*/ 814 w 1404"/>
                <a:gd name="T39" fmla="*/ 639 h 609"/>
                <a:gd name="T40" fmla="*/ 797 w 1404"/>
                <a:gd name="T41" fmla="*/ 632 h 609"/>
                <a:gd name="T42" fmla="*/ 701 w 1404"/>
                <a:gd name="T43" fmla="*/ 655 h 609"/>
                <a:gd name="T44" fmla="*/ 648 w 1404"/>
                <a:gd name="T45" fmla="*/ 685 h 609"/>
                <a:gd name="T46" fmla="*/ 458 w 1404"/>
                <a:gd name="T47" fmla="*/ 692 h 609"/>
                <a:gd name="T48" fmla="*/ 369 w 1404"/>
                <a:gd name="T49" fmla="*/ 768 h 609"/>
                <a:gd name="T50" fmla="*/ 250 w 1404"/>
                <a:gd name="T51" fmla="*/ 730 h 609"/>
                <a:gd name="T52" fmla="*/ 12 w 1404"/>
                <a:gd name="T53" fmla="*/ 692 h 609"/>
                <a:gd name="T54" fmla="*/ 0 w 1404"/>
                <a:gd name="T55" fmla="*/ 26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04" h="609">
                  <a:moveTo>
                    <a:pt x="0" y="21"/>
                  </a:moveTo>
                  <a:cubicBezTo>
                    <a:pt x="180" y="16"/>
                    <a:pt x="183" y="2"/>
                    <a:pt x="330" y="27"/>
                  </a:cubicBezTo>
                  <a:cubicBezTo>
                    <a:pt x="324" y="31"/>
                    <a:pt x="305" y="39"/>
                    <a:pt x="312" y="39"/>
                  </a:cubicBezTo>
                  <a:cubicBezTo>
                    <a:pt x="397" y="43"/>
                    <a:pt x="450" y="39"/>
                    <a:pt x="522" y="15"/>
                  </a:cubicBezTo>
                  <a:cubicBezTo>
                    <a:pt x="534" y="11"/>
                    <a:pt x="558" y="3"/>
                    <a:pt x="558" y="3"/>
                  </a:cubicBezTo>
                  <a:cubicBezTo>
                    <a:pt x="610" y="12"/>
                    <a:pt x="661" y="17"/>
                    <a:pt x="714" y="21"/>
                  </a:cubicBezTo>
                  <a:cubicBezTo>
                    <a:pt x="795" y="18"/>
                    <a:pt x="866" y="22"/>
                    <a:pt x="942" y="3"/>
                  </a:cubicBezTo>
                  <a:cubicBezTo>
                    <a:pt x="1012" y="6"/>
                    <a:pt x="1066" y="0"/>
                    <a:pt x="1128" y="21"/>
                  </a:cubicBezTo>
                  <a:cubicBezTo>
                    <a:pt x="1207" y="14"/>
                    <a:pt x="1220" y="10"/>
                    <a:pt x="1308" y="21"/>
                  </a:cubicBezTo>
                  <a:cubicBezTo>
                    <a:pt x="1346" y="26"/>
                    <a:pt x="1364" y="51"/>
                    <a:pt x="1404" y="51"/>
                  </a:cubicBezTo>
                  <a:cubicBezTo>
                    <a:pt x="1396" y="195"/>
                    <a:pt x="1394" y="339"/>
                    <a:pt x="1380" y="483"/>
                  </a:cubicBezTo>
                  <a:cubicBezTo>
                    <a:pt x="1379" y="489"/>
                    <a:pt x="1368" y="488"/>
                    <a:pt x="1362" y="489"/>
                  </a:cubicBezTo>
                  <a:cubicBezTo>
                    <a:pt x="1326" y="494"/>
                    <a:pt x="1290" y="497"/>
                    <a:pt x="1254" y="501"/>
                  </a:cubicBezTo>
                  <a:cubicBezTo>
                    <a:pt x="1229" y="504"/>
                    <a:pt x="1213" y="511"/>
                    <a:pt x="1188" y="519"/>
                  </a:cubicBezTo>
                  <a:cubicBezTo>
                    <a:pt x="1176" y="523"/>
                    <a:pt x="1152" y="531"/>
                    <a:pt x="1152" y="531"/>
                  </a:cubicBezTo>
                  <a:cubicBezTo>
                    <a:pt x="1134" y="525"/>
                    <a:pt x="1116" y="519"/>
                    <a:pt x="1098" y="513"/>
                  </a:cubicBezTo>
                  <a:cubicBezTo>
                    <a:pt x="1092" y="511"/>
                    <a:pt x="1080" y="507"/>
                    <a:pt x="1080" y="507"/>
                  </a:cubicBezTo>
                  <a:cubicBezTo>
                    <a:pt x="1036" y="511"/>
                    <a:pt x="1001" y="521"/>
                    <a:pt x="960" y="531"/>
                  </a:cubicBezTo>
                  <a:cubicBezTo>
                    <a:pt x="926" y="528"/>
                    <a:pt x="891" y="528"/>
                    <a:pt x="858" y="519"/>
                  </a:cubicBezTo>
                  <a:cubicBezTo>
                    <a:pt x="846" y="516"/>
                    <a:pt x="834" y="511"/>
                    <a:pt x="822" y="507"/>
                  </a:cubicBezTo>
                  <a:cubicBezTo>
                    <a:pt x="816" y="505"/>
                    <a:pt x="804" y="501"/>
                    <a:pt x="804" y="501"/>
                  </a:cubicBezTo>
                  <a:cubicBezTo>
                    <a:pt x="731" y="508"/>
                    <a:pt x="763" y="501"/>
                    <a:pt x="708" y="519"/>
                  </a:cubicBezTo>
                  <a:cubicBezTo>
                    <a:pt x="698" y="522"/>
                    <a:pt x="664" y="542"/>
                    <a:pt x="654" y="543"/>
                  </a:cubicBezTo>
                  <a:cubicBezTo>
                    <a:pt x="590" y="548"/>
                    <a:pt x="526" y="547"/>
                    <a:pt x="462" y="549"/>
                  </a:cubicBezTo>
                  <a:cubicBezTo>
                    <a:pt x="424" y="562"/>
                    <a:pt x="403" y="588"/>
                    <a:pt x="372" y="609"/>
                  </a:cubicBezTo>
                  <a:cubicBezTo>
                    <a:pt x="332" y="601"/>
                    <a:pt x="291" y="592"/>
                    <a:pt x="252" y="579"/>
                  </a:cubicBezTo>
                  <a:cubicBezTo>
                    <a:pt x="233" y="521"/>
                    <a:pt x="69" y="549"/>
                    <a:pt x="12" y="549"/>
                  </a:cubicBezTo>
                  <a:lnTo>
                    <a:pt x="0" y="21"/>
                  </a:lnTo>
                  <a:close/>
                </a:path>
              </a:pathLst>
            </a:custGeom>
            <a:blipFill dpi="0" rotWithShape="1">
              <a:blip r:embed="rId5"/>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30" name="Freeform 61" descr="White marble"/>
            <p:cNvSpPr>
              <a:spLocks/>
            </p:cNvSpPr>
            <p:nvPr/>
          </p:nvSpPr>
          <p:spPr bwMode="auto">
            <a:xfrm>
              <a:off x="4344" y="2784"/>
              <a:ext cx="1391" cy="816"/>
            </a:xfrm>
            <a:custGeom>
              <a:avLst/>
              <a:gdLst>
                <a:gd name="T0" fmla="*/ 0 w 1404"/>
                <a:gd name="T1" fmla="*/ 28 h 609"/>
                <a:gd name="T2" fmla="*/ 327 w 1404"/>
                <a:gd name="T3" fmla="*/ 36 h 609"/>
                <a:gd name="T4" fmla="*/ 309 w 1404"/>
                <a:gd name="T5" fmla="*/ 52 h 609"/>
                <a:gd name="T6" fmla="*/ 517 w 1404"/>
                <a:gd name="T7" fmla="*/ 20 h 609"/>
                <a:gd name="T8" fmla="*/ 553 w 1404"/>
                <a:gd name="T9" fmla="*/ 4 h 609"/>
                <a:gd name="T10" fmla="*/ 707 w 1404"/>
                <a:gd name="T11" fmla="*/ 28 h 609"/>
                <a:gd name="T12" fmla="*/ 933 w 1404"/>
                <a:gd name="T13" fmla="*/ 4 h 609"/>
                <a:gd name="T14" fmla="*/ 1118 w 1404"/>
                <a:gd name="T15" fmla="*/ 28 h 609"/>
                <a:gd name="T16" fmla="*/ 1296 w 1404"/>
                <a:gd name="T17" fmla="*/ 28 h 609"/>
                <a:gd name="T18" fmla="*/ 1391 w 1404"/>
                <a:gd name="T19" fmla="*/ 68 h 609"/>
                <a:gd name="T20" fmla="*/ 1367 w 1404"/>
                <a:gd name="T21" fmla="*/ 647 h 609"/>
                <a:gd name="T22" fmla="*/ 1349 w 1404"/>
                <a:gd name="T23" fmla="*/ 655 h 609"/>
                <a:gd name="T24" fmla="*/ 1242 w 1404"/>
                <a:gd name="T25" fmla="*/ 671 h 609"/>
                <a:gd name="T26" fmla="*/ 1177 w 1404"/>
                <a:gd name="T27" fmla="*/ 695 h 609"/>
                <a:gd name="T28" fmla="*/ 1141 w 1404"/>
                <a:gd name="T29" fmla="*/ 711 h 609"/>
                <a:gd name="T30" fmla="*/ 1088 w 1404"/>
                <a:gd name="T31" fmla="*/ 687 h 609"/>
                <a:gd name="T32" fmla="*/ 1070 w 1404"/>
                <a:gd name="T33" fmla="*/ 679 h 609"/>
                <a:gd name="T34" fmla="*/ 951 w 1404"/>
                <a:gd name="T35" fmla="*/ 711 h 609"/>
                <a:gd name="T36" fmla="*/ 850 w 1404"/>
                <a:gd name="T37" fmla="*/ 695 h 609"/>
                <a:gd name="T38" fmla="*/ 814 w 1404"/>
                <a:gd name="T39" fmla="*/ 679 h 609"/>
                <a:gd name="T40" fmla="*/ 797 w 1404"/>
                <a:gd name="T41" fmla="*/ 671 h 609"/>
                <a:gd name="T42" fmla="*/ 701 w 1404"/>
                <a:gd name="T43" fmla="*/ 695 h 609"/>
                <a:gd name="T44" fmla="*/ 648 w 1404"/>
                <a:gd name="T45" fmla="*/ 728 h 609"/>
                <a:gd name="T46" fmla="*/ 458 w 1404"/>
                <a:gd name="T47" fmla="*/ 736 h 609"/>
                <a:gd name="T48" fmla="*/ 369 w 1404"/>
                <a:gd name="T49" fmla="*/ 816 h 609"/>
                <a:gd name="T50" fmla="*/ 250 w 1404"/>
                <a:gd name="T51" fmla="*/ 776 h 609"/>
                <a:gd name="T52" fmla="*/ 12 w 1404"/>
                <a:gd name="T53" fmla="*/ 736 h 609"/>
                <a:gd name="T54" fmla="*/ 0 w 1404"/>
                <a:gd name="T55" fmla="*/ 28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04" h="609">
                  <a:moveTo>
                    <a:pt x="0" y="21"/>
                  </a:moveTo>
                  <a:cubicBezTo>
                    <a:pt x="180" y="16"/>
                    <a:pt x="183" y="2"/>
                    <a:pt x="330" y="27"/>
                  </a:cubicBezTo>
                  <a:cubicBezTo>
                    <a:pt x="324" y="31"/>
                    <a:pt x="305" y="39"/>
                    <a:pt x="312" y="39"/>
                  </a:cubicBezTo>
                  <a:cubicBezTo>
                    <a:pt x="397" y="43"/>
                    <a:pt x="450" y="39"/>
                    <a:pt x="522" y="15"/>
                  </a:cubicBezTo>
                  <a:cubicBezTo>
                    <a:pt x="534" y="11"/>
                    <a:pt x="558" y="3"/>
                    <a:pt x="558" y="3"/>
                  </a:cubicBezTo>
                  <a:cubicBezTo>
                    <a:pt x="610" y="12"/>
                    <a:pt x="661" y="17"/>
                    <a:pt x="714" y="21"/>
                  </a:cubicBezTo>
                  <a:cubicBezTo>
                    <a:pt x="795" y="18"/>
                    <a:pt x="866" y="22"/>
                    <a:pt x="942" y="3"/>
                  </a:cubicBezTo>
                  <a:cubicBezTo>
                    <a:pt x="1012" y="6"/>
                    <a:pt x="1066" y="0"/>
                    <a:pt x="1128" y="21"/>
                  </a:cubicBezTo>
                  <a:cubicBezTo>
                    <a:pt x="1207" y="14"/>
                    <a:pt x="1220" y="10"/>
                    <a:pt x="1308" y="21"/>
                  </a:cubicBezTo>
                  <a:cubicBezTo>
                    <a:pt x="1346" y="26"/>
                    <a:pt x="1364" y="51"/>
                    <a:pt x="1404" y="51"/>
                  </a:cubicBezTo>
                  <a:cubicBezTo>
                    <a:pt x="1396" y="195"/>
                    <a:pt x="1394" y="339"/>
                    <a:pt x="1380" y="483"/>
                  </a:cubicBezTo>
                  <a:cubicBezTo>
                    <a:pt x="1379" y="489"/>
                    <a:pt x="1368" y="488"/>
                    <a:pt x="1362" y="489"/>
                  </a:cubicBezTo>
                  <a:cubicBezTo>
                    <a:pt x="1326" y="494"/>
                    <a:pt x="1290" y="497"/>
                    <a:pt x="1254" y="501"/>
                  </a:cubicBezTo>
                  <a:cubicBezTo>
                    <a:pt x="1229" y="504"/>
                    <a:pt x="1213" y="511"/>
                    <a:pt x="1188" y="519"/>
                  </a:cubicBezTo>
                  <a:cubicBezTo>
                    <a:pt x="1176" y="523"/>
                    <a:pt x="1152" y="531"/>
                    <a:pt x="1152" y="531"/>
                  </a:cubicBezTo>
                  <a:cubicBezTo>
                    <a:pt x="1134" y="525"/>
                    <a:pt x="1116" y="519"/>
                    <a:pt x="1098" y="513"/>
                  </a:cubicBezTo>
                  <a:cubicBezTo>
                    <a:pt x="1092" y="511"/>
                    <a:pt x="1080" y="507"/>
                    <a:pt x="1080" y="507"/>
                  </a:cubicBezTo>
                  <a:cubicBezTo>
                    <a:pt x="1036" y="511"/>
                    <a:pt x="1001" y="521"/>
                    <a:pt x="960" y="531"/>
                  </a:cubicBezTo>
                  <a:cubicBezTo>
                    <a:pt x="926" y="528"/>
                    <a:pt x="891" y="528"/>
                    <a:pt x="858" y="519"/>
                  </a:cubicBezTo>
                  <a:cubicBezTo>
                    <a:pt x="846" y="516"/>
                    <a:pt x="834" y="511"/>
                    <a:pt x="822" y="507"/>
                  </a:cubicBezTo>
                  <a:cubicBezTo>
                    <a:pt x="816" y="505"/>
                    <a:pt x="804" y="501"/>
                    <a:pt x="804" y="501"/>
                  </a:cubicBezTo>
                  <a:cubicBezTo>
                    <a:pt x="731" y="508"/>
                    <a:pt x="763" y="501"/>
                    <a:pt x="708" y="519"/>
                  </a:cubicBezTo>
                  <a:cubicBezTo>
                    <a:pt x="698" y="522"/>
                    <a:pt x="664" y="542"/>
                    <a:pt x="654" y="543"/>
                  </a:cubicBezTo>
                  <a:cubicBezTo>
                    <a:pt x="590" y="548"/>
                    <a:pt x="526" y="547"/>
                    <a:pt x="462" y="549"/>
                  </a:cubicBezTo>
                  <a:cubicBezTo>
                    <a:pt x="424" y="562"/>
                    <a:pt x="403" y="588"/>
                    <a:pt x="372" y="609"/>
                  </a:cubicBezTo>
                  <a:cubicBezTo>
                    <a:pt x="332" y="601"/>
                    <a:pt x="291" y="592"/>
                    <a:pt x="252" y="579"/>
                  </a:cubicBezTo>
                  <a:cubicBezTo>
                    <a:pt x="233" y="521"/>
                    <a:pt x="69" y="549"/>
                    <a:pt x="12" y="549"/>
                  </a:cubicBezTo>
                  <a:lnTo>
                    <a:pt x="0" y="21"/>
                  </a:lnTo>
                  <a:close/>
                </a:path>
              </a:pathLst>
            </a:custGeom>
            <a:blipFill>
              <a:blip r:embed="rId2"/>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31" name="Freeform 62" descr="Sand"/>
            <p:cNvSpPr>
              <a:spLocks/>
            </p:cNvSpPr>
            <p:nvPr/>
          </p:nvSpPr>
          <p:spPr bwMode="auto">
            <a:xfrm>
              <a:off x="4344" y="3312"/>
              <a:ext cx="1391" cy="803"/>
            </a:xfrm>
            <a:custGeom>
              <a:avLst/>
              <a:gdLst>
                <a:gd name="T0" fmla="*/ 0 w 1067"/>
                <a:gd name="T1" fmla="*/ 30 h 803"/>
                <a:gd name="T2" fmla="*/ 327 w 1067"/>
                <a:gd name="T3" fmla="*/ 38 h 803"/>
                <a:gd name="T4" fmla="*/ 309 w 1067"/>
                <a:gd name="T5" fmla="*/ 55 h 803"/>
                <a:gd name="T6" fmla="*/ 518 w 1067"/>
                <a:gd name="T7" fmla="*/ 21 h 803"/>
                <a:gd name="T8" fmla="*/ 553 w 1067"/>
                <a:gd name="T9" fmla="*/ 4 h 803"/>
                <a:gd name="T10" fmla="*/ 708 w 1067"/>
                <a:gd name="T11" fmla="*/ 30 h 803"/>
                <a:gd name="T12" fmla="*/ 933 w 1067"/>
                <a:gd name="T13" fmla="*/ 4 h 803"/>
                <a:gd name="T14" fmla="*/ 1117 w 1067"/>
                <a:gd name="T15" fmla="*/ 30 h 803"/>
                <a:gd name="T16" fmla="*/ 1296 w 1067"/>
                <a:gd name="T17" fmla="*/ 30 h 803"/>
                <a:gd name="T18" fmla="*/ 1391 w 1067"/>
                <a:gd name="T19" fmla="*/ 72 h 803"/>
                <a:gd name="T20" fmla="*/ 1368 w 1067"/>
                <a:gd name="T21" fmla="*/ 685 h 803"/>
                <a:gd name="T22" fmla="*/ 1349 w 1067"/>
                <a:gd name="T23" fmla="*/ 694 h 803"/>
                <a:gd name="T24" fmla="*/ 1242 w 1067"/>
                <a:gd name="T25" fmla="*/ 711 h 803"/>
                <a:gd name="T26" fmla="*/ 1177 w 1067"/>
                <a:gd name="T27" fmla="*/ 736 h 803"/>
                <a:gd name="T28" fmla="*/ 1141 w 1067"/>
                <a:gd name="T29" fmla="*/ 753 h 803"/>
                <a:gd name="T30" fmla="*/ 1087 w 1067"/>
                <a:gd name="T31" fmla="*/ 728 h 803"/>
                <a:gd name="T32" fmla="*/ 1070 w 1067"/>
                <a:gd name="T33" fmla="*/ 719 h 803"/>
                <a:gd name="T34" fmla="*/ 952 w 1067"/>
                <a:gd name="T35" fmla="*/ 753 h 803"/>
                <a:gd name="T36" fmla="*/ 850 w 1067"/>
                <a:gd name="T37" fmla="*/ 736 h 803"/>
                <a:gd name="T38" fmla="*/ 815 w 1067"/>
                <a:gd name="T39" fmla="*/ 719 h 803"/>
                <a:gd name="T40" fmla="*/ 797 w 1067"/>
                <a:gd name="T41" fmla="*/ 711 h 803"/>
                <a:gd name="T42" fmla="*/ 701 w 1067"/>
                <a:gd name="T43" fmla="*/ 736 h 803"/>
                <a:gd name="T44" fmla="*/ 648 w 1067"/>
                <a:gd name="T45" fmla="*/ 770 h 803"/>
                <a:gd name="T46" fmla="*/ 458 w 1067"/>
                <a:gd name="T47" fmla="*/ 779 h 803"/>
                <a:gd name="T48" fmla="*/ 349 w 1067"/>
                <a:gd name="T49" fmla="*/ 784 h 803"/>
                <a:gd name="T50" fmla="*/ 198 w 1067"/>
                <a:gd name="T51" fmla="*/ 784 h 803"/>
                <a:gd name="T52" fmla="*/ 12 w 1067"/>
                <a:gd name="T53" fmla="*/ 779 h 803"/>
                <a:gd name="T54" fmla="*/ 0 w 1067"/>
                <a:gd name="T55" fmla="*/ 30 h 8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67" h="803">
                  <a:moveTo>
                    <a:pt x="0" y="30"/>
                  </a:moveTo>
                  <a:cubicBezTo>
                    <a:pt x="137" y="23"/>
                    <a:pt x="139" y="3"/>
                    <a:pt x="251" y="38"/>
                  </a:cubicBezTo>
                  <a:cubicBezTo>
                    <a:pt x="246" y="44"/>
                    <a:pt x="232" y="55"/>
                    <a:pt x="237" y="55"/>
                  </a:cubicBezTo>
                  <a:cubicBezTo>
                    <a:pt x="302" y="61"/>
                    <a:pt x="342" y="55"/>
                    <a:pt x="397" y="21"/>
                  </a:cubicBezTo>
                  <a:cubicBezTo>
                    <a:pt x="406" y="16"/>
                    <a:pt x="424" y="4"/>
                    <a:pt x="424" y="4"/>
                  </a:cubicBezTo>
                  <a:cubicBezTo>
                    <a:pt x="464" y="17"/>
                    <a:pt x="502" y="24"/>
                    <a:pt x="543" y="30"/>
                  </a:cubicBezTo>
                  <a:cubicBezTo>
                    <a:pt x="604" y="26"/>
                    <a:pt x="658" y="31"/>
                    <a:pt x="716" y="4"/>
                  </a:cubicBezTo>
                  <a:cubicBezTo>
                    <a:pt x="769" y="9"/>
                    <a:pt x="810" y="0"/>
                    <a:pt x="857" y="30"/>
                  </a:cubicBezTo>
                  <a:cubicBezTo>
                    <a:pt x="917" y="20"/>
                    <a:pt x="927" y="14"/>
                    <a:pt x="994" y="30"/>
                  </a:cubicBezTo>
                  <a:cubicBezTo>
                    <a:pt x="1023" y="37"/>
                    <a:pt x="1037" y="72"/>
                    <a:pt x="1067" y="72"/>
                  </a:cubicBezTo>
                  <a:cubicBezTo>
                    <a:pt x="1061" y="277"/>
                    <a:pt x="1059" y="481"/>
                    <a:pt x="1049" y="685"/>
                  </a:cubicBezTo>
                  <a:cubicBezTo>
                    <a:pt x="1048" y="694"/>
                    <a:pt x="1040" y="692"/>
                    <a:pt x="1035" y="694"/>
                  </a:cubicBezTo>
                  <a:cubicBezTo>
                    <a:pt x="1008" y="701"/>
                    <a:pt x="980" y="705"/>
                    <a:pt x="953" y="711"/>
                  </a:cubicBezTo>
                  <a:cubicBezTo>
                    <a:pt x="934" y="715"/>
                    <a:pt x="922" y="725"/>
                    <a:pt x="903" y="736"/>
                  </a:cubicBezTo>
                  <a:cubicBezTo>
                    <a:pt x="894" y="742"/>
                    <a:pt x="875" y="753"/>
                    <a:pt x="875" y="753"/>
                  </a:cubicBezTo>
                  <a:cubicBezTo>
                    <a:pt x="862" y="745"/>
                    <a:pt x="848" y="736"/>
                    <a:pt x="834" y="728"/>
                  </a:cubicBezTo>
                  <a:cubicBezTo>
                    <a:pt x="830" y="725"/>
                    <a:pt x="821" y="719"/>
                    <a:pt x="821" y="719"/>
                  </a:cubicBezTo>
                  <a:cubicBezTo>
                    <a:pt x="787" y="725"/>
                    <a:pt x="761" y="739"/>
                    <a:pt x="730" y="753"/>
                  </a:cubicBezTo>
                  <a:cubicBezTo>
                    <a:pt x="704" y="749"/>
                    <a:pt x="677" y="749"/>
                    <a:pt x="652" y="736"/>
                  </a:cubicBezTo>
                  <a:cubicBezTo>
                    <a:pt x="643" y="732"/>
                    <a:pt x="634" y="725"/>
                    <a:pt x="625" y="719"/>
                  </a:cubicBezTo>
                  <a:cubicBezTo>
                    <a:pt x="620" y="716"/>
                    <a:pt x="611" y="711"/>
                    <a:pt x="611" y="711"/>
                  </a:cubicBezTo>
                  <a:cubicBezTo>
                    <a:pt x="556" y="721"/>
                    <a:pt x="580" y="711"/>
                    <a:pt x="538" y="736"/>
                  </a:cubicBezTo>
                  <a:cubicBezTo>
                    <a:pt x="530" y="741"/>
                    <a:pt x="505" y="769"/>
                    <a:pt x="497" y="770"/>
                  </a:cubicBezTo>
                  <a:cubicBezTo>
                    <a:pt x="448" y="777"/>
                    <a:pt x="400" y="776"/>
                    <a:pt x="351" y="779"/>
                  </a:cubicBezTo>
                  <a:cubicBezTo>
                    <a:pt x="322" y="797"/>
                    <a:pt x="291" y="754"/>
                    <a:pt x="268" y="784"/>
                  </a:cubicBezTo>
                  <a:cubicBezTo>
                    <a:pt x="237" y="773"/>
                    <a:pt x="181" y="803"/>
                    <a:pt x="152" y="784"/>
                  </a:cubicBezTo>
                  <a:cubicBezTo>
                    <a:pt x="137" y="702"/>
                    <a:pt x="52" y="779"/>
                    <a:pt x="9" y="779"/>
                  </a:cubicBezTo>
                  <a:lnTo>
                    <a:pt x="0" y="30"/>
                  </a:lnTo>
                  <a:close/>
                </a:path>
              </a:pathLst>
            </a:custGeom>
            <a:blipFill dpi="0" rotWithShape="1">
              <a:blip r:embed="rId3"/>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32" name="Line 63"/>
            <p:cNvSpPr>
              <a:spLocks noChangeShapeType="1"/>
            </p:cNvSpPr>
            <p:nvPr/>
          </p:nvSpPr>
          <p:spPr bwMode="auto">
            <a:xfrm>
              <a:off x="4349" y="480"/>
              <a:ext cx="0" cy="3636"/>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33" name="Line 64"/>
            <p:cNvSpPr>
              <a:spLocks noChangeShapeType="1"/>
            </p:cNvSpPr>
            <p:nvPr/>
          </p:nvSpPr>
          <p:spPr bwMode="auto">
            <a:xfrm>
              <a:off x="5727" y="480"/>
              <a:ext cx="0" cy="3632"/>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34" name="Line 65"/>
            <p:cNvSpPr>
              <a:spLocks noChangeShapeType="1"/>
            </p:cNvSpPr>
            <p:nvPr/>
          </p:nvSpPr>
          <p:spPr bwMode="auto">
            <a:xfrm>
              <a:off x="4344" y="480"/>
              <a:ext cx="1392" cy="0"/>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35" name="Rectangle 66" descr="Sand"/>
            <p:cNvSpPr>
              <a:spLocks noChangeArrowheads="1"/>
            </p:cNvSpPr>
            <p:nvPr/>
          </p:nvSpPr>
          <p:spPr bwMode="auto">
            <a:xfrm>
              <a:off x="4360" y="3860"/>
              <a:ext cx="1360" cy="252"/>
            </a:xfrm>
            <a:prstGeom prst="rect">
              <a:avLst/>
            </a:prstGeom>
            <a:blipFill dpi="0" rotWithShape="1">
              <a:blip r:embed="rId6"/>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36" name="Line 67"/>
            <p:cNvSpPr>
              <a:spLocks noChangeShapeType="1"/>
            </p:cNvSpPr>
            <p:nvPr/>
          </p:nvSpPr>
          <p:spPr bwMode="auto">
            <a:xfrm>
              <a:off x="4354" y="4116"/>
              <a:ext cx="1377" cy="0"/>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grpSp>
      <p:grpSp>
        <p:nvGrpSpPr>
          <p:cNvPr id="77" name="Group 76"/>
          <p:cNvGrpSpPr/>
          <p:nvPr/>
        </p:nvGrpSpPr>
        <p:grpSpPr>
          <a:xfrm>
            <a:off x="8220670" y="1157905"/>
            <a:ext cx="1297281" cy="1971106"/>
            <a:chOff x="7078663" y="746125"/>
            <a:chExt cx="1817688" cy="2349501"/>
          </a:xfrm>
        </p:grpSpPr>
        <p:sp>
          <p:nvSpPr>
            <p:cNvPr id="78" name="Freeform 1042" descr="Granite"/>
            <p:cNvSpPr>
              <a:spLocks/>
            </p:cNvSpPr>
            <p:nvPr/>
          </p:nvSpPr>
          <p:spPr bwMode="auto">
            <a:xfrm>
              <a:off x="7078663" y="746125"/>
              <a:ext cx="1817688" cy="1296988"/>
            </a:xfrm>
            <a:custGeom>
              <a:avLst/>
              <a:gdLst>
                <a:gd name="T0" fmla="*/ 48 w 1148"/>
                <a:gd name="T1" fmla="*/ 0 h 732"/>
                <a:gd name="T2" fmla="*/ 60 w 1148"/>
                <a:gd name="T3" fmla="*/ 4 h 732"/>
                <a:gd name="T4" fmla="*/ 48 w 1148"/>
                <a:gd name="T5" fmla="*/ 36 h 732"/>
                <a:gd name="T6" fmla="*/ 24 w 1148"/>
                <a:gd name="T7" fmla="*/ 116 h 732"/>
                <a:gd name="T8" fmla="*/ 28 w 1148"/>
                <a:gd name="T9" fmla="*/ 138 h 732"/>
                <a:gd name="T10" fmla="*/ 36 w 1148"/>
                <a:gd name="T11" fmla="*/ 165 h 732"/>
                <a:gd name="T12" fmla="*/ 16 w 1148"/>
                <a:gd name="T13" fmla="*/ 228 h 732"/>
                <a:gd name="T14" fmla="*/ 24 w 1148"/>
                <a:gd name="T15" fmla="*/ 272 h 732"/>
                <a:gd name="T16" fmla="*/ 0 w 1148"/>
                <a:gd name="T17" fmla="*/ 326 h 732"/>
                <a:gd name="T18" fmla="*/ 12 w 1148"/>
                <a:gd name="T19" fmla="*/ 384 h 732"/>
                <a:gd name="T20" fmla="*/ 36 w 1148"/>
                <a:gd name="T21" fmla="*/ 402 h 732"/>
                <a:gd name="T22" fmla="*/ 32 w 1148"/>
                <a:gd name="T23" fmla="*/ 442 h 732"/>
                <a:gd name="T24" fmla="*/ 24 w 1148"/>
                <a:gd name="T25" fmla="*/ 469 h 732"/>
                <a:gd name="T26" fmla="*/ 20 w 1148"/>
                <a:gd name="T27" fmla="*/ 522 h 732"/>
                <a:gd name="T28" fmla="*/ 12 w 1148"/>
                <a:gd name="T29" fmla="*/ 549 h 732"/>
                <a:gd name="T30" fmla="*/ 28 w 1148"/>
                <a:gd name="T31" fmla="*/ 612 h 732"/>
                <a:gd name="T32" fmla="*/ 68 w 1148"/>
                <a:gd name="T33" fmla="*/ 696 h 732"/>
                <a:gd name="T34" fmla="*/ 140 w 1148"/>
                <a:gd name="T35" fmla="*/ 741 h 732"/>
                <a:gd name="T36" fmla="*/ 191 w 1148"/>
                <a:gd name="T37" fmla="*/ 754 h 732"/>
                <a:gd name="T38" fmla="*/ 267 w 1148"/>
                <a:gd name="T39" fmla="*/ 768 h 732"/>
                <a:gd name="T40" fmla="*/ 299 w 1148"/>
                <a:gd name="T41" fmla="*/ 759 h 732"/>
                <a:gd name="T42" fmla="*/ 339 w 1148"/>
                <a:gd name="T43" fmla="*/ 772 h 732"/>
                <a:gd name="T44" fmla="*/ 387 w 1148"/>
                <a:gd name="T45" fmla="*/ 777 h 732"/>
                <a:gd name="T46" fmla="*/ 467 w 1148"/>
                <a:gd name="T47" fmla="*/ 781 h 732"/>
                <a:gd name="T48" fmla="*/ 531 w 1148"/>
                <a:gd name="T49" fmla="*/ 790 h 732"/>
                <a:gd name="T50" fmla="*/ 690 w 1148"/>
                <a:gd name="T51" fmla="*/ 804 h 732"/>
                <a:gd name="T52" fmla="*/ 730 w 1148"/>
                <a:gd name="T53" fmla="*/ 817 h 732"/>
                <a:gd name="T54" fmla="*/ 770 w 1148"/>
                <a:gd name="T55" fmla="*/ 804 h 732"/>
                <a:gd name="T56" fmla="*/ 794 w 1148"/>
                <a:gd name="T57" fmla="*/ 795 h 732"/>
                <a:gd name="T58" fmla="*/ 969 w 1148"/>
                <a:gd name="T59" fmla="*/ 790 h 732"/>
                <a:gd name="T60" fmla="*/ 1093 w 1148"/>
                <a:gd name="T61" fmla="*/ 768 h 732"/>
                <a:gd name="T62" fmla="*/ 1109 w 1148"/>
                <a:gd name="T63" fmla="*/ 741 h 732"/>
                <a:gd name="T64" fmla="*/ 1125 w 1148"/>
                <a:gd name="T65" fmla="*/ 714 h 732"/>
                <a:gd name="T66" fmla="*/ 1109 w 1148"/>
                <a:gd name="T67" fmla="*/ 656 h 732"/>
                <a:gd name="T68" fmla="*/ 1121 w 1148"/>
                <a:gd name="T69" fmla="*/ 621 h 732"/>
                <a:gd name="T70" fmla="*/ 1105 w 1148"/>
                <a:gd name="T71" fmla="*/ 536 h 732"/>
                <a:gd name="T72" fmla="*/ 1125 w 1148"/>
                <a:gd name="T73" fmla="*/ 478 h 732"/>
                <a:gd name="T74" fmla="*/ 1117 w 1148"/>
                <a:gd name="T75" fmla="*/ 433 h 732"/>
                <a:gd name="T76" fmla="*/ 1109 w 1148"/>
                <a:gd name="T77" fmla="*/ 406 h 732"/>
                <a:gd name="T78" fmla="*/ 1105 w 1148"/>
                <a:gd name="T79" fmla="*/ 393 h 732"/>
                <a:gd name="T80" fmla="*/ 1121 w 1148"/>
                <a:gd name="T81" fmla="*/ 313 h 732"/>
                <a:gd name="T82" fmla="*/ 1117 w 1148"/>
                <a:gd name="T83" fmla="*/ 254 h 732"/>
                <a:gd name="T84" fmla="*/ 1105 w 1148"/>
                <a:gd name="T85" fmla="*/ 214 h 732"/>
                <a:gd name="T86" fmla="*/ 1117 w 1148"/>
                <a:gd name="T87" fmla="*/ 129 h 732"/>
                <a:gd name="T88" fmla="*/ 1125 w 1148"/>
                <a:gd name="T89" fmla="*/ 103 h 732"/>
                <a:gd name="T90" fmla="*/ 1129 w 1148"/>
                <a:gd name="T91" fmla="*/ 45 h 732"/>
                <a:gd name="T92" fmla="*/ 1141 w 1148"/>
                <a:gd name="T93" fmla="*/ 31 h 732"/>
                <a:gd name="T94" fmla="*/ 1145 w 1148"/>
                <a:gd name="T95" fmla="*/ 13 h 732"/>
                <a:gd name="T96" fmla="*/ 76 w 1148"/>
                <a:gd name="T97" fmla="*/ 4 h 732"/>
                <a:gd name="T98" fmla="*/ 48 w 1148"/>
                <a:gd name="T99" fmla="*/ 0 h 73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48" h="732">
                  <a:moveTo>
                    <a:pt x="48" y="0"/>
                  </a:moveTo>
                  <a:cubicBezTo>
                    <a:pt x="52" y="1"/>
                    <a:pt x="58" y="0"/>
                    <a:pt x="60" y="4"/>
                  </a:cubicBezTo>
                  <a:cubicBezTo>
                    <a:pt x="64" y="13"/>
                    <a:pt x="51" y="25"/>
                    <a:pt x="48" y="32"/>
                  </a:cubicBezTo>
                  <a:cubicBezTo>
                    <a:pt x="36" y="55"/>
                    <a:pt x="39" y="81"/>
                    <a:pt x="24" y="104"/>
                  </a:cubicBezTo>
                  <a:cubicBezTo>
                    <a:pt x="25" y="111"/>
                    <a:pt x="26" y="117"/>
                    <a:pt x="28" y="124"/>
                  </a:cubicBezTo>
                  <a:cubicBezTo>
                    <a:pt x="30" y="132"/>
                    <a:pt x="36" y="148"/>
                    <a:pt x="36" y="148"/>
                  </a:cubicBezTo>
                  <a:cubicBezTo>
                    <a:pt x="32" y="170"/>
                    <a:pt x="23" y="184"/>
                    <a:pt x="16" y="204"/>
                  </a:cubicBezTo>
                  <a:cubicBezTo>
                    <a:pt x="18" y="217"/>
                    <a:pt x="24" y="230"/>
                    <a:pt x="24" y="244"/>
                  </a:cubicBezTo>
                  <a:cubicBezTo>
                    <a:pt x="24" y="261"/>
                    <a:pt x="6" y="275"/>
                    <a:pt x="0" y="292"/>
                  </a:cubicBezTo>
                  <a:cubicBezTo>
                    <a:pt x="5" y="328"/>
                    <a:pt x="1" y="311"/>
                    <a:pt x="12" y="344"/>
                  </a:cubicBezTo>
                  <a:cubicBezTo>
                    <a:pt x="15" y="353"/>
                    <a:pt x="36" y="360"/>
                    <a:pt x="36" y="360"/>
                  </a:cubicBezTo>
                  <a:cubicBezTo>
                    <a:pt x="43" y="380"/>
                    <a:pt x="41" y="368"/>
                    <a:pt x="32" y="396"/>
                  </a:cubicBezTo>
                  <a:cubicBezTo>
                    <a:pt x="29" y="404"/>
                    <a:pt x="24" y="420"/>
                    <a:pt x="24" y="420"/>
                  </a:cubicBezTo>
                  <a:cubicBezTo>
                    <a:pt x="23" y="436"/>
                    <a:pt x="23" y="452"/>
                    <a:pt x="20" y="468"/>
                  </a:cubicBezTo>
                  <a:cubicBezTo>
                    <a:pt x="19" y="476"/>
                    <a:pt x="12" y="492"/>
                    <a:pt x="12" y="492"/>
                  </a:cubicBezTo>
                  <a:cubicBezTo>
                    <a:pt x="16" y="520"/>
                    <a:pt x="20" y="525"/>
                    <a:pt x="28" y="548"/>
                  </a:cubicBezTo>
                  <a:cubicBezTo>
                    <a:pt x="32" y="607"/>
                    <a:pt x="23" y="609"/>
                    <a:pt x="68" y="624"/>
                  </a:cubicBezTo>
                  <a:cubicBezTo>
                    <a:pt x="81" y="664"/>
                    <a:pt x="95" y="660"/>
                    <a:pt x="140" y="664"/>
                  </a:cubicBezTo>
                  <a:cubicBezTo>
                    <a:pt x="157" y="668"/>
                    <a:pt x="175" y="670"/>
                    <a:pt x="192" y="676"/>
                  </a:cubicBezTo>
                  <a:cubicBezTo>
                    <a:pt x="220" y="671"/>
                    <a:pt x="244" y="672"/>
                    <a:pt x="268" y="688"/>
                  </a:cubicBezTo>
                  <a:cubicBezTo>
                    <a:pt x="279" y="686"/>
                    <a:pt x="289" y="680"/>
                    <a:pt x="300" y="680"/>
                  </a:cubicBezTo>
                  <a:cubicBezTo>
                    <a:pt x="306" y="680"/>
                    <a:pt x="339" y="692"/>
                    <a:pt x="340" y="692"/>
                  </a:cubicBezTo>
                  <a:cubicBezTo>
                    <a:pt x="355" y="697"/>
                    <a:pt x="372" y="695"/>
                    <a:pt x="388" y="696"/>
                  </a:cubicBezTo>
                  <a:cubicBezTo>
                    <a:pt x="420" y="693"/>
                    <a:pt x="439" y="690"/>
                    <a:pt x="468" y="700"/>
                  </a:cubicBezTo>
                  <a:cubicBezTo>
                    <a:pt x="487" y="729"/>
                    <a:pt x="468" y="708"/>
                    <a:pt x="532" y="708"/>
                  </a:cubicBezTo>
                  <a:cubicBezTo>
                    <a:pt x="580" y="708"/>
                    <a:pt x="651" y="719"/>
                    <a:pt x="692" y="720"/>
                  </a:cubicBezTo>
                  <a:cubicBezTo>
                    <a:pt x="721" y="730"/>
                    <a:pt x="708" y="726"/>
                    <a:pt x="732" y="732"/>
                  </a:cubicBezTo>
                  <a:cubicBezTo>
                    <a:pt x="756" y="726"/>
                    <a:pt x="743" y="730"/>
                    <a:pt x="772" y="720"/>
                  </a:cubicBezTo>
                  <a:cubicBezTo>
                    <a:pt x="780" y="717"/>
                    <a:pt x="796" y="712"/>
                    <a:pt x="796" y="712"/>
                  </a:cubicBezTo>
                  <a:cubicBezTo>
                    <a:pt x="854" y="718"/>
                    <a:pt x="913" y="711"/>
                    <a:pt x="972" y="708"/>
                  </a:cubicBezTo>
                  <a:cubicBezTo>
                    <a:pt x="1001" y="689"/>
                    <a:pt x="1062" y="691"/>
                    <a:pt x="1096" y="688"/>
                  </a:cubicBezTo>
                  <a:cubicBezTo>
                    <a:pt x="1106" y="639"/>
                    <a:pt x="1090" y="686"/>
                    <a:pt x="1112" y="664"/>
                  </a:cubicBezTo>
                  <a:cubicBezTo>
                    <a:pt x="1119" y="657"/>
                    <a:pt x="1128" y="640"/>
                    <a:pt x="1128" y="640"/>
                  </a:cubicBezTo>
                  <a:cubicBezTo>
                    <a:pt x="1125" y="620"/>
                    <a:pt x="1123" y="605"/>
                    <a:pt x="1112" y="588"/>
                  </a:cubicBezTo>
                  <a:cubicBezTo>
                    <a:pt x="1114" y="577"/>
                    <a:pt x="1123" y="567"/>
                    <a:pt x="1124" y="556"/>
                  </a:cubicBezTo>
                  <a:cubicBezTo>
                    <a:pt x="1127" y="506"/>
                    <a:pt x="1119" y="513"/>
                    <a:pt x="1108" y="480"/>
                  </a:cubicBezTo>
                  <a:cubicBezTo>
                    <a:pt x="1113" y="461"/>
                    <a:pt x="1122" y="446"/>
                    <a:pt x="1128" y="428"/>
                  </a:cubicBezTo>
                  <a:cubicBezTo>
                    <a:pt x="1125" y="412"/>
                    <a:pt x="1124" y="403"/>
                    <a:pt x="1120" y="388"/>
                  </a:cubicBezTo>
                  <a:cubicBezTo>
                    <a:pt x="1118" y="380"/>
                    <a:pt x="1115" y="372"/>
                    <a:pt x="1112" y="364"/>
                  </a:cubicBezTo>
                  <a:cubicBezTo>
                    <a:pt x="1111" y="360"/>
                    <a:pt x="1108" y="352"/>
                    <a:pt x="1108" y="352"/>
                  </a:cubicBezTo>
                  <a:cubicBezTo>
                    <a:pt x="1112" y="327"/>
                    <a:pt x="1116" y="304"/>
                    <a:pt x="1124" y="280"/>
                  </a:cubicBezTo>
                  <a:cubicBezTo>
                    <a:pt x="1123" y="263"/>
                    <a:pt x="1123" y="245"/>
                    <a:pt x="1120" y="228"/>
                  </a:cubicBezTo>
                  <a:cubicBezTo>
                    <a:pt x="1118" y="216"/>
                    <a:pt x="1108" y="192"/>
                    <a:pt x="1108" y="192"/>
                  </a:cubicBezTo>
                  <a:cubicBezTo>
                    <a:pt x="1113" y="132"/>
                    <a:pt x="1107" y="156"/>
                    <a:pt x="1120" y="116"/>
                  </a:cubicBezTo>
                  <a:cubicBezTo>
                    <a:pt x="1123" y="108"/>
                    <a:pt x="1128" y="92"/>
                    <a:pt x="1128" y="92"/>
                  </a:cubicBezTo>
                  <a:cubicBezTo>
                    <a:pt x="1129" y="75"/>
                    <a:pt x="1128" y="57"/>
                    <a:pt x="1132" y="40"/>
                  </a:cubicBezTo>
                  <a:cubicBezTo>
                    <a:pt x="1133" y="35"/>
                    <a:pt x="1141" y="33"/>
                    <a:pt x="1144" y="28"/>
                  </a:cubicBezTo>
                  <a:cubicBezTo>
                    <a:pt x="1147" y="23"/>
                    <a:pt x="1148" y="12"/>
                    <a:pt x="1148" y="12"/>
                  </a:cubicBezTo>
                  <a:lnTo>
                    <a:pt x="76" y="4"/>
                  </a:lnTo>
                  <a:lnTo>
                    <a:pt x="48" y="0"/>
                  </a:lnTo>
                  <a:close/>
                </a:path>
              </a:pathLst>
            </a:custGeom>
            <a:blipFill dpi="0" rotWithShape="1">
              <a:blip r:embed="rId7"/>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79" name="Freeform 1043" descr="White marble"/>
            <p:cNvSpPr>
              <a:spLocks/>
            </p:cNvSpPr>
            <p:nvPr/>
          </p:nvSpPr>
          <p:spPr bwMode="auto">
            <a:xfrm>
              <a:off x="7140575" y="1585913"/>
              <a:ext cx="1644650" cy="1509713"/>
            </a:xfrm>
            <a:custGeom>
              <a:avLst/>
              <a:gdLst>
                <a:gd name="T0" fmla="*/ 116 w 1392"/>
                <a:gd name="T1" fmla="*/ 11 h 951"/>
                <a:gd name="T2" fmla="*/ 80 w 1392"/>
                <a:gd name="T3" fmla="*/ 23 h 951"/>
                <a:gd name="T4" fmla="*/ 68 w 1392"/>
                <a:gd name="T5" fmla="*/ 71 h 951"/>
                <a:gd name="T6" fmla="*/ 86 w 1392"/>
                <a:gd name="T7" fmla="*/ 180 h 951"/>
                <a:gd name="T8" fmla="*/ 97 w 1392"/>
                <a:gd name="T9" fmla="*/ 282 h 951"/>
                <a:gd name="T10" fmla="*/ 73 w 1392"/>
                <a:gd name="T11" fmla="*/ 318 h 951"/>
                <a:gd name="T12" fmla="*/ 20 w 1392"/>
                <a:gd name="T13" fmla="*/ 461 h 951"/>
                <a:gd name="T14" fmla="*/ 16 w 1392"/>
                <a:gd name="T15" fmla="*/ 590 h 951"/>
                <a:gd name="T16" fmla="*/ 0 w 1392"/>
                <a:gd name="T17" fmla="*/ 630 h 951"/>
                <a:gd name="T18" fmla="*/ 25 w 1392"/>
                <a:gd name="T19" fmla="*/ 701 h 951"/>
                <a:gd name="T20" fmla="*/ 12 w 1392"/>
                <a:gd name="T21" fmla="*/ 728 h 951"/>
                <a:gd name="T22" fmla="*/ 53 w 1392"/>
                <a:gd name="T23" fmla="*/ 786 h 951"/>
                <a:gd name="T24" fmla="*/ 81 w 1392"/>
                <a:gd name="T25" fmla="*/ 857 h 951"/>
                <a:gd name="T26" fmla="*/ 130 w 1392"/>
                <a:gd name="T27" fmla="*/ 871 h 951"/>
                <a:gd name="T28" fmla="*/ 191 w 1392"/>
                <a:gd name="T29" fmla="*/ 898 h 951"/>
                <a:gd name="T30" fmla="*/ 260 w 1392"/>
                <a:gd name="T31" fmla="*/ 902 h 951"/>
                <a:gd name="T32" fmla="*/ 296 w 1392"/>
                <a:gd name="T33" fmla="*/ 920 h 951"/>
                <a:gd name="T34" fmla="*/ 426 w 1392"/>
                <a:gd name="T35" fmla="*/ 929 h 951"/>
                <a:gd name="T36" fmla="*/ 499 w 1392"/>
                <a:gd name="T37" fmla="*/ 951 h 951"/>
                <a:gd name="T38" fmla="*/ 618 w 1392"/>
                <a:gd name="T39" fmla="*/ 924 h 951"/>
                <a:gd name="T40" fmla="*/ 711 w 1392"/>
                <a:gd name="T41" fmla="*/ 938 h 951"/>
                <a:gd name="T42" fmla="*/ 784 w 1392"/>
                <a:gd name="T43" fmla="*/ 929 h 951"/>
                <a:gd name="T44" fmla="*/ 874 w 1392"/>
                <a:gd name="T45" fmla="*/ 915 h 951"/>
                <a:gd name="T46" fmla="*/ 910 w 1392"/>
                <a:gd name="T47" fmla="*/ 889 h 951"/>
                <a:gd name="T48" fmla="*/ 927 w 1392"/>
                <a:gd name="T49" fmla="*/ 862 h 951"/>
                <a:gd name="T50" fmla="*/ 971 w 1392"/>
                <a:gd name="T51" fmla="*/ 848 h 951"/>
                <a:gd name="T52" fmla="*/ 1000 w 1392"/>
                <a:gd name="T53" fmla="*/ 795 h 951"/>
                <a:gd name="T54" fmla="*/ 1011 w 1392"/>
                <a:gd name="T55" fmla="*/ 742 h 951"/>
                <a:gd name="T56" fmla="*/ 1020 w 1392"/>
                <a:gd name="T57" fmla="*/ 715 h 951"/>
                <a:gd name="T58" fmla="*/ 1011 w 1392"/>
                <a:gd name="T59" fmla="*/ 648 h 951"/>
                <a:gd name="T60" fmla="*/ 1028 w 1392"/>
                <a:gd name="T61" fmla="*/ 621 h 951"/>
                <a:gd name="T62" fmla="*/ 1032 w 1392"/>
                <a:gd name="T63" fmla="*/ 608 h 951"/>
                <a:gd name="T64" fmla="*/ 1020 w 1392"/>
                <a:gd name="T65" fmla="*/ 510 h 951"/>
                <a:gd name="T66" fmla="*/ 1008 w 1392"/>
                <a:gd name="T67" fmla="*/ 470 h 951"/>
                <a:gd name="T68" fmla="*/ 1003 w 1392"/>
                <a:gd name="T69" fmla="*/ 456 h 951"/>
                <a:gd name="T70" fmla="*/ 1024 w 1392"/>
                <a:gd name="T71" fmla="*/ 403 h 951"/>
                <a:gd name="T72" fmla="*/ 1032 w 1392"/>
                <a:gd name="T73" fmla="*/ 376 h 951"/>
                <a:gd name="T74" fmla="*/ 1036 w 1392"/>
                <a:gd name="T75" fmla="*/ 363 h 951"/>
                <a:gd name="T76" fmla="*/ 1000 w 1392"/>
                <a:gd name="T77" fmla="*/ 282 h 951"/>
                <a:gd name="T78" fmla="*/ 1003 w 1392"/>
                <a:gd name="T79" fmla="*/ 224 h 951"/>
                <a:gd name="T80" fmla="*/ 1000 w 1392"/>
                <a:gd name="T81" fmla="*/ 202 h 951"/>
                <a:gd name="T82" fmla="*/ 991 w 1392"/>
                <a:gd name="T83" fmla="*/ 175 h 951"/>
                <a:gd name="T84" fmla="*/ 995 w 1392"/>
                <a:gd name="T85" fmla="*/ 77 h 951"/>
                <a:gd name="T86" fmla="*/ 995 w 1392"/>
                <a:gd name="T87" fmla="*/ 46 h 951"/>
                <a:gd name="T88" fmla="*/ 991 w 1392"/>
                <a:gd name="T89" fmla="*/ 33 h 951"/>
                <a:gd name="T90" fmla="*/ 147 w 1392"/>
                <a:gd name="T91" fmla="*/ 15 h 95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392" h="951">
                  <a:moveTo>
                    <a:pt x="156" y="11"/>
                  </a:moveTo>
                  <a:cubicBezTo>
                    <a:pt x="141" y="30"/>
                    <a:pt x="116" y="0"/>
                    <a:pt x="108" y="23"/>
                  </a:cubicBezTo>
                  <a:cubicBezTo>
                    <a:pt x="105" y="32"/>
                    <a:pt x="92" y="71"/>
                    <a:pt x="92" y="71"/>
                  </a:cubicBezTo>
                  <a:cubicBezTo>
                    <a:pt x="86" y="99"/>
                    <a:pt x="134" y="157"/>
                    <a:pt x="115" y="180"/>
                  </a:cubicBezTo>
                  <a:cubicBezTo>
                    <a:pt x="117" y="223"/>
                    <a:pt x="116" y="246"/>
                    <a:pt x="131" y="282"/>
                  </a:cubicBezTo>
                  <a:cubicBezTo>
                    <a:pt x="124" y="300"/>
                    <a:pt x="117" y="308"/>
                    <a:pt x="98" y="318"/>
                  </a:cubicBezTo>
                  <a:cubicBezTo>
                    <a:pt x="64" y="360"/>
                    <a:pt x="60" y="421"/>
                    <a:pt x="27" y="461"/>
                  </a:cubicBezTo>
                  <a:cubicBezTo>
                    <a:pt x="26" y="504"/>
                    <a:pt x="27" y="547"/>
                    <a:pt x="22" y="590"/>
                  </a:cubicBezTo>
                  <a:cubicBezTo>
                    <a:pt x="20" y="604"/>
                    <a:pt x="0" y="630"/>
                    <a:pt x="0" y="630"/>
                  </a:cubicBezTo>
                  <a:cubicBezTo>
                    <a:pt x="5" y="664"/>
                    <a:pt x="22" y="674"/>
                    <a:pt x="33" y="701"/>
                  </a:cubicBezTo>
                  <a:cubicBezTo>
                    <a:pt x="29" y="710"/>
                    <a:pt x="18" y="718"/>
                    <a:pt x="16" y="728"/>
                  </a:cubicBezTo>
                  <a:cubicBezTo>
                    <a:pt x="12" y="762"/>
                    <a:pt x="37" y="777"/>
                    <a:pt x="71" y="786"/>
                  </a:cubicBezTo>
                  <a:cubicBezTo>
                    <a:pt x="93" y="813"/>
                    <a:pt x="97" y="826"/>
                    <a:pt x="109" y="857"/>
                  </a:cubicBezTo>
                  <a:cubicBezTo>
                    <a:pt x="109" y="857"/>
                    <a:pt x="164" y="869"/>
                    <a:pt x="175" y="871"/>
                  </a:cubicBezTo>
                  <a:cubicBezTo>
                    <a:pt x="202" y="876"/>
                    <a:pt x="229" y="890"/>
                    <a:pt x="257" y="898"/>
                  </a:cubicBezTo>
                  <a:cubicBezTo>
                    <a:pt x="287" y="905"/>
                    <a:pt x="318" y="901"/>
                    <a:pt x="349" y="902"/>
                  </a:cubicBezTo>
                  <a:cubicBezTo>
                    <a:pt x="366" y="906"/>
                    <a:pt x="381" y="918"/>
                    <a:pt x="398" y="920"/>
                  </a:cubicBezTo>
                  <a:cubicBezTo>
                    <a:pt x="426" y="922"/>
                    <a:pt x="554" y="928"/>
                    <a:pt x="573" y="929"/>
                  </a:cubicBezTo>
                  <a:cubicBezTo>
                    <a:pt x="606" y="938"/>
                    <a:pt x="639" y="942"/>
                    <a:pt x="671" y="951"/>
                  </a:cubicBezTo>
                  <a:cubicBezTo>
                    <a:pt x="726" y="948"/>
                    <a:pt x="778" y="939"/>
                    <a:pt x="830" y="924"/>
                  </a:cubicBezTo>
                  <a:cubicBezTo>
                    <a:pt x="876" y="928"/>
                    <a:pt x="910" y="933"/>
                    <a:pt x="955" y="938"/>
                  </a:cubicBezTo>
                  <a:cubicBezTo>
                    <a:pt x="991" y="948"/>
                    <a:pt x="1019" y="933"/>
                    <a:pt x="1054" y="929"/>
                  </a:cubicBezTo>
                  <a:cubicBezTo>
                    <a:pt x="1094" y="924"/>
                    <a:pt x="1134" y="923"/>
                    <a:pt x="1174" y="915"/>
                  </a:cubicBezTo>
                  <a:cubicBezTo>
                    <a:pt x="1191" y="905"/>
                    <a:pt x="1209" y="903"/>
                    <a:pt x="1223" y="889"/>
                  </a:cubicBezTo>
                  <a:cubicBezTo>
                    <a:pt x="1231" y="880"/>
                    <a:pt x="1232" y="865"/>
                    <a:pt x="1245" y="862"/>
                  </a:cubicBezTo>
                  <a:cubicBezTo>
                    <a:pt x="1286" y="851"/>
                    <a:pt x="1266" y="855"/>
                    <a:pt x="1305" y="848"/>
                  </a:cubicBezTo>
                  <a:cubicBezTo>
                    <a:pt x="1324" y="833"/>
                    <a:pt x="1328" y="814"/>
                    <a:pt x="1343" y="795"/>
                  </a:cubicBezTo>
                  <a:cubicBezTo>
                    <a:pt x="1350" y="759"/>
                    <a:pt x="1344" y="777"/>
                    <a:pt x="1359" y="742"/>
                  </a:cubicBezTo>
                  <a:cubicBezTo>
                    <a:pt x="1363" y="733"/>
                    <a:pt x="1370" y="715"/>
                    <a:pt x="1370" y="715"/>
                  </a:cubicBezTo>
                  <a:cubicBezTo>
                    <a:pt x="1359" y="692"/>
                    <a:pt x="1347" y="672"/>
                    <a:pt x="1359" y="648"/>
                  </a:cubicBezTo>
                  <a:cubicBezTo>
                    <a:pt x="1365" y="638"/>
                    <a:pt x="1377" y="631"/>
                    <a:pt x="1381" y="621"/>
                  </a:cubicBezTo>
                  <a:cubicBezTo>
                    <a:pt x="1382" y="617"/>
                    <a:pt x="1385" y="612"/>
                    <a:pt x="1387" y="608"/>
                  </a:cubicBezTo>
                  <a:cubicBezTo>
                    <a:pt x="1380" y="528"/>
                    <a:pt x="1391" y="559"/>
                    <a:pt x="1370" y="510"/>
                  </a:cubicBezTo>
                  <a:cubicBezTo>
                    <a:pt x="1365" y="496"/>
                    <a:pt x="1359" y="483"/>
                    <a:pt x="1354" y="470"/>
                  </a:cubicBezTo>
                  <a:cubicBezTo>
                    <a:pt x="1352" y="465"/>
                    <a:pt x="1348" y="456"/>
                    <a:pt x="1348" y="456"/>
                  </a:cubicBezTo>
                  <a:cubicBezTo>
                    <a:pt x="1354" y="430"/>
                    <a:pt x="1352" y="422"/>
                    <a:pt x="1376" y="403"/>
                  </a:cubicBezTo>
                  <a:cubicBezTo>
                    <a:pt x="1380" y="394"/>
                    <a:pt x="1382" y="385"/>
                    <a:pt x="1387" y="376"/>
                  </a:cubicBezTo>
                  <a:cubicBezTo>
                    <a:pt x="1388" y="372"/>
                    <a:pt x="1392" y="363"/>
                    <a:pt x="1392" y="363"/>
                  </a:cubicBezTo>
                  <a:cubicBezTo>
                    <a:pt x="1385" y="329"/>
                    <a:pt x="1373" y="307"/>
                    <a:pt x="1343" y="282"/>
                  </a:cubicBezTo>
                  <a:cubicBezTo>
                    <a:pt x="1335" y="262"/>
                    <a:pt x="1340" y="245"/>
                    <a:pt x="1348" y="224"/>
                  </a:cubicBezTo>
                  <a:cubicBezTo>
                    <a:pt x="1347" y="217"/>
                    <a:pt x="1346" y="210"/>
                    <a:pt x="1343" y="202"/>
                  </a:cubicBezTo>
                  <a:cubicBezTo>
                    <a:pt x="1340" y="193"/>
                    <a:pt x="1332" y="175"/>
                    <a:pt x="1332" y="175"/>
                  </a:cubicBezTo>
                  <a:cubicBezTo>
                    <a:pt x="1339" y="135"/>
                    <a:pt x="1343" y="121"/>
                    <a:pt x="1337" y="77"/>
                  </a:cubicBezTo>
                  <a:cubicBezTo>
                    <a:pt x="1344" y="60"/>
                    <a:pt x="1344" y="67"/>
                    <a:pt x="1337" y="46"/>
                  </a:cubicBezTo>
                  <a:cubicBezTo>
                    <a:pt x="1336" y="42"/>
                    <a:pt x="1332" y="33"/>
                    <a:pt x="1332" y="33"/>
                  </a:cubicBezTo>
                  <a:lnTo>
                    <a:pt x="197" y="15"/>
                  </a:lnTo>
                </a:path>
              </a:pathLst>
            </a:custGeom>
            <a:blipFill dpi="0" rotWithShape="1">
              <a:blip r:embed="rId8"/>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80" name="Rectangle 1044" descr="White marble"/>
            <p:cNvSpPr>
              <a:spLocks noChangeArrowheads="1"/>
            </p:cNvSpPr>
            <p:nvPr/>
          </p:nvSpPr>
          <p:spPr bwMode="auto">
            <a:xfrm>
              <a:off x="7439025" y="771525"/>
              <a:ext cx="1081088" cy="922338"/>
            </a:xfrm>
            <a:prstGeom prst="rect">
              <a:avLst/>
            </a:prstGeom>
            <a:blipFill dpi="0" rotWithShape="1">
              <a:blip r:embed="rId8"/>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81" name="Rectangle 1045"/>
            <p:cNvSpPr>
              <a:spLocks noChangeArrowheads="1"/>
            </p:cNvSpPr>
            <p:nvPr/>
          </p:nvSpPr>
          <p:spPr bwMode="auto">
            <a:xfrm>
              <a:off x="7202488" y="771525"/>
              <a:ext cx="63500" cy="922338"/>
            </a:xfrm>
            <a:prstGeom prst="rect">
              <a:avLst/>
            </a:prstGeom>
            <a:solidFill>
              <a:srgbClr val="0070C0"/>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82" name="Rectangle 1046"/>
            <p:cNvSpPr>
              <a:spLocks noChangeArrowheads="1"/>
            </p:cNvSpPr>
            <p:nvPr/>
          </p:nvSpPr>
          <p:spPr bwMode="auto">
            <a:xfrm>
              <a:off x="8709025" y="771525"/>
              <a:ext cx="61913" cy="922338"/>
            </a:xfrm>
            <a:prstGeom prst="rect">
              <a:avLst/>
            </a:prstGeom>
            <a:solidFill>
              <a:srgbClr val="0070C0"/>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nchor="ctr"/>
            <a:lstStyle>
              <a:lvl1pPr defTabSz="1019175">
                <a:defRPr sz="2400">
                  <a:solidFill>
                    <a:schemeClr val="tx1"/>
                  </a:solidFill>
                  <a:latin typeface="Times New Roman" pitchFamily="18" charset="0"/>
                </a:defRPr>
              </a:lvl1pPr>
              <a:lvl2pPr marL="742950" indent="-285750" defTabSz="1019175">
                <a:defRPr sz="2400">
                  <a:solidFill>
                    <a:schemeClr val="tx1"/>
                  </a:solidFill>
                  <a:latin typeface="Times New Roman" pitchFamily="18" charset="0"/>
                </a:defRPr>
              </a:lvl2pPr>
              <a:lvl3pPr marL="1143000" indent="-228600" defTabSz="1019175">
                <a:defRPr sz="2400">
                  <a:solidFill>
                    <a:schemeClr val="tx1"/>
                  </a:solidFill>
                  <a:latin typeface="Times New Roman" pitchFamily="18" charset="0"/>
                </a:defRPr>
              </a:lvl3pPr>
              <a:lvl4pPr marL="1600200" indent="-228600" defTabSz="1019175">
                <a:defRPr sz="2400">
                  <a:solidFill>
                    <a:schemeClr val="tx1"/>
                  </a:solidFill>
                  <a:latin typeface="Times New Roman" pitchFamily="18" charset="0"/>
                </a:defRPr>
              </a:lvl4pPr>
              <a:lvl5pPr marL="2057400" indent="-228600" defTabSz="1019175">
                <a:defRPr sz="2400">
                  <a:solidFill>
                    <a:schemeClr val="tx1"/>
                  </a:solidFill>
                  <a:latin typeface="Times New Roman" pitchFamily="18" charset="0"/>
                </a:defRPr>
              </a:lvl5pPr>
              <a:lvl6pPr marL="2514600" indent="-228600" defTabSz="1019175" eaLnBrk="0" fontAlgn="base" hangingPunct="0">
                <a:spcBef>
                  <a:spcPct val="0"/>
                </a:spcBef>
                <a:spcAft>
                  <a:spcPct val="0"/>
                </a:spcAft>
                <a:defRPr sz="2400">
                  <a:solidFill>
                    <a:schemeClr val="tx1"/>
                  </a:solidFill>
                  <a:latin typeface="Times New Roman" pitchFamily="18" charset="0"/>
                </a:defRPr>
              </a:lvl6pPr>
              <a:lvl7pPr marL="2971800" indent="-228600" defTabSz="1019175" eaLnBrk="0" fontAlgn="base" hangingPunct="0">
                <a:spcBef>
                  <a:spcPct val="0"/>
                </a:spcBef>
                <a:spcAft>
                  <a:spcPct val="0"/>
                </a:spcAft>
                <a:defRPr sz="2400">
                  <a:solidFill>
                    <a:schemeClr val="tx1"/>
                  </a:solidFill>
                  <a:latin typeface="Times New Roman" pitchFamily="18" charset="0"/>
                </a:defRPr>
              </a:lvl7pPr>
              <a:lvl8pPr marL="3429000" indent="-228600" defTabSz="1019175" eaLnBrk="0" fontAlgn="base" hangingPunct="0">
                <a:spcBef>
                  <a:spcPct val="0"/>
                </a:spcBef>
                <a:spcAft>
                  <a:spcPct val="0"/>
                </a:spcAft>
                <a:defRPr sz="2400">
                  <a:solidFill>
                    <a:schemeClr val="tx1"/>
                  </a:solidFill>
                  <a:latin typeface="Times New Roman" pitchFamily="18" charset="0"/>
                </a:defRPr>
              </a:lvl8pPr>
              <a:lvl9pPr marL="3886200" indent="-228600" defTabSz="1019175"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endParaRPr lang="en-US" altLang="en-US" sz="2000" dirty="0">
                <a:solidFill>
                  <a:srgbClr val="000000"/>
                </a:solidFill>
                <a:latin typeface="Arial" pitchFamily="34" charset="0"/>
                <a:ea typeface="+mn-ea"/>
                <a:cs typeface="Arial" pitchFamily="34" charset="0"/>
              </a:endParaRPr>
            </a:p>
          </p:txBody>
        </p:sp>
        <p:sp>
          <p:nvSpPr>
            <p:cNvPr id="83" name="Oval 1047"/>
            <p:cNvSpPr>
              <a:spLocks noChangeArrowheads="1"/>
            </p:cNvSpPr>
            <p:nvPr/>
          </p:nvSpPr>
          <p:spPr bwMode="auto">
            <a:xfrm>
              <a:off x="7329488" y="2532063"/>
              <a:ext cx="1316038" cy="334963"/>
            </a:xfrm>
            <a:prstGeom prst="ellipse">
              <a:avLst/>
            </a:prstGeom>
            <a:solidFill>
              <a:schemeClr val="accent6">
                <a:lumMod val="75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84" name="Rectangle 1048"/>
            <p:cNvSpPr>
              <a:spLocks noChangeArrowheads="1"/>
            </p:cNvSpPr>
            <p:nvPr/>
          </p:nvSpPr>
          <p:spPr bwMode="auto">
            <a:xfrm>
              <a:off x="7391400" y="771525"/>
              <a:ext cx="1192213" cy="1736725"/>
            </a:xfrm>
            <a:prstGeom prst="rect">
              <a:avLst/>
            </a:prstGeom>
            <a:gradFill rotWithShape="1">
              <a:gsLst>
                <a:gs pos="0">
                  <a:srgbClr val="222222"/>
                </a:gs>
                <a:gs pos="50000">
                  <a:srgbClr val="808080"/>
                </a:gs>
                <a:gs pos="100000">
                  <a:srgbClr val="222222"/>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85" name="Rectangle 1049"/>
            <p:cNvSpPr>
              <a:spLocks noChangeArrowheads="1"/>
            </p:cNvSpPr>
            <p:nvPr/>
          </p:nvSpPr>
          <p:spPr bwMode="auto">
            <a:xfrm>
              <a:off x="7893050" y="2698750"/>
              <a:ext cx="125413" cy="168275"/>
            </a:xfrm>
            <a:prstGeom prst="rect">
              <a:avLst/>
            </a:prstGeom>
            <a:solidFill>
              <a:srgbClr val="77777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86" name="Rectangle 1050"/>
            <p:cNvSpPr>
              <a:spLocks noChangeArrowheads="1"/>
            </p:cNvSpPr>
            <p:nvPr/>
          </p:nvSpPr>
          <p:spPr bwMode="auto">
            <a:xfrm>
              <a:off x="7343775" y="2432050"/>
              <a:ext cx="1276350" cy="84138"/>
            </a:xfrm>
            <a:prstGeom prst="rect">
              <a:avLst/>
            </a:prstGeom>
            <a:solidFill>
              <a:schemeClr val="accent6">
                <a:lumMod val="75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87" name="Rectangle 1051" descr="White marble"/>
            <p:cNvSpPr>
              <a:spLocks noChangeArrowheads="1"/>
            </p:cNvSpPr>
            <p:nvPr/>
          </p:nvSpPr>
          <p:spPr bwMode="auto">
            <a:xfrm>
              <a:off x="7291388" y="2508250"/>
              <a:ext cx="1384300" cy="228600"/>
            </a:xfrm>
            <a:prstGeom prst="rect">
              <a:avLst/>
            </a:prstGeom>
            <a:blipFill dpi="0" rotWithShape="1">
              <a:blip r:embed="rId8"/>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88" name="Rectangle 1052"/>
            <p:cNvSpPr>
              <a:spLocks noChangeArrowheads="1"/>
            </p:cNvSpPr>
            <p:nvPr/>
          </p:nvSpPr>
          <p:spPr bwMode="auto">
            <a:xfrm>
              <a:off x="7329488" y="765175"/>
              <a:ext cx="61913" cy="1971675"/>
            </a:xfrm>
            <a:prstGeom prst="rect">
              <a:avLst/>
            </a:prstGeom>
            <a:solidFill>
              <a:srgbClr val="F113A2"/>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89" name="Rectangle 1053"/>
            <p:cNvSpPr>
              <a:spLocks noChangeArrowheads="1"/>
            </p:cNvSpPr>
            <p:nvPr/>
          </p:nvSpPr>
          <p:spPr bwMode="auto">
            <a:xfrm>
              <a:off x="8583613" y="771525"/>
              <a:ext cx="61913" cy="1965325"/>
            </a:xfrm>
            <a:prstGeom prst="rect">
              <a:avLst/>
            </a:prstGeom>
            <a:solidFill>
              <a:srgbClr val="F113A2"/>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nchor="ctr"/>
            <a:lstStyle>
              <a:lvl1pPr defTabSz="1019175">
                <a:defRPr sz="2400">
                  <a:solidFill>
                    <a:schemeClr val="tx1"/>
                  </a:solidFill>
                  <a:latin typeface="Times New Roman" pitchFamily="18" charset="0"/>
                </a:defRPr>
              </a:lvl1pPr>
              <a:lvl2pPr marL="742950" indent="-285750" defTabSz="1019175">
                <a:defRPr sz="2400">
                  <a:solidFill>
                    <a:schemeClr val="tx1"/>
                  </a:solidFill>
                  <a:latin typeface="Times New Roman" pitchFamily="18" charset="0"/>
                </a:defRPr>
              </a:lvl2pPr>
              <a:lvl3pPr marL="1143000" indent="-228600" defTabSz="1019175">
                <a:defRPr sz="2400">
                  <a:solidFill>
                    <a:schemeClr val="tx1"/>
                  </a:solidFill>
                  <a:latin typeface="Times New Roman" pitchFamily="18" charset="0"/>
                </a:defRPr>
              </a:lvl3pPr>
              <a:lvl4pPr marL="1600200" indent="-228600" defTabSz="1019175">
                <a:defRPr sz="2400">
                  <a:solidFill>
                    <a:schemeClr val="tx1"/>
                  </a:solidFill>
                  <a:latin typeface="Times New Roman" pitchFamily="18" charset="0"/>
                </a:defRPr>
              </a:lvl4pPr>
              <a:lvl5pPr marL="2057400" indent="-228600" defTabSz="1019175">
                <a:defRPr sz="2400">
                  <a:solidFill>
                    <a:schemeClr val="tx1"/>
                  </a:solidFill>
                  <a:latin typeface="Times New Roman" pitchFamily="18" charset="0"/>
                </a:defRPr>
              </a:lvl5pPr>
              <a:lvl6pPr marL="2514600" indent="-228600" defTabSz="1019175" eaLnBrk="0" fontAlgn="base" hangingPunct="0">
                <a:spcBef>
                  <a:spcPct val="0"/>
                </a:spcBef>
                <a:spcAft>
                  <a:spcPct val="0"/>
                </a:spcAft>
                <a:defRPr sz="2400">
                  <a:solidFill>
                    <a:schemeClr val="tx1"/>
                  </a:solidFill>
                  <a:latin typeface="Times New Roman" pitchFamily="18" charset="0"/>
                </a:defRPr>
              </a:lvl6pPr>
              <a:lvl7pPr marL="2971800" indent="-228600" defTabSz="1019175" eaLnBrk="0" fontAlgn="base" hangingPunct="0">
                <a:spcBef>
                  <a:spcPct val="0"/>
                </a:spcBef>
                <a:spcAft>
                  <a:spcPct val="0"/>
                </a:spcAft>
                <a:defRPr sz="2400">
                  <a:solidFill>
                    <a:schemeClr val="tx1"/>
                  </a:solidFill>
                  <a:latin typeface="Times New Roman" pitchFamily="18" charset="0"/>
                </a:defRPr>
              </a:lvl7pPr>
              <a:lvl8pPr marL="3429000" indent="-228600" defTabSz="1019175" eaLnBrk="0" fontAlgn="base" hangingPunct="0">
                <a:spcBef>
                  <a:spcPct val="0"/>
                </a:spcBef>
                <a:spcAft>
                  <a:spcPct val="0"/>
                </a:spcAft>
                <a:defRPr sz="2400">
                  <a:solidFill>
                    <a:schemeClr val="tx1"/>
                  </a:solidFill>
                  <a:latin typeface="Times New Roman" pitchFamily="18" charset="0"/>
                </a:defRPr>
              </a:lvl8pPr>
              <a:lvl9pPr marL="3886200" indent="-228600" defTabSz="1019175"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endParaRPr lang="en-US" altLang="en-US" sz="2000" dirty="0">
                <a:solidFill>
                  <a:srgbClr val="000000"/>
                </a:solidFill>
                <a:latin typeface="Arial" pitchFamily="34" charset="0"/>
                <a:ea typeface="+mn-ea"/>
                <a:cs typeface="Arial" pitchFamily="34" charset="0"/>
              </a:endParaRPr>
            </a:p>
          </p:txBody>
        </p:sp>
        <p:sp>
          <p:nvSpPr>
            <p:cNvPr id="90" name="Rectangle 1054"/>
            <p:cNvSpPr>
              <a:spLocks noChangeArrowheads="1"/>
            </p:cNvSpPr>
            <p:nvPr/>
          </p:nvSpPr>
          <p:spPr bwMode="auto">
            <a:xfrm>
              <a:off x="7346950" y="2432050"/>
              <a:ext cx="61913" cy="8413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nchor="ctr"/>
            <a:lstStyle>
              <a:lvl1pPr defTabSz="1019175">
                <a:defRPr sz="2400">
                  <a:solidFill>
                    <a:schemeClr val="tx1"/>
                  </a:solidFill>
                  <a:latin typeface="Times New Roman" pitchFamily="18" charset="0"/>
                </a:defRPr>
              </a:lvl1pPr>
              <a:lvl2pPr marL="742950" indent="-285750" defTabSz="1019175">
                <a:defRPr sz="2400">
                  <a:solidFill>
                    <a:schemeClr val="tx1"/>
                  </a:solidFill>
                  <a:latin typeface="Times New Roman" pitchFamily="18" charset="0"/>
                </a:defRPr>
              </a:lvl2pPr>
              <a:lvl3pPr marL="1143000" indent="-228600" defTabSz="1019175">
                <a:defRPr sz="2400">
                  <a:solidFill>
                    <a:schemeClr val="tx1"/>
                  </a:solidFill>
                  <a:latin typeface="Times New Roman" pitchFamily="18" charset="0"/>
                </a:defRPr>
              </a:lvl3pPr>
              <a:lvl4pPr marL="1600200" indent="-228600" defTabSz="1019175">
                <a:defRPr sz="2400">
                  <a:solidFill>
                    <a:schemeClr val="tx1"/>
                  </a:solidFill>
                  <a:latin typeface="Times New Roman" pitchFamily="18" charset="0"/>
                </a:defRPr>
              </a:lvl4pPr>
              <a:lvl5pPr marL="2057400" indent="-228600" defTabSz="1019175">
                <a:defRPr sz="2400">
                  <a:solidFill>
                    <a:schemeClr val="tx1"/>
                  </a:solidFill>
                  <a:latin typeface="Times New Roman" pitchFamily="18" charset="0"/>
                </a:defRPr>
              </a:lvl5pPr>
              <a:lvl6pPr marL="2514600" indent="-228600" defTabSz="1019175" eaLnBrk="0" fontAlgn="base" hangingPunct="0">
                <a:spcBef>
                  <a:spcPct val="0"/>
                </a:spcBef>
                <a:spcAft>
                  <a:spcPct val="0"/>
                </a:spcAft>
                <a:defRPr sz="2400">
                  <a:solidFill>
                    <a:schemeClr val="tx1"/>
                  </a:solidFill>
                  <a:latin typeface="Times New Roman" pitchFamily="18" charset="0"/>
                </a:defRPr>
              </a:lvl6pPr>
              <a:lvl7pPr marL="2971800" indent="-228600" defTabSz="1019175" eaLnBrk="0" fontAlgn="base" hangingPunct="0">
                <a:spcBef>
                  <a:spcPct val="0"/>
                </a:spcBef>
                <a:spcAft>
                  <a:spcPct val="0"/>
                </a:spcAft>
                <a:defRPr sz="2400">
                  <a:solidFill>
                    <a:schemeClr val="tx1"/>
                  </a:solidFill>
                  <a:latin typeface="Times New Roman" pitchFamily="18" charset="0"/>
                </a:defRPr>
              </a:lvl7pPr>
              <a:lvl8pPr marL="3429000" indent="-228600" defTabSz="1019175" eaLnBrk="0" fontAlgn="base" hangingPunct="0">
                <a:spcBef>
                  <a:spcPct val="0"/>
                </a:spcBef>
                <a:spcAft>
                  <a:spcPct val="0"/>
                </a:spcAft>
                <a:defRPr sz="2400">
                  <a:solidFill>
                    <a:schemeClr val="tx1"/>
                  </a:solidFill>
                  <a:latin typeface="Times New Roman" pitchFamily="18" charset="0"/>
                </a:defRPr>
              </a:lvl8pPr>
              <a:lvl9pPr marL="3886200" indent="-228600" defTabSz="1019175"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endParaRPr lang="en-US" altLang="en-US" sz="2000" dirty="0">
                <a:solidFill>
                  <a:srgbClr val="000000"/>
                </a:solidFill>
                <a:latin typeface="Arial" pitchFamily="34" charset="0"/>
                <a:ea typeface="+mn-ea"/>
                <a:cs typeface="Arial" pitchFamily="34" charset="0"/>
              </a:endParaRPr>
            </a:p>
          </p:txBody>
        </p:sp>
        <p:sp>
          <p:nvSpPr>
            <p:cNvPr id="91" name="Rectangle 1055"/>
            <p:cNvSpPr>
              <a:spLocks noChangeArrowheads="1"/>
            </p:cNvSpPr>
            <p:nvPr/>
          </p:nvSpPr>
          <p:spPr bwMode="auto">
            <a:xfrm>
              <a:off x="8564563" y="2432050"/>
              <a:ext cx="63500" cy="8413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grpSp>
    </p:spTree>
    <p:extLst>
      <p:ext uri="{BB962C8B-B14F-4D97-AF65-F5344CB8AC3E}">
        <p14:creationId xmlns:p14="http://schemas.microsoft.com/office/powerpoint/2010/main" val="213588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procedure</a:t>
            </a:r>
          </a:p>
        </p:txBody>
      </p:sp>
      <p:sp>
        <p:nvSpPr>
          <p:cNvPr id="3" name="Content Placeholder 2"/>
          <p:cNvSpPr>
            <a:spLocks noGrp="1"/>
          </p:cNvSpPr>
          <p:nvPr>
            <p:ph idx="1"/>
          </p:nvPr>
        </p:nvSpPr>
        <p:spPr>
          <a:xfrm>
            <a:off x="1788582" y="1417642"/>
            <a:ext cx="4019387" cy="4886814"/>
          </a:xfrm>
        </p:spPr>
        <p:txBody>
          <a:bodyPr/>
          <a:lstStyle/>
          <a:p>
            <a:pPr marL="457200" indent="-457200">
              <a:buFont typeface="+mj-lt"/>
              <a:buAutoNum type="arabicPeriod"/>
            </a:pPr>
            <a:r>
              <a:rPr lang="en-US" sz="2000" dirty="0"/>
              <a:t>Rig in</a:t>
            </a:r>
          </a:p>
          <a:p>
            <a:pPr marL="457200" indent="-457200">
              <a:buFont typeface="+mj-lt"/>
              <a:buAutoNum type="arabicPeriod"/>
            </a:pPr>
            <a:r>
              <a:rPr lang="en-US" sz="2000" dirty="0"/>
              <a:t>Drop Wiper plug</a:t>
            </a:r>
          </a:p>
          <a:p>
            <a:pPr marL="457200" indent="-457200">
              <a:buFont typeface="+mj-lt"/>
              <a:buAutoNum type="arabicPeriod"/>
            </a:pPr>
            <a:r>
              <a:rPr lang="en-US" sz="2000" dirty="0"/>
              <a:t>Establish Circulation </a:t>
            </a:r>
          </a:p>
          <a:p>
            <a:pPr marL="457200" indent="-457200">
              <a:buFont typeface="+mj-lt"/>
              <a:buAutoNum type="arabicPeriod"/>
            </a:pPr>
            <a:r>
              <a:rPr lang="en-US" sz="2000" dirty="0"/>
              <a:t>Pressure Test Lines</a:t>
            </a:r>
          </a:p>
          <a:p>
            <a:pPr marL="457200" indent="-457200">
              <a:buFont typeface="+mj-lt"/>
              <a:buAutoNum type="arabicPeriod"/>
            </a:pPr>
            <a:r>
              <a:rPr lang="en-US" sz="2000" dirty="0"/>
              <a:t>Pump pre-flush</a:t>
            </a:r>
          </a:p>
        </p:txBody>
      </p:sp>
      <p:sp>
        <p:nvSpPr>
          <p:cNvPr id="5" name="Content Placeholder 2"/>
          <p:cNvSpPr txBox="1">
            <a:spLocks/>
          </p:cNvSpPr>
          <p:nvPr/>
        </p:nvSpPr>
        <p:spPr bwMode="auto">
          <a:xfrm>
            <a:off x="6240016" y="1412777"/>
            <a:ext cx="4019387" cy="489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457200" indent="-457200">
              <a:buClr>
                <a:srgbClr val="860038"/>
              </a:buClr>
              <a:buFont typeface="+mj-lt"/>
              <a:buAutoNum type="arabicPeriod" startAt="6"/>
              <a:defRPr/>
            </a:pPr>
            <a:r>
              <a:rPr lang="en-US" sz="2000" kern="0" dirty="0">
                <a:solidFill>
                  <a:srgbClr val="000000"/>
                </a:solidFill>
              </a:rPr>
              <a:t>Pump Cement</a:t>
            </a:r>
          </a:p>
          <a:p>
            <a:pPr marL="457200" indent="-457200">
              <a:buClr>
                <a:srgbClr val="860038"/>
              </a:buClr>
              <a:buFont typeface="+mj-lt"/>
              <a:buAutoNum type="arabicPeriod" startAt="6"/>
              <a:defRPr/>
            </a:pPr>
            <a:r>
              <a:rPr lang="en-US" sz="2000" kern="0" dirty="0">
                <a:solidFill>
                  <a:srgbClr val="000000"/>
                </a:solidFill>
              </a:rPr>
              <a:t>Drop Top plug</a:t>
            </a:r>
          </a:p>
          <a:p>
            <a:pPr marL="457200" indent="-457200">
              <a:buClr>
                <a:srgbClr val="860038"/>
              </a:buClr>
              <a:buFont typeface="+mj-lt"/>
              <a:buAutoNum type="arabicPeriod" startAt="6"/>
              <a:defRPr/>
            </a:pPr>
            <a:r>
              <a:rPr lang="en-US" sz="2000" kern="0" dirty="0">
                <a:solidFill>
                  <a:srgbClr val="000000"/>
                </a:solidFill>
              </a:rPr>
              <a:t>Displace Cement</a:t>
            </a:r>
          </a:p>
          <a:p>
            <a:pPr marL="457200" indent="-457200">
              <a:buClr>
                <a:srgbClr val="860038"/>
              </a:buClr>
              <a:buFont typeface="+mj-lt"/>
              <a:buAutoNum type="arabicPeriod" startAt="6"/>
              <a:defRPr/>
            </a:pPr>
            <a:r>
              <a:rPr lang="en-US" sz="2000" kern="0" dirty="0">
                <a:solidFill>
                  <a:srgbClr val="000000"/>
                </a:solidFill>
              </a:rPr>
              <a:t>Bump the plug</a:t>
            </a:r>
          </a:p>
          <a:p>
            <a:pPr marL="457200" indent="-457200">
              <a:buClr>
                <a:srgbClr val="860038"/>
              </a:buClr>
              <a:buFont typeface="+mj-lt"/>
              <a:buAutoNum type="arabicPeriod" startAt="6"/>
              <a:defRPr/>
            </a:pPr>
            <a:r>
              <a:rPr lang="en-US" sz="2000" kern="0" dirty="0">
                <a:solidFill>
                  <a:srgbClr val="000000"/>
                </a:solidFill>
              </a:rPr>
              <a:t>Bleed off and Check floats</a:t>
            </a:r>
          </a:p>
        </p:txBody>
      </p:sp>
    </p:spTree>
    <p:extLst>
      <p:ext uri="{BB962C8B-B14F-4D97-AF65-F5344CB8AC3E}">
        <p14:creationId xmlns:p14="http://schemas.microsoft.com/office/powerpoint/2010/main" val="178699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Example job</a:t>
            </a:r>
          </a:p>
        </p:txBody>
      </p:sp>
      <p:sp>
        <p:nvSpPr>
          <p:cNvPr id="3" name="Content Placeholder 2"/>
          <p:cNvSpPr>
            <a:spLocks noGrp="1"/>
          </p:cNvSpPr>
          <p:nvPr>
            <p:ph idx="1"/>
          </p:nvPr>
        </p:nvSpPr>
        <p:spPr>
          <a:xfrm>
            <a:off x="342900" y="1299412"/>
            <a:ext cx="10145589" cy="5009910"/>
          </a:xfrm>
        </p:spPr>
        <p:txBody>
          <a:bodyPr/>
          <a:lstStyle/>
          <a:p>
            <a:r>
              <a:rPr lang="en-US" sz="2000" b="1" dirty="0"/>
              <a:t>Calculate slurry, bulk, and water requirements for the following job, as well as maximum pressures.  Create a cheat sheet:</a:t>
            </a:r>
          </a:p>
          <a:p>
            <a:pPr marL="406004" lvl="1" indent="-202406">
              <a:buClr>
                <a:srgbClr val="860038"/>
              </a:buClr>
              <a:defRPr/>
            </a:pPr>
            <a:r>
              <a:rPr lang="en-US" dirty="0">
                <a:solidFill>
                  <a:srgbClr val="000000"/>
                </a:solidFill>
              </a:rPr>
              <a:t>254 m</a:t>
            </a:r>
          </a:p>
          <a:p>
            <a:pPr marL="406004" lvl="1" indent="-202406">
              <a:buClr>
                <a:srgbClr val="860038"/>
              </a:buClr>
              <a:defRPr/>
            </a:pPr>
            <a:r>
              <a:rPr lang="en-US" dirty="0">
                <a:solidFill>
                  <a:srgbClr val="000000"/>
                </a:solidFill>
              </a:rPr>
              <a:t>219.1 mm 35.72 kg/m J-55 Casing</a:t>
            </a:r>
          </a:p>
          <a:p>
            <a:pPr marL="406004" lvl="1" indent="-202406">
              <a:buClr>
                <a:srgbClr val="860038"/>
              </a:buClr>
              <a:defRPr/>
            </a:pPr>
            <a:r>
              <a:rPr lang="en-US" dirty="0">
                <a:solidFill>
                  <a:srgbClr val="000000"/>
                </a:solidFill>
              </a:rPr>
              <a:t>OH: 336.6 mm</a:t>
            </a:r>
          </a:p>
          <a:p>
            <a:pPr marL="406004" lvl="1" indent="-202406">
              <a:buClr>
                <a:srgbClr val="860038"/>
              </a:buClr>
              <a:defRPr/>
            </a:pPr>
            <a:r>
              <a:rPr lang="en-US" dirty="0">
                <a:solidFill>
                  <a:srgbClr val="000000"/>
                </a:solidFill>
              </a:rPr>
              <a:t>Shoe joint – 12 m</a:t>
            </a:r>
          </a:p>
          <a:p>
            <a:pPr marL="406004" lvl="1" indent="-202406">
              <a:buClr>
                <a:srgbClr val="860038"/>
              </a:buClr>
              <a:defRPr/>
            </a:pPr>
            <a:r>
              <a:rPr lang="en-US" dirty="0">
                <a:solidFill>
                  <a:srgbClr val="000000"/>
                </a:solidFill>
              </a:rPr>
              <a:t>100% excess</a:t>
            </a:r>
          </a:p>
          <a:p>
            <a:pPr marL="406004" lvl="1" indent="-202406">
              <a:buClr>
                <a:srgbClr val="860038"/>
              </a:buClr>
              <a:defRPr/>
            </a:pPr>
            <a:r>
              <a:rPr lang="en-US" dirty="0">
                <a:solidFill>
                  <a:srgbClr val="000000"/>
                </a:solidFill>
              </a:rPr>
              <a:t>0-1-0 G</a:t>
            </a:r>
          </a:p>
          <a:p>
            <a:pPr marL="406004" lvl="1" indent="-202406">
              <a:buClr>
                <a:srgbClr val="860038"/>
              </a:buClr>
              <a:defRPr/>
            </a:pPr>
            <a:r>
              <a:rPr lang="en-US" dirty="0">
                <a:solidFill>
                  <a:srgbClr val="000000"/>
                </a:solidFill>
              </a:rPr>
              <a:t>3.0 m³ H2O preflus</a:t>
            </a:r>
            <a:r>
              <a:rPr lang="en-US" dirty="0"/>
              <a:t>h</a:t>
            </a:r>
          </a:p>
        </p:txBody>
      </p:sp>
    </p:spTree>
    <p:extLst>
      <p:ext uri="{BB962C8B-B14F-4D97-AF65-F5344CB8AC3E}">
        <p14:creationId xmlns:p14="http://schemas.microsoft.com/office/powerpoint/2010/main" val="339581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casing example</a:t>
            </a:r>
          </a:p>
        </p:txBody>
      </p:sp>
      <p:sp>
        <p:nvSpPr>
          <p:cNvPr id="3" name="Content Placeholder 2"/>
          <p:cNvSpPr>
            <a:spLocks noGrp="1"/>
          </p:cNvSpPr>
          <p:nvPr>
            <p:ph idx="1"/>
          </p:nvPr>
        </p:nvSpPr>
        <p:spPr>
          <a:xfrm>
            <a:off x="5759116" y="1111248"/>
            <a:ext cx="4657364" cy="5003844"/>
          </a:xfrm>
        </p:spPr>
        <p:txBody>
          <a:bodyPr/>
          <a:lstStyle/>
          <a:p>
            <a:r>
              <a:rPr lang="en-US" sz="2000" dirty="0"/>
              <a:t>Draw a picture.  Label it with as much information as you can.</a:t>
            </a:r>
          </a:p>
          <a:p>
            <a:r>
              <a:rPr lang="en-US" sz="2000" dirty="0"/>
              <a:t>Look up your volume, pipe strength, and cement factors in your Technical Data handbook.</a:t>
            </a:r>
          </a:p>
          <a:p>
            <a:pPr marL="406004" lvl="1" indent="-202406">
              <a:buClr>
                <a:srgbClr val="860038"/>
              </a:buClr>
              <a:defRPr/>
            </a:pPr>
            <a:r>
              <a:rPr lang="en-US" dirty="0">
                <a:solidFill>
                  <a:srgbClr val="000000"/>
                </a:solidFill>
              </a:rPr>
              <a:t>Casing Cap: 0.033219 m³/m</a:t>
            </a:r>
          </a:p>
          <a:p>
            <a:pPr marL="406004" lvl="1" indent="-202406">
              <a:buClr>
                <a:srgbClr val="860038"/>
              </a:buClr>
              <a:defRPr/>
            </a:pPr>
            <a:r>
              <a:rPr lang="en-US" dirty="0">
                <a:solidFill>
                  <a:srgbClr val="000000"/>
                </a:solidFill>
              </a:rPr>
              <a:t>Annulus Cap: 0.0513 m³/m</a:t>
            </a:r>
          </a:p>
          <a:p>
            <a:pPr marL="406004" lvl="1" indent="-202406">
              <a:buClr>
                <a:srgbClr val="860038"/>
              </a:buClr>
              <a:defRPr/>
            </a:pPr>
            <a:r>
              <a:rPr lang="en-US" dirty="0">
                <a:solidFill>
                  <a:srgbClr val="000000"/>
                </a:solidFill>
              </a:rPr>
              <a:t>Mix Water: 0.44 m³/t</a:t>
            </a:r>
          </a:p>
          <a:p>
            <a:pPr marL="406004" lvl="1" indent="-202406">
              <a:buClr>
                <a:srgbClr val="860038"/>
              </a:buClr>
              <a:defRPr/>
            </a:pPr>
            <a:r>
              <a:rPr lang="en-US" dirty="0">
                <a:solidFill>
                  <a:srgbClr val="000000"/>
                </a:solidFill>
              </a:rPr>
              <a:t>Yield: 0.76 m³/t</a:t>
            </a:r>
          </a:p>
          <a:p>
            <a:pPr marL="406004" lvl="1" indent="-202406">
              <a:buClr>
                <a:srgbClr val="860038"/>
              </a:buClr>
              <a:defRPr/>
            </a:pPr>
            <a:r>
              <a:rPr lang="en-US" dirty="0">
                <a:solidFill>
                  <a:srgbClr val="000000"/>
                </a:solidFill>
              </a:rPr>
              <a:t>Density: 1901 kg/m³</a:t>
            </a:r>
          </a:p>
          <a:p>
            <a:pPr marL="406004" lvl="1" indent="-202406">
              <a:buClr>
                <a:srgbClr val="860038"/>
              </a:buClr>
              <a:defRPr/>
            </a:pPr>
            <a:r>
              <a:rPr lang="en-US" dirty="0">
                <a:solidFill>
                  <a:srgbClr val="000000"/>
                </a:solidFill>
              </a:rPr>
              <a:t>Burst: 20 MPa</a:t>
            </a:r>
          </a:p>
          <a:p>
            <a:pPr marL="406004" lvl="1" indent="-202406">
              <a:buClr>
                <a:srgbClr val="860038"/>
              </a:buClr>
              <a:defRPr/>
            </a:pPr>
            <a:r>
              <a:rPr lang="en-US" dirty="0">
                <a:solidFill>
                  <a:srgbClr val="000000"/>
                </a:solidFill>
              </a:rPr>
              <a:t>Collapse: 9 MPa</a:t>
            </a:r>
          </a:p>
          <a:p>
            <a:pPr lvl="1">
              <a:spcBef>
                <a:spcPts val="0"/>
              </a:spcBef>
            </a:pPr>
            <a:endParaRPr lang="en-US" dirty="0"/>
          </a:p>
          <a:p>
            <a:pPr lvl="1"/>
            <a:endParaRPr lang="en-US" dirty="0"/>
          </a:p>
          <a:p>
            <a:pPr marL="0" indent="0">
              <a:buNone/>
            </a:pPr>
            <a:endParaRPr lang="en-US"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5879" y="1916832"/>
            <a:ext cx="1392737" cy="40651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a:cxnSpLocks/>
          </p:cNvCxnSpPr>
          <p:nvPr/>
        </p:nvCxnSpPr>
        <p:spPr>
          <a:xfrm flipV="1">
            <a:off x="992791" y="5745760"/>
            <a:ext cx="1060299" cy="1080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a:off x="1004891" y="5204366"/>
            <a:ext cx="1056986" cy="13860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855640" y="2708920"/>
            <a:ext cx="936104" cy="14401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endCxn id="5" idx="3"/>
          </p:cNvCxnSpPr>
          <p:nvPr/>
        </p:nvCxnSpPr>
        <p:spPr>
          <a:xfrm flipH="1">
            <a:off x="3138616" y="3949398"/>
            <a:ext cx="94116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791743" y="2529771"/>
            <a:ext cx="1483098" cy="646331"/>
          </a:xfrm>
          <a:prstGeom prst="rect">
            <a:avLst/>
          </a:prstGeom>
          <a:noFill/>
        </p:spPr>
        <p:txBody>
          <a:bodyPr wrap="none" rtlCol="0">
            <a:spAutoFit/>
          </a:bodyPr>
          <a:lstStyle/>
          <a:p>
            <a:pPr eaLnBrk="1" hangingPunct="1">
              <a:defRPr/>
            </a:pPr>
            <a:r>
              <a:rPr lang="en-US" sz="1800" b="1" dirty="0">
                <a:solidFill>
                  <a:srgbClr val="000000"/>
                </a:solidFill>
                <a:latin typeface="Arial Narrow" panose="020B0606020202030204" pitchFamily="34" charset="0"/>
                <a:ea typeface="+mn-ea"/>
                <a:cs typeface="Arial" pitchFamily="34" charset="0"/>
              </a:rPr>
              <a:t>219 mm</a:t>
            </a:r>
          </a:p>
          <a:p>
            <a:pPr eaLnBrk="1" hangingPunct="1">
              <a:defRPr/>
            </a:pPr>
            <a:r>
              <a:rPr lang="en-US" sz="1800" b="1" dirty="0">
                <a:solidFill>
                  <a:srgbClr val="000000"/>
                </a:solidFill>
                <a:latin typeface="Arial Narrow" panose="020B0606020202030204" pitchFamily="34" charset="0"/>
                <a:ea typeface="+mn-ea"/>
                <a:cs typeface="Arial" pitchFamily="34" charset="0"/>
              </a:rPr>
              <a:t>35.7 kg/m J-55</a:t>
            </a:r>
          </a:p>
        </p:txBody>
      </p:sp>
      <p:sp>
        <p:nvSpPr>
          <p:cNvPr id="19" name="TextBox 18"/>
          <p:cNvSpPr txBox="1"/>
          <p:nvPr/>
        </p:nvSpPr>
        <p:spPr>
          <a:xfrm>
            <a:off x="4079776" y="3789041"/>
            <a:ext cx="1512168" cy="646331"/>
          </a:xfrm>
          <a:prstGeom prst="rect">
            <a:avLst/>
          </a:prstGeom>
          <a:noFill/>
        </p:spPr>
        <p:txBody>
          <a:bodyPr wrap="square" rtlCol="0">
            <a:spAutoFit/>
          </a:bodyPr>
          <a:lstStyle/>
          <a:p>
            <a:pPr eaLnBrk="1" hangingPunct="1">
              <a:defRPr/>
            </a:pPr>
            <a:r>
              <a:rPr lang="en-US" sz="1800" b="1" dirty="0">
                <a:solidFill>
                  <a:srgbClr val="000000"/>
                </a:solidFill>
                <a:latin typeface="HelveticaNeueLT Std"/>
                <a:ea typeface="+mn-ea"/>
                <a:cs typeface="Arial" pitchFamily="34" charset="0"/>
              </a:rPr>
              <a:t>336.6 mm </a:t>
            </a:r>
          </a:p>
          <a:p>
            <a:pPr eaLnBrk="1" hangingPunct="1">
              <a:defRPr/>
            </a:pPr>
            <a:r>
              <a:rPr lang="en-US" sz="1800" b="1" dirty="0">
                <a:solidFill>
                  <a:srgbClr val="000000"/>
                </a:solidFill>
                <a:latin typeface="HelveticaNeueLT Std"/>
                <a:ea typeface="+mn-ea"/>
                <a:cs typeface="Arial" pitchFamily="34" charset="0"/>
              </a:rPr>
              <a:t>100% xs</a:t>
            </a:r>
          </a:p>
        </p:txBody>
      </p:sp>
      <p:sp>
        <p:nvSpPr>
          <p:cNvPr id="20" name="TextBox 19"/>
          <p:cNvSpPr txBox="1"/>
          <p:nvPr/>
        </p:nvSpPr>
        <p:spPr>
          <a:xfrm>
            <a:off x="55034" y="4837787"/>
            <a:ext cx="1295413" cy="369332"/>
          </a:xfrm>
          <a:prstGeom prst="rect">
            <a:avLst/>
          </a:prstGeom>
          <a:noFill/>
        </p:spPr>
        <p:txBody>
          <a:bodyPr wrap="square" rtlCol="0">
            <a:spAutoFit/>
          </a:bodyPr>
          <a:lstStyle/>
          <a:p>
            <a:pPr eaLnBrk="1" hangingPunct="1">
              <a:defRPr/>
            </a:pPr>
            <a:r>
              <a:rPr lang="en-US" sz="1800" b="1" dirty="0">
                <a:solidFill>
                  <a:srgbClr val="000000"/>
                </a:solidFill>
                <a:latin typeface="Arial Narrow" panose="020B0606020202030204" pitchFamily="34" charset="0"/>
                <a:ea typeface="+mn-ea"/>
                <a:cs typeface="Arial" pitchFamily="34" charset="0"/>
              </a:rPr>
              <a:t>T.O.F. 242 m</a:t>
            </a:r>
          </a:p>
        </p:txBody>
      </p:sp>
      <p:sp>
        <p:nvSpPr>
          <p:cNvPr id="21" name="TextBox 20"/>
          <p:cNvSpPr txBox="1"/>
          <p:nvPr/>
        </p:nvSpPr>
        <p:spPr>
          <a:xfrm>
            <a:off x="161534" y="5669106"/>
            <a:ext cx="809416" cy="369332"/>
          </a:xfrm>
          <a:prstGeom prst="rect">
            <a:avLst/>
          </a:prstGeom>
          <a:noFill/>
        </p:spPr>
        <p:txBody>
          <a:bodyPr wrap="square" rtlCol="0">
            <a:spAutoFit/>
          </a:bodyPr>
          <a:lstStyle/>
          <a:p>
            <a:pPr eaLnBrk="1" hangingPunct="1">
              <a:defRPr/>
            </a:pPr>
            <a:r>
              <a:rPr lang="en-US" sz="1800" b="1" dirty="0">
                <a:solidFill>
                  <a:srgbClr val="000000"/>
                </a:solidFill>
                <a:latin typeface="Arial Narrow" panose="020B0606020202030204" pitchFamily="34" charset="0"/>
                <a:ea typeface="+mn-ea"/>
                <a:cs typeface="Arial" pitchFamily="34" charset="0"/>
              </a:rPr>
              <a:t>254 m</a:t>
            </a:r>
          </a:p>
        </p:txBody>
      </p:sp>
    </p:spTree>
    <p:extLst>
      <p:ext uri="{BB962C8B-B14F-4D97-AF65-F5344CB8AC3E}">
        <p14:creationId xmlns:p14="http://schemas.microsoft.com/office/powerpoint/2010/main" val="106588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casing example</a:t>
            </a:r>
          </a:p>
        </p:txBody>
      </p:sp>
      <p:sp>
        <p:nvSpPr>
          <p:cNvPr id="3" name="Content Placeholder 2"/>
          <p:cNvSpPr>
            <a:spLocks noGrp="1"/>
          </p:cNvSpPr>
          <p:nvPr>
            <p:ph idx="1"/>
          </p:nvPr>
        </p:nvSpPr>
        <p:spPr>
          <a:xfrm>
            <a:off x="5736657" y="1251285"/>
            <a:ext cx="4679823" cy="4863808"/>
          </a:xfrm>
        </p:spPr>
        <p:txBody>
          <a:bodyPr/>
          <a:lstStyle/>
          <a:p>
            <a:r>
              <a:rPr lang="en-US" sz="2000" dirty="0"/>
              <a:t>Calculate the volume of cement required for the shoe track:</a:t>
            </a:r>
          </a:p>
          <a:p>
            <a:pPr marL="406004" lvl="1" indent="-202406">
              <a:buClr>
                <a:srgbClr val="860038"/>
              </a:buClr>
              <a:defRPr/>
            </a:pPr>
            <a:r>
              <a:rPr lang="en-US" dirty="0">
                <a:solidFill>
                  <a:srgbClr val="000000"/>
                </a:solidFill>
              </a:rPr>
              <a:t>12m x 0.033219m³/m = 0.4 m³ </a:t>
            </a:r>
          </a:p>
          <a:p>
            <a:pPr marL="406004" lvl="1" indent="-202406">
              <a:buClr>
                <a:srgbClr val="860038"/>
              </a:buClr>
              <a:defRPr/>
            </a:pPr>
            <a:r>
              <a:rPr lang="en-US" dirty="0">
                <a:solidFill>
                  <a:srgbClr val="000000"/>
                </a:solidFill>
              </a:rPr>
              <a:t>Calculate the annular volume:</a:t>
            </a:r>
          </a:p>
          <a:p>
            <a:pPr marL="406004" lvl="1" indent="-202406">
              <a:buClr>
                <a:srgbClr val="860038"/>
              </a:buClr>
              <a:defRPr/>
            </a:pPr>
            <a:r>
              <a:rPr lang="en-US" dirty="0">
                <a:solidFill>
                  <a:srgbClr val="000000"/>
                </a:solidFill>
              </a:rPr>
              <a:t>254 m x 0.0513m³/m = 13.0 m3</a:t>
            </a:r>
          </a:p>
          <a:p>
            <a:r>
              <a:rPr lang="en-US" sz="2000" dirty="0"/>
              <a:t>And then add the excess:</a:t>
            </a:r>
          </a:p>
          <a:p>
            <a:pPr marL="406004" lvl="1" indent="-202406">
              <a:buClr>
                <a:srgbClr val="860038"/>
              </a:buClr>
              <a:defRPr/>
            </a:pPr>
            <a:r>
              <a:rPr lang="en-US" dirty="0">
                <a:solidFill>
                  <a:srgbClr val="000000"/>
                </a:solidFill>
              </a:rPr>
              <a:t>13.0 m³ x 2 = 26.0 m³</a:t>
            </a:r>
          </a:p>
          <a:p>
            <a:r>
              <a:rPr lang="en-US" sz="2000" dirty="0"/>
              <a:t>Total Slurry:</a:t>
            </a:r>
          </a:p>
          <a:p>
            <a:pPr marL="406004" lvl="1" indent="-202406">
              <a:buClr>
                <a:srgbClr val="860038"/>
              </a:buClr>
              <a:defRPr/>
            </a:pPr>
            <a:r>
              <a:rPr lang="en-US" dirty="0">
                <a:solidFill>
                  <a:srgbClr val="000000"/>
                </a:solidFill>
              </a:rPr>
              <a:t>26 m³ + 0.4 m³ = 26.4 m³ </a:t>
            </a:r>
          </a:p>
          <a:p>
            <a:pPr marL="271463" lvl="1" indent="0">
              <a:buNone/>
            </a:pPr>
            <a:endParaRPr lang="en-US" dirty="0"/>
          </a:p>
          <a:p>
            <a:pPr lvl="1"/>
            <a:endParaRPr lang="en-US" dirty="0"/>
          </a:p>
          <a:p>
            <a:pPr marL="271463" lvl="1" indent="0">
              <a:buNone/>
            </a:pPr>
            <a:endParaRPr lang="en-US" dirty="0"/>
          </a:p>
          <a:p>
            <a:pPr lvl="1">
              <a:spcBef>
                <a:spcPts val="0"/>
              </a:spcBef>
            </a:pPr>
            <a:endParaRPr lang="en-US" dirty="0"/>
          </a:p>
          <a:p>
            <a:pPr lvl="1"/>
            <a:endParaRPr lang="en-US" dirty="0"/>
          </a:p>
          <a:p>
            <a:pPr marL="0" indent="0">
              <a:buNone/>
            </a:pPr>
            <a:endParaRPr lang="en-US" dirty="0"/>
          </a:p>
        </p:txBody>
      </p:sp>
      <p:pic>
        <p:nvPicPr>
          <p:cNvPr id="11" name="Picture 10">
            <a:extLst>
              <a:ext uri="{FF2B5EF4-FFF2-40B4-BE49-F238E27FC236}">
                <a16:creationId xmlns:a16="http://schemas.microsoft.com/office/drawing/2014/main" id="{6B743D72-4603-406A-93D3-BEFDFA3CE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7" y="1516415"/>
            <a:ext cx="4905632" cy="4863808"/>
          </a:xfrm>
          <a:prstGeom prst="rect">
            <a:avLst/>
          </a:prstGeom>
        </p:spPr>
      </p:pic>
    </p:spTree>
    <p:extLst>
      <p:ext uri="{BB962C8B-B14F-4D97-AF65-F5344CB8AC3E}">
        <p14:creationId xmlns:p14="http://schemas.microsoft.com/office/powerpoint/2010/main" val="208774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casing example</a:t>
            </a:r>
          </a:p>
        </p:txBody>
      </p:sp>
      <p:sp>
        <p:nvSpPr>
          <p:cNvPr id="3" name="Content Placeholder 2"/>
          <p:cNvSpPr>
            <a:spLocks noGrp="1"/>
          </p:cNvSpPr>
          <p:nvPr>
            <p:ph idx="1"/>
          </p:nvPr>
        </p:nvSpPr>
        <p:spPr>
          <a:xfrm>
            <a:off x="5807968" y="1515611"/>
            <a:ext cx="4608512" cy="4599481"/>
          </a:xfrm>
        </p:spPr>
        <p:txBody>
          <a:bodyPr/>
          <a:lstStyle/>
          <a:p>
            <a:r>
              <a:rPr lang="en-US" sz="2000" dirty="0"/>
              <a:t>Calculate tonnes needed:</a:t>
            </a:r>
          </a:p>
          <a:p>
            <a:pPr marL="406004" lvl="1" indent="-202406">
              <a:buClr>
                <a:srgbClr val="860038"/>
              </a:buClr>
              <a:defRPr/>
            </a:pPr>
            <a:r>
              <a:rPr lang="en-US" dirty="0">
                <a:solidFill>
                  <a:srgbClr val="000000"/>
                </a:solidFill>
              </a:rPr>
              <a:t>26.4 m³ ÷ 0.76 m³/t = 34.7 t</a:t>
            </a:r>
          </a:p>
          <a:p>
            <a:r>
              <a:rPr lang="en-US" sz="2000" dirty="0"/>
              <a:t>Calculate Mix water required</a:t>
            </a:r>
          </a:p>
          <a:p>
            <a:pPr marL="406004" lvl="1" indent="-202406">
              <a:buClr>
                <a:srgbClr val="860038"/>
              </a:buClr>
              <a:defRPr/>
            </a:pPr>
            <a:r>
              <a:rPr lang="en-US" dirty="0">
                <a:solidFill>
                  <a:srgbClr val="000000"/>
                </a:solidFill>
              </a:rPr>
              <a:t>34.7 t x 0.44 m³/t = 15.3 m³</a:t>
            </a:r>
          </a:p>
          <a:p>
            <a:r>
              <a:rPr lang="en-US" sz="2000" dirty="0"/>
              <a:t>Calculate Displacement</a:t>
            </a:r>
          </a:p>
          <a:p>
            <a:pPr marL="406004" lvl="1" indent="-202406">
              <a:buClr>
                <a:srgbClr val="860038"/>
              </a:buClr>
              <a:defRPr/>
            </a:pPr>
            <a:r>
              <a:rPr lang="en-US" dirty="0">
                <a:solidFill>
                  <a:srgbClr val="000000"/>
                </a:solidFill>
              </a:rPr>
              <a:t>242 m x 0.033219 m³/m = 8.0 m³</a:t>
            </a:r>
          </a:p>
          <a:p>
            <a:pPr marL="271463" lvl="1" indent="0">
              <a:buNone/>
            </a:pPr>
            <a:endParaRPr lang="en-US" dirty="0"/>
          </a:p>
          <a:p>
            <a:pPr lvl="1"/>
            <a:endParaRPr lang="en-US" dirty="0"/>
          </a:p>
          <a:p>
            <a:pPr marL="271463" lvl="1" indent="0">
              <a:buNone/>
            </a:pPr>
            <a:endParaRPr lang="en-US" dirty="0"/>
          </a:p>
          <a:p>
            <a:pPr lvl="1">
              <a:spcBef>
                <a:spcPts val="0"/>
              </a:spcBef>
            </a:pPr>
            <a:endParaRPr lang="en-US" dirty="0"/>
          </a:p>
          <a:p>
            <a:pPr lvl="1"/>
            <a:endParaRPr lang="en-US" dirty="0"/>
          </a:p>
          <a:p>
            <a:pPr marL="0" indent="0">
              <a:buNone/>
            </a:pPr>
            <a:endParaRPr lang="en-US" dirty="0"/>
          </a:p>
        </p:txBody>
      </p:sp>
      <p:pic>
        <p:nvPicPr>
          <p:cNvPr id="19" name="Picture 18">
            <a:extLst>
              <a:ext uri="{FF2B5EF4-FFF2-40B4-BE49-F238E27FC236}">
                <a16:creationId xmlns:a16="http://schemas.microsoft.com/office/drawing/2014/main" id="{BDD45451-7FB6-4279-8FF0-D4AFF0EBD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0" y="1515612"/>
            <a:ext cx="4908623" cy="4860476"/>
          </a:xfrm>
          <a:prstGeom prst="rect">
            <a:avLst/>
          </a:prstGeom>
        </p:spPr>
      </p:pic>
    </p:spTree>
    <p:extLst>
      <p:ext uri="{BB962C8B-B14F-4D97-AF65-F5344CB8AC3E}">
        <p14:creationId xmlns:p14="http://schemas.microsoft.com/office/powerpoint/2010/main" val="13157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casing example</a:t>
            </a:r>
          </a:p>
        </p:txBody>
      </p:sp>
      <p:sp>
        <p:nvSpPr>
          <p:cNvPr id="3" name="Content Placeholder 2"/>
          <p:cNvSpPr>
            <a:spLocks noGrp="1"/>
          </p:cNvSpPr>
          <p:nvPr>
            <p:ph idx="1"/>
          </p:nvPr>
        </p:nvSpPr>
        <p:spPr>
          <a:xfrm>
            <a:off x="5375918" y="1515611"/>
            <a:ext cx="5292081" cy="4599481"/>
          </a:xfrm>
        </p:spPr>
        <p:txBody>
          <a:bodyPr/>
          <a:lstStyle/>
          <a:p>
            <a:r>
              <a:rPr lang="en-US" sz="2000" dirty="0"/>
              <a:t>Calculate Expected bump pressure (hydrostatic differential):</a:t>
            </a:r>
          </a:p>
          <a:p>
            <a:pPr marL="0" indent="0">
              <a:buNone/>
            </a:pPr>
            <a:r>
              <a:rPr lang="en-US" sz="2000" dirty="0"/>
              <a:t>HP(out) = 242 m x 1901 kg/m³ x 0.00981 = 4513 kPa</a:t>
            </a:r>
          </a:p>
          <a:p>
            <a:pPr marL="0" indent="0">
              <a:buNone/>
            </a:pPr>
            <a:r>
              <a:rPr lang="en-US" sz="2000" dirty="0"/>
              <a:t>HP(in) = 242 m x 1000 kg/m³ x 0.00981 = 2374 kPa</a:t>
            </a:r>
          </a:p>
          <a:p>
            <a:pPr marL="0" indent="0">
              <a:buNone/>
            </a:pPr>
            <a:r>
              <a:rPr lang="en-US" sz="2000" dirty="0"/>
              <a:t>HP(diff) = 4513 kPa – 2374 kPa = </a:t>
            </a:r>
            <a:r>
              <a:rPr lang="en-US" sz="2000" b="1" dirty="0"/>
              <a:t>2139 kPa = 2.1 MPa</a:t>
            </a:r>
          </a:p>
          <a:p>
            <a:pPr marL="0" indent="0">
              <a:buNone/>
            </a:pPr>
            <a:r>
              <a:rPr lang="en-US" sz="2000" dirty="0"/>
              <a:t>HP(bump) = 2139 kPa + 3500 kPa = </a:t>
            </a:r>
            <a:r>
              <a:rPr lang="en-US" sz="2000" b="1" dirty="0"/>
              <a:t>5639 kPa = 5.6 MPa</a:t>
            </a:r>
          </a:p>
          <a:p>
            <a:pPr lvl="0">
              <a:buClr>
                <a:srgbClr val="860038"/>
              </a:buClr>
            </a:pPr>
            <a:r>
              <a:rPr lang="en-US" sz="2000" dirty="0">
                <a:solidFill>
                  <a:srgbClr val="000000"/>
                </a:solidFill>
              </a:rPr>
              <a:t>Ensure max pressures will not be exceeded:</a:t>
            </a:r>
          </a:p>
          <a:p>
            <a:pPr lvl="1">
              <a:buClr>
                <a:srgbClr val="860038"/>
              </a:buClr>
            </a:pPr>
            <a:r>
              <a:rPr lang="en-US" dirty="0">
                <a:solidFill>
                  <a:srgbClr val="000000"/>
                </a:solidFill>
              </a:rPr>
              <a:t>Burst: 20 MPa x 0.8 = 16 MPa</a:t>
            </a:r>
          </a:p>
          <a:p>
            <a:pPr lvl="1">
              <a:buClr>
                <a:srgbClr val="860038"/>
              </a:buClr>
            </a:pPr>
            <a:r>
              <a:rPr lang="en-US" dirty="0">
                <a:solidFill>
                  <a:srgbClr val="000000"/>
                </a:solidFill>
              </a:rPr>
              <a:t>Collapse= 9 MPa x 0.8 = 7.2 MPa</a:t>
            </a:r>
          </a:p>
          <a:p>
            <a:pPr marL="0" indent="0">
              <a:buNone/>
            </a:pPr>
            <a:endParaRPr lang="en-US" sz="2200" b="1" dirty="0"/>
          </a:p>
          <a:p>
            <a:pPr marL="271463" lvl="1" indent="0">
              <a:buNone/>
            </a:pPr>
            <a:endParaRPr lang="en-US" dirty="0"/>
          </a:p>
          <a:p>
            <a:pPr marL="271463" lvl="1" indent="0">
              <a:buNone/>
            </a:pPr>
            <a:endParaRPr lang="en-US" dirty="0"/>
          </a:p>
          <a:p>
            <a:pPr lvl="1"/>
            <a:endParaRPr lang="en-US" dirty="0"/>
          </a:p>
          <a:p>
            <a:pPr marL="271463" lvl="1" indent="0">
              <a:buNone/>
            </a:pPr>
            <a:endParaRPr lang="en-US" dirty="0"/>
          </a:p>
          <a:p>
            <a:pPr marL="271463" lvl="1" indent="0">
              <a:buNone/>
            </a:pPr>
            <a:endParaRPr lang="en-US" dirty="0"/>
          </a:p>
          <a:p>
            <a:pPr lvl="1"/>
            <a:endParaRPr lang="en-US" dirty="0"/>
          </a:p>
          <a:p>
            <a:pPr marL="271463" lvl="1" indent="0">
              <a:buNone/>
            </a:pPr>
            <a:endParaRPr lang="en-US" dirty="0"/>
          </a:p>
          <a:p>
            <a:pPr lvl="1">
              <a:spcBef>
                <a:spcPts val="0"/>
              </a:spcBef>
            </a:pPr>
            <a:endParaRPr lang="en-US" dirty="0"/>
          </a:p>
          <a:p>
            <a:pPr lvl="1"/>
            <a:endParaRPr lang="en-US" dirty="0"/>
          </a:p>
          <a:p>
            <a:pPr marL="0" indent="0">
              <a:buNone/>
            </a:pPr>
            <a:endParaRPr lang="en-US" dirty="0"/>
          </a:p>
        </p:txBody>
      </p:sp>
      <p:pic>
        <p:nvPicPr>
          <p:cNvPr id="9" name="Picture 8">
            <a:extLst>
              <a:ext uri="{FF2B5EF4-FFF2-40B4-BE49-F238E27FC236}">
                <a16:creationId xmlns:a16="http://schemas.microsoft.com/office/drawing/2014/main" id="{19EB7951-3F07-4094-B749-9D9A0EFCD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5611"/>
            <a:ext cx="4942703" cy="4835762"/>
          </a:xfrm>
          <a:prstGeom prst="rect">
            <a:avLst/>
          </a:prstGeom>
        </p:spPr>
      </p:pic>
    </p:spTree>
    <p:extLst>
      <p:ext uri="{BB962C8B-B14F-4D97-AF65-F5344CB8AC3E}">
        <p14:creationId xmlns:p14="http://schemas.microsoft.com/office/powerpoint/2010/main" val="205696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casing example</a:t>
            </a:r>
          </a:p>
        </p:txBody>
      </p:sp>
      <p:sp>
        <p:nvSpPr>
          <p:cNvPr id="3" name="Content Placeholder 2"/>
          <p:cNvSpPr>
            <a:spLocks noGrp="1"/>
          </p:cNvSpPr>
          <p:nvPr>
            <p:ph idx="1"/>
          </p:nvPr>
        </p:nvSpPr>
        <p:spPr>
          <a:xfrm>
            <a:off x="5375920" y="1515611"/>
            <a:ext cx="5292080" cy="4599481"/>
          </a:xfrm>
        </p:spPr>
        <p:txBody>
          <a:bodyPr/>
          <a:lstStyle/>
          <a:p>
            <a:r>
              <a:rPr lang="en-US" sz="2000" dirty="0"/>
              <a:t>Determine total water requirements:</a:t>
            </a:r>
          </a:p>
          <a:p>
            <a:pPr lvl="1">
              <a:buClr>
                <a:srgbClr val="860038"/>
              </a:buClr>
            </a:pPr>
            <a:r>
              <a:rPr lang="en-US" b="1" dirty="0">
                <a:solidFill>
                  <a:srgbClr val="000000"/>
                </a:solidFill>
              </a:rPr>
              <a:t>Preflush	3 m³ </a:t>
            </a:r>
          </a:p>
          <a:p>
            <a:pPr lvl="1">
              <a:buClr>
                <a:srgbClr val="860038"/>
              </a:buClr>
            </a:pPr>
            <a:r>
              <a:rPr lang="en-US" b="1" dirty="0">
                <a:solidFill>
                  <a:srgbClr val="000000"/>
                </a:solidFill>
              </a:rPr>
              <a:t>Mix water	15.3 m³</a:t>
            </a:r>
          </a:p>
          <a:p>
            <a:pPr lvl="1">
              <a:buClr>
                <a:srgbClr val="860038"/>
              </a:buClr>
            </a:pPr>
            <a:r>
              <a:rPr lang="en-US" b="1" dirty="0">
                <a:solidFill>
                  <a:srgbClr val="000000"/>
                </a:solidFill>
              </a:rPr>
              <a:t>Displace	8.0 m³</a:t>
            </a:r>
          </a:p>
          <a:p>
            <a:pPr lvl="1">
              <a:buClr>
                <a:srgbClr val="860038"/>
              </a:buClr>
            </a:pPr>
            <a:r>
              <a:rPr lang="en-US" b="1" dirty="0">
                <a:solidFill>
                  <a:srgbClr val="000000"/>
                </a:solidFill>
              </a:rPr>
              <a:t>Extra	5.0 m³</a:t>
            </a:r>
          </a:p>
          <a:p>
            <a:pPr marL="271463" lvl="1" indent="0">
              <a:buNone/>
            </a:pPr>
            <a:endParaRPr lang="en-US" b="1" dirty="0"/>
          </a:p>
          <a:p>
            <a:pPr marL="271463" lvl="1" indent="0">
              <a:buNone/>
            </a:pPr>
            <a:r>
              <a:rPr lang="en-US" b="1" dirty="0"/>
              <a:t>Total H</a:t>
            </a:r>
            <a:r>
              <a:rPr lang="en-US" b="1" baseline="-25000" dirty="0"/>
              <a:t>2</a:t>
            </a:r>
            <a:r>
              <a:rPr lang="en-US" b="1" dirty="0"/>
              <a:t>O required is 31.3 m³ </a:t>
            </a:r>
          </a:p>
          <a:p>
            <a:pPr marL="271463" lvl="1" indent="0">
              <a:buNone/>
            </a:pPr>
            <a:endParaRPr lang="en-US" sz="2050" dirty="0"/>
          </a:p>
          <a:p>
            <a:pPr marL="271463" lvl="1" indent="0">
              <a:buNone/>
            </a:pPr>
            <a:endParaRPr lang="en-US" dirty="0"/>
          </a:p>
          <a:p>
            <a:pPr lvl="1"/>
            <a:endParaRPr lang="en-US" dirty="0"/>
          </a:p>
          <a:p>
            <a:pPr marL="271463" lvl="1" indent="0">
              <a:buNone/>
            </a:pPr>
            <a:endParaRPr lang="en-US" dirty="0"/>
          </a:p>
          <a:p>
            <a:pPr marL="271463" lvl="1" indent="0">
              <a:buNone/>
            </a:pPr>
            <a:endParaRPr lang="en-US" dirty="0"/>
          </a:p>
          <a:p>
            <a:pPr lvl="1"/>
            <a:endParaRPr lang="en-US" dirty="0"/>
          </a:p>
          <a:p>
            <a:pPr marL="271463" lvl="1" indent="0">
              <a:buNone/>
            </a:pPr>
            <a:endParaRPr lang="en-US" dirty="0"/>
          </a:p>
          <a:p>
            <a:pPr lvl="1">
              <a:spcBef>
                <a:spcPts val="0"/>
              </a:spcBef>
            </a:pPr>
            <a:endParaRPr lang="en-US" dirty="0"/>
          </a:p>
          <a:p>
            <a:pPr lvl="1"/>
            <a:endParaRPr lang="en-US" dirty="0"/>
          </a:p>
          <a:p>
            <a:pPr marL="0" indent="0">
              <a:buNone/>
            </a:pPr>
            <a:endParaRPr lang="en-US" dirty="0"/>
          </a:p>
        </p:txBody>
      </p:sp>
      <p:pic>
        <p:nvPicPr>
          <p:cNvPr id="6" name="Picture 5">
            <a:extLst>
              <a:ext uri="{FF2B5EF4-FFF2-40B4-BE49-F238E27FC236}">
                <a16:creationId xmlns:a16="http://schemas.microsoft.com/office/drawing/2014/main" id="{B6DE2113-C4CA-4F03-AD3C-4495F56EB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12" y="1515611"/>
            <a:ext cx="4917991" cy="4848119"/>
          </a:xfrm>
          <a:prstGeom prst="rect">
            <a:avLst/>
          </a:prstGeom>
        </p:spPr>
      </p:pic>
    </p:spTree>
    <p:extLst>
      <p:ext uri="{BB962C8B-B14F-4D97-AF65-F5344CB8AC3E}">
        <p14:creationId xmlns:p14="http://schemas.microsoft.com/office/powerpoint/2010/main" val="419318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casing example – cheat sheet</a:t>
            </a:r>
          </a:p>
        </p:txBody>
      </p:sp>
      <p:sp>
        <p:nvSpPr>
          <p:cNvPr id="3" name="Content Placeholder 2"/>
          <p:cNvSpPr>
            <a:spLocks noGrp="1"/>
          </p:cNvSpPr>
          <p:nvPr>
            <p:ph idx="1"/>
          </p:nvPr>
        </p:nvSpPr>
        <p:spPr>
          <a:xfrm>
            <a:off x="2002054" y="1260909"/>
            <a:ext cx="8665945" cy="4976404"/>
          </a:xfrm>
        </p:spPr>
        <p:txBody>
          <a:bodyPr/>
          <a:lstStyle/>
          <a:p>
            <a:pPr marL="0" indent="0">
              <a:buNone/>
            </a:pPr>
            <a:r>
              <a:rPr lang="en-US" sz="1800" dirty="0"/>
              <a:t>** Pump the job at 1.0 m</a:t>
            </a:r>
            <a:r>
              <a:rPr lang="en-US" sz="1800" baseline="30000" dirty="0"/>
              <a:t>3</a:t>
            </a:r>
            <a:r>
              <a:rPr lang="en-US" sz="1800" dirty="0"/>
              <a:t>/min unless otherwise specified **</a:t>
            </a:r>
          </a:p>
          <a:p>
            <a:pPr marL="342900" indent="-342900">
              <a:buFont typeface="+mj-lt"/>
              <a:buAutoNum type="arabicPeriod"/>
            </a:pPr>
            <a:r>
              <a:rPr lang="en-US" sz="1800" dirty="0"/>
              <a:t>Pump 1 m³ H</a:t>
            </a:r>
            <a:r>
              <a:rPr lang="en-US" sz="1800" baseline="-25000" dirty="0"/>
              <a:t>2</a:t>
            </a:r>
            <a:r>
              <a:rPr lang="en-US" sz="1800" dirty="0"/>
              <a:t>O</a:t>
            </a:r>
          </a:p>
          <a:p>
            <a:pPr marL="342900" indent="-342900">
              <a:buFont typeface="+mj-lt"/>
              <a:buAutoNum type="arabicPeriod"/>
            </a:pPr>
            <a:r>
              <a:rPr lang="en-US" sz="1800" dirty="0"/>
              <a:t>Pressure Test 7 MPa</a:t>
            </a:r>
          </a:p>
          <a:p>
            <a:pPr marL="342900" indent="-342900">
              <a:buFont typeface="+mj-lt"/>
              <a:buAutoNum type="arabicPeriod"/>
            </a:pPr>
            <a:r>
              <a:rPr lang="en-US" sz="1800" dirty="0"/>
              <a:t>Pressure Test 10 MPa</a:t>
            </a:r>
          </a:p>
          <a:p>
            <a:pPr marL="342900" indent="-342900">
              <a:buFont typeface="+mj-lt"/>
              <a:buAutoNum type="arabicPeriod"/>
            </a:pPr>
            <a:r>
              <a:rPr lang="en-US" sz="1800" dirty="0"/>
              <a:t>Set Pressure Trips To 9 MPa for job</a:t>
            </a:r>
          </a:p>
          <a:p>
            <a:pPr marL="342900" indent="-342900">
              <a:buFont typeface="+mj-lt"/>
              <a:buAutoNum type="arabicPeriod"/>
            </a:pPr>
            <a:r>
              <a:rPr lang="en-US" sz="1800" dirty="0"/>
              <a:t>Pump 2 m³ H</a:t>
            </a:r>
            <a:r>
              <a:rPr lang="en-US" sz="1800" baseline="-25000" dirty="0"/>
              <a:t>2</a:t>
            </a:r>
            <a:r>
              <a:rPr lang="en-US" sz="1800" dirty="0"/>
              <a:t>O</a:t>
            </a:r>
          </a:p>
          <a:p>
            <a:pPr marL="342900" indent="-342900">
              <a:buFont typeface="+mj-lt"/>
              <a:buAutoNum type="arabicPeriod"/>
            </a:pPr>
            <a:r>
              <a:rPr lang="en-US" sz="1800" dirty="0"/>
              <a:t>Mix 26.4 m³ of 0-1-0 G @ 1901 kg/m³</a:t>
            </a:r>
          </a:p>
          <a:p>
            <a:pPr marL="342900" indent="-342900">
              <a:buFont typeface="+mj-lt"/>
              <a:buAutoNum type="arabicPeriod"/>
            </a:pPr>
            <a:r>
              <a:rPr lang="en-US" sz="1800" dirty="0"/>
              <a:t>Stop. Drop Plug. LOTO</a:t>
            </a:r>
          </a:p>
          <a:p>
            <a:pPr marL="342900" indent="-342900">
              <a:buFont typeface="+mj-lt"/>
              <a:buAutoNum type="arabicPeriod"/>
            </a:pPr>
            <a:r>
              <a:rPr lang="en-US" sz="1800" dirty="0"/>
              <a:t>Displace 7.0 m³ H</a:t>
            </a:r>
            <a:r>
              <a:rPr lang="en-US" sz="1800" baseline="-25000" dirty="0"/>
              <a:t>2</a:t>
            </a:r>
            <a:r>
              <a:rPr lang="en-US" sz="1800" dirty="0"/>
              <a:t>O @ 1 m³/min</a:t>
            </a:r>
          </a:p>
          <a:p>
            <a:pPr marL="342900" indent="-342900">
              <a:buFont typeface="+mj-lt"/>
              <a:buAutoNum type="arabicPeriod"/>
            </a:pPr>
            <a:r>
              <a:rPr lang="en-US" sz="1800" dirty="0"/>
              <a:t>Slow displace last 1 m³ @ 0.5 m³/min</a:t>
            </a:r>
          </a:p>
          <a:p>
            <a:pPr marL="342900" indent="-342900">
              <a:buFont typeface="+mj-lt"/>
              <a:buAutoNum type="arabicPeriod"/>
            </a:pPr>
            <a:r>
              <a:rPr lang="en-US" sz="1800" dirty="0"/>
              <a:t>Bump @ approx. 5.6 MPa</a:t>
            </a:r>
          </a:p>
          <a:p>
            <a:pPr marL="342900" indent="-342900">
              <a:buFont typeface="+mj-lt"/>
              <a:buAutoNum type="arabicPeriod"/>
            </a:pPr>
            <a:r>
              <a:rPr lang="en-US" sz="1800" dirty="0"/>
              <a:t> Check Float/ Rig out</a:t>
            </a:r>
          </a:p>
          <a:p>
            <a:pPr marL="612775" lvl="1" indent="-342900"/>
            <a:endParaRPr lang="en-US" dirty="0"/>
          </a:p>
          <a:p>
            <a:pPr marL="271463" lvl="1" indent="0">
              <a:buNone/>
            </a:pPr>
            <a:endParaRPr lang="en-US" dirty="0"/>
          </a:p>
          <a:p>
            <a:pPr marL="271463" lvl="1" indent="0">
              <a:buNone/>
            </a:pPr>
            <a:endParaRPr lang="en-US" dirty="0"/>
          </a:p>
          <a:p>
            <a:pPr lvl="1"/>
            <a:endParaRPr lang="en-US" dirty="0"/>
          </a:p>
          <a:p>
            <a:pPr marL="271463" lvl="1" indent="0">
              <a:buNone/>
            </a:pPr>
            <a:endParaRPr lang="en-US" dirty="0"/>
          </a:p>
          <a:p>
            <a:pPr marL="271463" lvl="1" indent="0">
              <a:buNone/>
            </a:pPr>
            <a:endParaRPr lang="en-US" dirty="0"/>
          </a:p>
          <a:p>
            <a:pPr lvl="1"/>
            <a:endParaRPr lang="en-US" dirty="0"/>
          </a:p>
          <a:p>
            <a:pPr marL="271463" lvl="1" indent="0">
              <a:buNone/>
            </a:pPr>
            <a:endParaRPr lang="en-US" dirty="0"/>
          </a:p>
          <a:p>
            <a:pPr lvl="1">
              <a:spcBef>
                <a:spcPts val="0"/>
              </a:spcBef>
            </a:pPr>
            <a:endParaRPr lang="en-US" dirty="0"/>
          </a:p>
          <a:p>
            <a:pPr lvl="1"/>
            <a:endParaRPr lang="en-US" dirty="0"/>
          </a:p>
          <a:p>
            <a:pPr marL="0" indent="0">
              <a:buNone/>
            </a:pPr>
            <a:endParaRPr lang="en-US" dirty="0"/>
          </a:p>
        </p:txBody>
      </p:sp>
      <p:pic>
        <p:nvPicPr>
          <p:cNvPr id="13" name="Picture 12" descr="P:\Marketing\Photo Library\Sanjel\3.0 People\High Res\5_B_USA_11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541"/>
          <a:stretch/>
        </p:blipFill>
        <p:spPr bwMode="auto">
          <a:xfrm>
            <a:off x="6672065" y="1988841"/>
            <a:ext cx="3829917" cy="3296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00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Supervisor in TRAINING</a:t>
            </a:r>
            <a:br>
              <a:rPr lang="en-CA" dirty="0"/>
            </a:br>
            <a:r>
              <a:rPr lang="en-CA" dirty="0">
                <a:solidFill>
                  <a:schemeClr val="bg1">
                    <a:lumMod val="65000"/>
                  </a:schemeClr>
                </a:solidFill>
              </a:rPr>
              <a:t>course evaluation </a:t>
            </a:r>
            <a:endParaRPr lang="en-CA" dirty="0"/>
          </a:p>
        </p:txBody>
      </p:sp>
      <p:cxnSp>
        <p:nvCxnSpPr>
          <p:cNvPr id="11" name="Straight Connector 10"/>
          <p:cNvCxnSpPr/>
          <p:nvPr/>
        </p:nvCxnSpPr>
        <p:spPr>
          <a:xfrm>
            <a:off x="1524000" y="1124744"/>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Content Placeholder 2"/>
          <p:cNvSpPr>
            <a:spLocks noGrp="1"/>
          </p:cNvSpPr>
          <p:nvPr>
            <p:ph idx="1"/>
          </p:nvPr>
        </p:nvSpPr>
        <p:spPr>
          <a:xfrm>
            <a:off x="539015" y="1303698"/>
            <a:ext cx="9771266" cy="5102395"/>
          </a:xfrm>
        </p:spPr>
        <p:txBody>
          <a:bodyPr/>
          <a:lstStyle/>
          <a:p>
            <a:r>
              <a:rPr lang="en-CA" sz="2000" dirty="0"/>
              <a:t>Student Certification</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Attendance all days</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Class participation</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Quizzes</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Final Project</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Certification does not expire</a:t>
            </a:r>
          </a:p>
          <a:p>
            <a:pPr lvl="1"/>
            <a:endParaRPr lang="en-CA" sz="2050" dirty="0"/>
          </a:p>
          <a:p>
            <a:pPr lvl="1"/>
            <a:endParaRPr lang="en-CA" dirty="0"/>
          </a:p>
        </p:txBody>
      </p:sp>
      <p:graphicFrame>
        <p:nvGraphicFramePr>
          <p:cNvPr id="4" name="Table 3"/>
          <p:cNvGraphicFramePr>
            <a:graphicFrameLocks noGrp="1"/>
          </p:cNvGraphicFramePr>
          <p:nvPr>
            <p:extLst>
              <p:ext uri="{D42A27DB-BD31-4B8C-83A1-F6EECF244321}">
                <p14:modId xmlns:p14="http://schemas.microsoft.com/office/powerpoint/2010/main" val="2742574918"/>
              </p:ext>
            </p:extLst>
          </p:nvPr>
        </p:nvGraphicFramePr>
        <p:xfrm>
          <a:off x="5674781" y="1303698"/>
          <a:ext cx="4635500" cy="2708910"/>
        </p:xfrm>
        <a:graphic>
          <a:graphicData uri="http://schemas.openxmlformats.org/drawingml/2006/table">
            <a:tbl>
              <a:tblPr/>
              <a:tblGrid>
                <a:gridCol w="3175000">
                  <a:extLst>
                    <a:ext uri="{9D8B030D-6E8A-4147-A177-3AD203B41FA5}">
                      <a16:colId xmlns:a16="http://schemas.microsoft.com/office/drawing/2014/main" val="2395098750"/>
                    </a:ext>
                  </a:extLst>
                </a:gridCol>
                <a:gridCol w="1460500">
                  <a:extLst>
                    <a:ext uri="{9D8B030D-6E8A-4147-A177-3AD203B41FA5}">
                      <a16:colId xmlns:a16="http://schemas.microsoft.com/office/drawing/2014/main" val="3109644620"/>
                    </a:ext>
                  </a:extLst>
                </a:gridCol>
              </a:tblGrid>
              <a:tr h="428625">
                <a:tc gridSpan="2">
                  <a:txBody>
                    <a:bodyPr/>
                    <a:lstStyle/>
                    <a:p>
                      <a:pPr algn="ctr" rtl="0" fontAlgn="b"/>
                      <a:r>
                        <a:rPr lang="en-US" sz="2600" b="1" i="0" u="none" strike="noStrike" dirty="0">
                          <a:solidFill>
                            <a:srgbClr val="000000"/>
                          </a:solidFill>
                          <a:effectLst/>
                          <a:latin typeface="Arial Narrow" panose="020B0606020202030204" pitchFamily="34" charset="0"/>
                        </a:rPr>
                        <a:t>Course Weight</a:t>
                      </a:r>
                    </a:p>
                  </a:txBody>
                  <a:tcPr marL="9525" marR="9525" marT="9525"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15324443"/>
                  </a:ext>
                </a:extLst>
              </a:tr>
              <a:tr h="428625">
                <a:tc>
                  <a:txBody>
                    <a:bodyPr/>
                    <a:lstStyle/>
                    <a:p>
                      <a:pPr algn="l" rtl="0" fontAlgn="b"/>
                      <a:r>
                        <a:rPr lang="en-US" sz="2600" b="1" i="0" u="none" strike="noStrike" dirty="0">
                          <a:solidFill>
                            <a:srgbClr val="000000"/>
                          </a:solidFill>
                          <a:effectLst/>
                          <a:latin typeface="Arial Narrow" panose="020B0606020202030204" pitchFamily="34" charset="0"/>
                        </a:rPr>
                        <a:t>Class Participation</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rtl="0" fontAlgn="b"/>
                      <a:r>
                        <a:rPr lang="en-US" sz="2600" b="1" i="0" u="none" strike="noStrike" dirty="0">
                          <a:solidFill>
                            <a:srgbClr val="000000"/>
                          </a:solidFill>
                          <a:effectLst/>
                          <a:latin typeface="Arial Narrow" panose="020B0606020202030204" pitchFamily="34" charset="0"/>
                        </a:rPr>
                        <a:t>10%</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74663533"/>
                  </a:ext>
                </a:extLst>
              </a:tr>
              <a:tr h="428625">
                <a:tc>
                  <a:txBody>
                    <a:bodyPr/>
                    <a:lstStyle/>
                    <a:p>
                      <a:pPr algn="l" rtl="0" fontAlgn="b"/>
                      <a:r>
                        <a:rPr lang="en-US" sz="2600" b="1" i="0" u="none" strike="noStrike" dirty="0">
                          <a:solidFill>
                            <a:srgbClr val="000000"/>
                          </a:solidFill>
                          <a:effectLst/>
                          <a:latin typeface="Arial Narrow" panose="020B0606020202030204" pitchFamily="34" charset="0"/>
                        </a:rPr>
                        <a:t>Quiz #1</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2600" b="1" i="0" u="none" strike="noStrike" dirty="0">
                          <a:solidFill>
                            <a:srgbClr val="000000"/>
                          </a:solidFill>
                          <a:effectLst/>
                          <a:latin typeface="Arial Narrow" panose="020B0606020202030204" pitchFamily="34" charset="0"/>
                        </a:rPr>
                        <a:t>20%</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0592908"/>
                  </a:ext>
                </a:extLst>
              </a:tr>
              <a:tr h="428625">
                <a:tc>
                  <a:txBody>
                    <a:bodyPr/>
                    <a:lstStyle/>
                    <a:p>
                      <a:pPr algn="l" rtl="0" fontAlgn="b"/>
                      <a:r>
                        <a:rPr lang="en-US" sz="2600" b="1" i="0" u="none" strike="noStrike" dirty="0">
                          <a:solidFill>
                            <a:srgbClr val="000000"/>
                          </a:solidFill>
                          <a:effectLst/>
                          <a:latin typeface="Arial Narrow" panose="020B0606020202030204" pitchFamily="34" charset="0"/>
                        </a:rPr>
                        <a:t>Quiz #2</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rtl="0" fontAlgn="b"/>
                      <a:r>
                        <a:rPr lang="en-US" sz="2600" b="1" i="0" u="none" strike="noStrike" dirty="0">
                          <a:solidFill>
                            <a:srgbClr val="000000"/>
                          </a:solidFill>
                          <a:effectLst/>
                          <a:latin typeface="Arial Narrow" panose="020B0606020202030204" pitchFamily="34" charset="0"/>
                        </a:rPr>
                        <a:t>20%</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230611738"/>
                  </a:ext>
                </a:extLst>
              </a:tr>
              <a:tr h="428625">
                <a:tc>
                  <a:txBody>
                    <a:bodyPr/>
                    <a:lstStyle/>
                    <a:p>
                      <a:pPr algn="l" rtl="0" fontAlgn="b"/>
                      <a:r>
                        <a:rPr lang="en-US" sz="2600" b="1" i="0" u="none" strike="noStrike" dirty="0">
                          <a:solidFill>
                            <a:srgbClr val="000000"/>
                          </a:solidFill>
                          <a:effectLst/>
                          <a:latin typeface="Arial Narrow" panose="020B0606020202030204" pitchFamily="34" charset="0"/>
                        </a:rPr>
                        <a:t>Final Project Practical</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US" sz="2600" b="1" i="0" u="none" strike="noStrike" dirty="0">
                          <a:solidFill>
                            <a:srgbClr val="000000"/>
                          </a:solidFill>
                          <a:effectLst/>
                          <a:latin typeface="Arial Narrow" panose="020B0606020202030204" pitchFamily="34" charset="0"/>
                        </a:rPr>
                        <a:t>50%</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081414"/>
                  </a:ext>
                </a:extLst>
              </a:tr>
              <a:tr h="438150">
                <a:tc>
                  <a:txBody>
                    <a:bodyPr/>
                    <a:lstStyle/>
                    <a:p>
                      <a:pPr algn="l" rtl="0" fontAlgn="b"/>
                      <a:r>
                        <a:rPr lang="en-US" sz="2600" b="1" i="0" u="none" strike="noStrike" dirty="0">
                          <a:solidFill>
                            <a:srgbClr val="000000"/>
                          </a:solidFill>
                          <a:effectLst/>
                          <a:latin typeface="Arial Narrow" panose="020B0606020202030204" pitchFamily="34" charset="0"/>
                        </a:rPr>
                        <a:t>Pass Mark</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rtl="0" fontAlgn="b"/>
                      <a:r>
                        <a:rPr lang="en-US" sz="2600" b="1" i="0" u="none" strike="noStrike" dirty="0">
                          <a:solidFill>
                            <a:srgbClr val="000000"/>
                          </a:solidFill>
                          <a:effectLst/>
                          <a:latin typeface="Arial Narrow" panose="020B0606020202030204" pitchFamily="34" charset="0"/>
                        </a:rPr>
                        <a:t>Min 80%</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63161297"/>
                  </a:ext>
                </a:extLst>
              </a:tr>
            </a:tbl>
          </a:graphicData>
        </a:graphic>
      </p:graphicFrame>
    </p:spTree>
    <p:extLst>
      <p:ext uri="{BB962C8B-B14F-4D97-AF65-F5344CB8AC3E}">
        <p14:creationId xmlns:p14="http://schemas.microsoft.com/office/powerpoint/2010/main" val="182565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339254"/>
          </a:xfrm>
          <a:prstGeom prst="rect">
            <a:avLst/>
          </a:prstGeom>
          <a:blipFill dpi="0" rotWithShape="1">
            <a:blip r:embed="rId3"/>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bject 4"/>
          <p:cNvSpPr/>
          <p:nvPr/>
        </p:nvSpPr>
        <p:spPr>
          <a:xfrm>
            <a:off x="1524000" y="6442322"/>
            <a:ext cx="9144000" cy="0"/>
          </a:xfrm>
          <a:custGeom>
            <a:avLst/>
            <a:gdLst/>
            <a:ahLst/>
            <a:cxnLst/>
            <a:rect l="l" t="t" r="r" b="b"/>
            <a:pathLst>
              <a:path w="9144000">
                <a:moveTo>
                  <a:pt x="0" y="0"/>
                </a:moveTo>
                <a:lnTo>
                  <a:pt x="9144000" y="0"/>
                </a:lnTo>
              </a:path>
            </a:pathLst>
          </a:custGeom>
          <a:ln w="25400">
            <a:solidFill>
              <a:srgbClr val="860036"/>
            </a:solidFill>
          </a:ln>
        </p:spPr>
        <p:txBody>
          <a:bodyPr wrap="square" lIns="0" tIns="0" rIns="0" bIns="0" rtlCol="0"/>
          <a:lstStyle/>
          <a:p>
            <a:endParaRPr dirty="0"/>
          </a:p>
        </p:txBody>
      </p:sp>
      <p:sp>
        <p:nvSpPr>
          <p:cNvPr id="6" name="Title 4"/>
          <p:cNvSpPr>
            <a:spLocks noGrp="1"/>
          </p:cNvSpPr>
          <p:nvPr>
            <p:ph type="title" hasCustomPrompt="1"/>
          </p:nvPr>
        </p:nvSpPr>
        <p:spPr>
          <a:xfrm>
            <a:off x="1419910" y="1556792"/>
            <a:ext cx="8486090" cy="1491208"/>
          </a:xfrm>
        </p:spPr>
        <p:txBody>
          <a:bodyPr anchor="t" anchorCtr="0"/>
          <a:lstStyle>
            <a:lvl1pPr>
              <a:defRPr sz="5400">
                <a:solidFill>
                  <a:schemeClr val="bg1"/>
                </a:solidFill>
              </a:defRPr>
            </a:lvl1pPr>
          </a:lstStyle>
          <a:p>
            <a:r>
              <a:rPr lang="en-US" dirty="0"/>
              <a:t>Introduction to The field cement calculator</a:t>
            </a:r>
            <a:endParaRPr lang="en-CA" dirty="0"/>
          </a:p>
        </p:txBody>
      </p:sp>
      <p:sp>
        <p:nvSpPr>
          <p:cNvPr id="7" name="Subtitle 2"/>
          <p:cNvSpPr txBox="1">
            <a:spLocks/>
          </p:cNvSpPr>
          <p:nvPr/>
        </p:nvSpPr>
        <p:spPr bwMode="auto">
          <a:xfrm>
            <a:off x="1519204" y="2895600"/>
            <a:ext cx="8386796"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45000"/>
              </a:spcBef>
              <a:spcAft>
                <a:spcPct val="0"/>
              </a:spcAft>
              <a:buClr>
                <a:schemeClr val="accent1"/>
              </a:buClr>
              <a:buFont typeface="Wingdings" pitchFamily="2" charset="2"/>
              <a:buNone/>
              <a:defRPr sz="2000" i="1" baseline="0">
                <a:solidFill>
                  <a:schemeClr val="bg1"/>
                </a:solidFill>
                <a:latin typeface="Arial Narrow" pitchFamily="34" charset="0"/>
                <a:ea typeface="+mn-ea"/>
                <a:cs typeface="+mn-cs"/>
              </a:defRPr>
            </a:lvl1pPr>
            <a:lvl2pPr marL="457200" indent="0" algn="ctr" rtl="0" eaLnBrk="1" fontAlgn="base" hangingPunct="1">
              <a:spcBef>
                <a:spcPct val="45000"/>
              </a:spcBef>
              <a:spcAft>
                <a:spcPct val="0"/>
              </a:spcAft>
              <a:buFont typeface="Arial" pitchFamily="34" charset="0"/>
              <a:buNone/>
              <a:tabLst/>
              <a:defRPr sz="2000">
                <a:solidFill>
                  <a:schemeClr val="tx1"/>
                </a:solidFill>
                <a:latin typeface="Arial Narrow" pitchFamily="34" charset="0"/>
                <a:cs typeface="+mn-cs"/>
              </a:defRPr>
            </a:lvl2pPr>
            <a:lvl3pPr marL="914400" indent="0" algn="ctr" rtl="0" eaLnBrk="1" fontAlgn="base" hangingPunct="1">
              <a:spcBef>
                <a:spcPct val="45000"/>
              </a:spcBef>
              <a:spcAft>
                <a:spcPct val="0"/>
              </a:spcAft>
              <a:buNone/>
              <a:defRPr sz="1800">
                <a:solidFill>
                  <a:schemeClr val="tx1"/>
                </a:solidFill>
                <a:latin typeface="Arial Narrow" pitchFamily="34" charset="0"/>
                <a:cs typeface="+mn-cs"/>
              </a:defRPr>
            </a:lvl3pPr>
            <a:lvl4pPr marL="1371600" indent="0" algn="ctr" rtl="0" eaLnBrk="1" fontAlgn="base" hangingPunct="1">
              <a:spcBef>
                <a:spcPct val="45000"/>
              </a:spcBef>
              <a:spcAft>
                <a:spcPct val="0"/>
              </a:spcAft>
              <a:buNone/>
              <a:defRPr>
                <a:solidFill>
                  <a:schemeClr val="tx1"/>
                </a:solidFill>
                <a:latin typeface="+mn-lt"/>
                <a:cs typeface="+mn-cs"/>
              </a:defRPr>
            </a:lvl4pPr>
            <a:lvl5pPr marL="1828800" indent="0" algn="ctr" rtl="0" eaLnBrk="1" fontAlgn="base" hangingPunct="1">
              <a:spcBef>
                <a:spcPct val="45000"/>
              </a:spcBef>
              <a:spcAft>
                <a:spcPct val="0"/>
              </a:spcAft>
              <a:buNone/>
              <a:defRPr>
                <a:solidFill>
                  <a:schemeClr val="tx1"/>
                </a:solidFill>
                <a:latin typeface="+mn-lt"/>
                <a:cs typeface="+mn-cs"/>
              </a:defRPr>
            </a:lvl5pPr>
            <a:lvl6pPr marL="2286000" indent="0" algn="ctr" rtl="0" eaLnBrk="1" fontAlgn="base" hangingPunct="1">
              <a:spcBef>
                <a:spcPct val="45000"/>
              </a:spcBef>
              <a:spcAft>
                <a:spcPct val="0"/>
              </a:spcAft>
              <a:buNone/>
              <a:defRPr>
                <a:solidFill>
                  <a:schemeClr val="tx1"/>
                </a:solidFill>
                <a:latin typeface="+mn-lt"/>
                <a:cs typeface="+mn-cs"/>
              </a:defRPr>
            </a:lvl6pPr>
            <a:lvl7pPr marL="2743200" indent="0" algn="ctr" rtl="0" eaLnBrk="1" fontAlgn="base" hangingPunct="1">
              <a:spcBef>
                <a:spcPct val="45000"/>
              </a:spcBef>
              <a:spcAft>
                <a:spcPct val="0"/>
              </a:spcAft>
              <a:buNone/>
              <a:defRPr>
                <a:solidFill>
                  <a:schemeClr val="tx1"/>
                </a:solidFill>
                <a:latin typeface="+mn-lt"/>
                <a:cs typeface="+mn-cs"/>
              </a:defRPr>
            </a:lvl7pPr>
            <a:lvl8pPr marL="3200400" indent="0" algn="ctr" rtl="0" eaLnBrk="1" fontAlgn="base" hangingPunct="1">
              <a:spcBef>
                <a:spcPct val="45000"/>
              </a:spcBef>
              <a:spcAft>
                <a:spcPct val="0"/>
              </a:spcAft>
              <a:buNone/>
              <a:defRPr>
                <a:solidFill>
                  <a:schemeClr val="tx1"/>
                </a:solidFill>
                <a:latin typeface="+mn-lt"/>
                <a:cs typeface="+mn-cs"/>
              </a:defRPr>
            </a:lvl8pPr>
            <a:lvl9pPr marL="3657600" indent="0" algn="ctr" rtl="0" eaLnBrk="1" fontAlgn="base" hangingPunct="1">
              <a:spcBef>
                <a:spcPct val="45000"/>
              </a:spcBef>
              <a:spcAft>
                <a:spcPct val="0"/>
              </a:spcAft>
              <a:buNone/>
              <a:defRPr>
                <a:solidFill>
                  <a:schemeClr val="tx1"/>
                </a:solidFill>
                <a:latin typeface="+mn-lt"/>
                <a:cs typeface="+mn-cs"/>
              </a:defRPr>
            </a:lvl9pPr>
          </a:lstStyle>
          <a:p>
            <a:endParaRPr lang="en-US" kern="0" dirty="0"/>
          </a:p>
        </p:txBody>
      </p:sp>
    </p:spTree>
    <p:extLst>
      <p:ext uri="{BB962C8B-B14F-4D97-AF65-F5344CB8AC3E}">
        <p14:creationId xmlns:p14="http://schemas.microsoft.com/office/powerpoint/2010/main" val="340814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p:sp>
      <p:sp>
        <p:nvSpPr>
          <p:cNvPr id="5" name="Title 4"/>
          <p:cNvSpPr>
            <a:spLocks noGrp="1"/>
          </p:cNvSpPr>
          <p:nvPr>
            <p:ph type="title"/>
          </p:nvPr>
        </p:nvSpPr>
        <p:spPr/>
        <p:txBody>
          <a:bodyPr/>
          <a:lstStyle/>
          <a:p>
            <a:r>
              <a:rPr lang="en-US" dirty="0"/>
              <a:t>Primary cementing calculations tab</a:t>
            </a:r>
          </a:p>
        </p:txBody>
      </p:sp>
    </p:spTree>
    <p:extLst>
      <p:ext uri="{BB962C8B-B14F-4D97-AF65-F5344CB8AC3E}">
        <p14:creationId xmlns:p14="http://schemas.microsoft.com/office/powerpoint/2010/main" val="3168423175"/>
      </p:ext>
    </p:extLst>
  </p:cSld>
  <p:clrMapOvr>
    <a:masterClrMapping/>
  </p:clrMapOvr>
  <p:transition spd="slow">
    <p:wipe dir="r"/>
  </p:transition>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cement Calculator Location</a:t>
            </a:r>
          </a:p>
        </p:txBody>
      </p:sp>
      <p:sp>
        <p:nvSpPr>
          <p:cNvPr id="5" name="Content Placeholder 4">
            <a:extLst>
              <a:ext uri="{FF2B5EF4-FFF2-40B4-BE49-F238E27FC236}">
                <a16:creationId xmlns:a16="http://schemas.microsoft.com/office/drawing/2014/main" id="{ECFC0954-2A01-4C4D-91E7-6153582D68E1}"/>
              </a:ext>
            </a:extLst>
          </p:cNvPr>
          <p:cNvSpPr>
            <a:spLocks noGrp="1"/>
          </p:cNvSpPr>
          <p:nvPr>
            <p:ph idx="1"/>
          </p:nvPr>
        </p:nvSpPr>
        <p:spPr>
          <a:xfrm>
            <a:off x="342900" y="1337913"/>
            <a:ext cx="9539792" cy="4285344"/>
          </a:xfrm>
        </p:spPr>
        <p:txBody>
          <a:bodyPr/>
          <a:lstStyle/>
          <a:p>
            <a:pPr marL="457200" indent="-457200">
              <a:buFont typeface="+mj-lt"/>
              <a:buAutoNum type="arabicPeriod"/>
            </a:pPr>
            <a:r>
              <a:rPr lang="en-US" sz="2000" dirty="0"/>
              <a:t>Before being able to use the calculator, you will need to update eService.</a:t>
            </a:r>
          </a:p>
          <a:p>
            <a:pPr lvl="1">
              <a:buClr>
                <a:srgbClr val="860038"/>
              </a:buClr>
            </a:pPr>
            <a:r>
              <a:rPr lang="en-US" dirty="0">
                <a:solidFill>
                  <a:srgbClr val="000000"/>
                </a:solidFill>
              </a:rPr>
              <a:t>Open eService</a:t>
            </a:r>
          </a:p>
          <a:p>
            <a:pPr lvl="1">
              <a:buClr>
                <a:srgbClr val="860038"/>
              </a:buClr>
            </a:pPr>
            <a:r>
              <a:rPr lang="en-US" dirty="0">
                <a:solidFill>
                  <a:srgbClr val="000000"/>
                </a:solidFill>
              </a:rPr>
              <a:t>Click “Windows” and click “Update reference data”</a:t>
            </a:r>
          </a:p>
          <a:p>
            <a:pPr lvl="1">
              <a:buClr>
                <a:srgbClr val="860038"/>
              </a:buClr>
            </a:pPr>
            <a:r>
              <a:rPr lang="en-US" dirty="0">
                <a:solidFill>
                  <a:srgbClr val="000000"/>
                </a:solidFill>
              </a:rPr>
              <a:t>Close and Restart eService once update is complete</a:t>
            </a:r>
          </a:p>
          <a:p>
            <a:pPr lvl="1">
              <a:buClr>
                <a:srgbClr val="860038"/>
              </a:buClr>
            </a:pPr>
            <a:r>
              <a:rPr lang="en-US" dirty="0">
                <a:solidFill>
                  <a:srgbClr val="000000"/>
                </a:solidFill>
              </a:rPr>
              <a:t>Click “Help”, click “Supervisor Tools”, “Field Cement Calculator”</a:t>
            </a:r>
          </a:p>
          <a:p>
            <a:pPr lvl="1">
              <a:buClr>
                <a:srgbClr val="860038"/>
              </a:buClr>
            </a:pPr>
            <a:r>
              <a:rPr lang="en-US" dirty="0">
                <a:solidFill>
                  <a:srgbClr val="000000"/>
                </a:solidFill>
              </a:rPr>
              <a:t>The excel sheet should now be available.</a:t>
            </a:r>
          </a:p>
          <a:p>
            <a:pPr marL="271463" lvl="1" indent="0">
              <a:buClr>
                <a:srgbClr val="860038"/>
              </a:buClr>
              <a:buNone/>
            </a:pPr>
            <a:endParaRPr lang="en-US" dirty="0">
              <a:solidFill>
                <a:srgbClr val="000000"/>
              </a:solidFill>
            </a:endParaRPr>
          </a:p>
        </p:txBody>
      </p:sp>
    </p:spTree>
    <p:extLst>
      <p:ext uri="{BB962C8B-B14F-4D97-AF65-F5344CB8AC3E}">
        <p14:creationId xmlns:p14="http://schemas.microsoft.com/office/powerpoint/2010/main" val="3817409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24C57C-6AAA-4C54-B1AA-93A40E4BD735}"/>
              </a:ext>
            </a:extLst>
          </p:cNvPr>
          <p:cNvSpPr>
            <a:spLocks noGrp="1"/>
          </p:cNvSpPr>
          <p:nvPr>
            <p:ph idx="1"/>
          </p:nvPr>
        </p:nvSpPr>
        <p:spPr>
          <a:xfrm>
            <a:off x="519764" y="1147259"/>
            <a:ext cx="10000557" cy="5165844"/>
          </a:xfrm>
        </p:spPr>
        <p:txBody>
          <a:bodyPr/>
          <a:lstStyle/>
          <a:p>
            <a:pPr marL="457200" indent="-457200">
              <a:buFont typeface="+mj-lt"/>
              <a:buAutoNum type="arabicPeriod" startAt="2"/>
            </a:pPr>
            <a:r>
              <a:rPr lang="en-US" sz="2000" kern="1200" dirty="0">
                <a:ea typeface="ＭＳ Ｐゴシック" charset="-128"/>
              </a:rPr>
              <a:t>To find the Field Cement Calculator, Go to Help, Supervisor Tools, Field Cement Calculator.</a:t>
            </a:r>
          </a:p>
          <a:p>
            <a:pPr marL="457200" indent="-457200">
              <a:buFont typeface="+mj-lt"/>
              <a:buAutoNum type="arabicPeriod" startAt="2"/>
            </a:pPr>
            <a:endParaRPr lang="en-US" dirty="0"/>
          </a:p>
        </p:txBody>
      </p:sp>
      <p:pic>
        <p:nvPicPr>
          <p:cNvPr id="4" name="Picture 3">
            <a:extLst>
              <a:ext uri="{FF2B5EF4-FFF2-40B4-BE49-F238E27FC236}">
                <a16:creationId xmlns:a16="http://schemas.microsoft.com/office/drawing/2014/main" id="{5F8A88A5-38A6-4DEF-9C1C-BE2F282FFC65}"/>
              </a:ext>
            </a:extLst>
          </p:cNvPr>
          <p:cNvPicPr>
            <a:picLocks noChangeAspect="1"/>
          </p:cNvPicPr>
          <p:nvPr/>
        </p:nvPicPr>
        <p:blipFill rotWithShape="1">
          <a:blip r:embed="rId3"/>
          <a:srcRect t="2936" r="17491" b="69329"/>
          <a:stretch/>
        </p:blipFill>
        <p:spPr>
          <a:xfrm>
            <a:off x="1998621" y="2354450"/>
            <a:ext cx="8521700" cy="3286932"/>
          </a:xfrm>
          <a:prstGeom prst="rect">
            <a:avLst/>
          </a:prstGeom>
        </p:spPr>
      </p:pic>
      <p:sp>
        <p:nvSpPr>
          <p:cNvPr id="18" name="Rectangle 17">
            <a:extLst>
              <a:ext uri="{FF2B5EF4-FFF2-40B4-BE49-F238E27FC236}">
                <a16:creationId xmlns:a16="http://schemas.microsoft.com/office/drawing/2014/main" id="{7527947B-24D8-4D31-B4E1-DEFAAF95B960}"/>
              </a:ext>
            </a:extLst>
          </p:cNvPr>
          <p:cNvSpPr/>
          <p:nvPr/>
        </p:nvSpPr>
        <p:spPr>
          <a:xfrm>
            <a:off x="4615613" y="3890075"/>
            <a:ext cx="1518833" cy="5114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HelveticaNeueLT Std"/>
              <a:ea typeface="+mn-ea"/>
              <a:cs typeface="+mn-cs"/>
            </a:endParaRPr>
          </a:p>
        </p:txBody>
      </p:sp>
      <p:sp>
        <p:nvSpPr>
          <p:cNvPr id="19" name="Rectangle 18">
            <a:extLst>
              <a:ext uri="{FF2B5EF4-FFF2-40B4-BE49-F238E27FC236}">
                <a16:creationId xmlns:a16="http://schemas.microsoft.com/office/drawing/2014/main" id="{43E1678C-65E7-4001-B481-6B5C0927ECD5}"/>
              </a:ext>
            </a:extLst>
          </p:cNvPr>
          <p:cNvSpPr/>
          <p:nvPr/>
        </p:nvSpPr>
        <p:spPr>
          <a:xfrm>
            <a:off x="2532166" y="3890075"/>
            <a:ext cx="1673817" cy="5114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HelveticaNeueLT Std"/>
              <a:ea typeface="+mn-ea"/>
              <a:cs typeface="+mn-cs"/>
            </a:endParaRPr>
          </a:p>
        </p:txBody>
      </p:sp>
      <p:sp>
        <p:nvSpPr>
          <p:cNvPr id="20" name="Rectangle 19">
            <a:extLst>
              <a:ext uri="{FF2B5EF4-FFF2-40B4-BE49-F238E27FC236}">
                <a16:creationId xmlns:a16="http://schemas.microsoft.com/office/drawing/2014/main" id="{B5EEDC35-8C6D-4707-AB4D-CD8B68FCCF4B}"/>
              </a:ext>
            </a:extLst>
          </p:cNvPr>
          <p:cNvSpPr/>
          <p:nvPr/>
        </p:nvSpPr>
        <p:spPr>
          <a:xfrm>
            <a:off x="2532166" y="2354451"/>
            <a:ext cx="418453" cy="4352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HelveticaNeueLT Std"/>
              <a:ea typeface="+mn-ea"/>
              <a:cs typeface="+mn-cs"/>
            </a:endParaRPr>
          </a:p>
        </p:txBody>
      </p:sp>
      <p:cxnSp>
        <p:nvCxnSpPr>
          <p:cNvPr id="22" name="Straight Arrow Connector 21">
            <a:extLst>
              <a:ext uri="{FF2B5EF4-FFF2-40B4-BE49-F238E27FC236}">
                <a16:creationId xmlns:a16="http://schemas.microsoft.com/office/drawing/2014/main" id="{93455831-8C5F-4568-92C5-1AD3F6E3BCE9}"/>
              </a:ext>
            </a:extLst>
          </p:cNvPr>
          <p:cNvCxnSpPr>
            <a:cxnSpLocks/>
            <a:stCxn id="20" idx="2"/>
          </p:cNvCxnSpPr>
          <p:nvPr/>
        </p:nvCxnSpPr>
        <p:spPr>
          <a:xfrm>
            <a:off x="2741392" y="2789696"/>
            <a:ext cx="0" cy="9763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F6D531A-99CC-493E-AD92-0A62528DF20B}"/>
              </a:ext>
            </a:extLst>
          </p:cNvPr>
          <p:cNvCxnSpPr>
            <a:cxnSpLocks/>
          </p:cNvCxnSpPr>
          <p:nvPr/>
        </p:nvCxnSpPr>
        <p:spPr>
          <a:xfrm>
            <a:off x="4205983" y="4277532"/>
            <a:ext cx="37125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19764" y="272119"/>
            <a:ext cx="6015411" cy="584775"/>
          </a:xfrm>
          <a:prstGeom prst="rect">
            <a:avLst/>
          </a:prstGeom>
        </p:spPr>
        <p:txBody>
          <a:bodyPr wrap="square">
            <a:spAutoFit/>
          </a:bodyPr>
          <a:lstStyle/>
          <a:p>
            <a:r>
              <a:rPr lang="en-US" b="1" dirty="0">
                <a:solidFill>
                  <a:srgbClr val="6E273D"/>
                </a:solidFill>
                <a:latin typeface="Arial Narrow" panose="020B0606020202030204" pitchFamily="34" charset="0"/>
              </a:rPr>
              <a:t>FIELD CEMENT CALCULATOR</a:t>
            </a:r>
          </a:p>
        </p:txBody>
      </p:sp>
    </p:spTree>
    <p:extLst>
      <p:ext uri="{BB962C8B-B14F-4D97-AF65-F5344CB8AC3E}">
        <p14:creationId xmlns:p14="http://schemas.microsoft.com/office/powerpoint/2010/main" val="3911420260"/>
      </p:ext>
    </p:extLst>
  </p:cSld>
  <p:clrMapOvr>
    <a:masterClrMapping/>
  </p:clrMapOvr>
  <p:transition spd="slow">
    <p:wipe dir="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Cement Calculator</a:t>
            </a:r>
          </a:p>
        </p:txBody>
      </p:sp>
      <p:sp>
        <p:nvSpPr>
          <p:cNvPr id="8" name="TextBox 7"/>
          <p:cNvSpPr txBox="1"/>
          <p:nvPr/>
        </p:nvSpPr>
        <p:spPr>
          <a:xfrm>
            <a:off x="342900" y="1335742"/>
            <a:ext cx="10020301" cy="3339376"/>
          </a:xfrm>
          <a:prstGeom prst="rect">
            <a:avLst/>
          </a:prstGeom>
          <a:noFill/>
        </p:spPr>
        <p:txBody>
          <a:bodyPr wrap="square" rtlCol="0">
            <a:spAutoFit/>
          </a:bodyPr>
          <a:lstStyle/>
          <a:p>
            <a:pPr marL="457200" indent="-457200">
              <a:buClr>
                <a:srgbClr val="860038"/>
              </a:buClr>
              <a:buFont typeface="+mj-lt"/>
              <a:buAutoNum type="arabicPeriod" startAt="3"/>
            </a:pPr>
            <a:r>
              <a:rPr lang="en-US" sz="2000" dirty="0">
                <a:solidFill>
                  <a:schemeClr val="tx1"/>
                </a:solidFill>
                <a:latin typeface="Arial Narrow" panose="020B0606020202030204" pitchFamily="34" charset="0"/>
              </a:rPr>
              <a:t>It will bring up a Security Warning pop up, which will ask you “Do you want to make this file a Trusted Document?”, click yes.</a:t>
            </a:r>
          </a:p>
          <a:p>
            <a:pPr marL="457200" indent="-457200">
              <a:buClr>
                <a:srgbClr val="860038"/>
              </a:buClr>
              <a:buFont typeface="+mj-lt"/>
              <a:buAutoNum type="arabicPeriod" startAt="3"/>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4"/>
            </a:pPr>
            <a:r>
              <a:rPr lang="en-US" sz="2000" dirty="0">
                <a:solidFill>
                  <a:schemeClr val="tx1"/>
                </a:solidFill>
                <a:latin typeface="Arial Narrow" panose="020B0606020202030204" pitchFamily="34" charset="0"/>
              </a:rPr>
              <a:t>Along the bottom of the document will be the tabs section. The three tabs are Plugs, Primary, and OSR Mtg. The Plugs tab will be used for doing balanced plugs. The Primary tab will be used for primary cement jobs such as Surface Casing, Intermediate Casing, and Production Casing. Lastly the OSR </a:t>
            </a:r>
            <a:r>
              <a:rPr lang="en-US" sz="2000" dirty="0" err="1">
                <a:solidFill>
                  <a:schemeClr val="tx1"/>
                </a:solidFill>
                <a:latin typeface="Arial Narrow" panose="020B0606020202030204" pitchFamily="34" charset="0"/>
              </a:rPr>
              <a:t>Mtg</a:t>
            </a:r>
            <a:r>
              <a:rPr lang="en-US" sz="2000" dirty="0">
                <a:solidFill>
                  <a:schemeClr val="tx1"/>
                </a:solidFill>
                <a:latin typeface="Arial Narrow" panose="020B0606020202030204" pitchFamily="34" charset="0"/>
              </a:rPr>
              <a:t> tab has a cheat sheet that can be used when getting the numbers from the OSR.</a:t>
            </a:r>
            <a:endParaRPr lang="en-US" sz="2000" dirty="0">
              <a:latin typeface="Arial Narrow" panose="020B060602020203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1164" y="1894398"/>
            <a:ext cx="2631412" cy="1143000"/>
          </a:xfrm>
        </p:spPr>
      </p:pic>
      <p:sp>
        <p:nvSpPr>
          <p:cNvPr id="6" name="Rectangle 5"/>
          <p:cNvSpPr/>
          <p:nvPr/>
        </p:nvSpPr>
        <p:spPr>
          <a:xfrm>
            <a:off x="4748422" y="2769103"/>
            <a:ext cx="528923" cy="22411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5126" y="4899612"/>
            <a:ext cx="2626592" cy="1143000"/>
          </a:xfrm>
          <a:prstGeom prst="rect">
            <a:avLst/>
          </a:prstGeom>
        </p:spPr>
      </p:pic>
      <p:sp>
        <p:nvSpPr>
          <p:cNvPr id="9" name="Rectangle 8"/>
          <p:cNvSpPr/>
          <p:nvPr/>
        </p:nvSpPr>
        <p:spPr>
          <a:xfrm>
            <a:off x="3856928" y="5685063"/>
            <a:ext cx="1299884" cy="22411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7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field Cement Calculator</a:t>
            </a:r>
          </a:p>
        </p:txBody>
      </p:sp>
      <p:sp>
        <p:nvSpPr>
          <p:cNvPr id="8" name="TextBox 7"/>
          <p:cNvSpPr txBox="1"/>
          <p:nvPr/>
        </p:nvSpPr>
        <p:spPr>
          <a:xfrm>
            <a:off x="342900" y="1335742"/>
            <a:ext cx="11034161" cy="5386090"/>
          </a:xfrm>
          <a:prstGeom prst="rect">
            <a:avLst/>
          </a:prstGeom>
          <a:noFill/>
        </p:spPr>
        <p:txBody>
          <a:bodyPr wrap="square" rtlCol="0">
            <a:spAutoFit/>
          </a:bodyPr>
          <a:lstStyle/>
          <a:p>
            <a:pPr marL="457200" indent="-457200">
              <a:buClr>
                <a:srgbClr val="860038"/>
              </a:buClr>
              <a:buFont typeface="+mj-lt"/>
              <a:buAutoNum type="arabicPeriod" startAt="5"/>
            </a:pPr>
            <a:r>
              <a:rPr lang="en-US" sz="2000" dirty="0">
                <a:solidFill>
                  <a:schemeClr val="tx1"/>
                </a:solidFill>
                <a:latin typeface="Arial Narrow" panose="020B0606020202030204" pitchFamily="34" charset="0"/>
              </a:rPr>
              <a:t>We will first look at the Primary tab so click on this tab first.</a:t>
            </a:r>
          </a:p>
          <a:p>
            <a:pPr marL="457200" indent="-457200">
              <a:buClr>
                <a:srgbClr val="860038"/>
              </a:buClr>
              <a:buFont typeface="+mj-lt"/>
              <a:buAutoNum type="arabicPeriod" startAt="5"/>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5"/>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5"/>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5"/>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5"/>
            </a:pPr>
            <a:r>
              <a:rPr lang="en-US" sz="2000" dirty="0">
                <a:solidFill>
                  <a:schemeClr val="tx1"/>
                </a:solidFill>
                <a:latin typeface="Arial Narrow" panose="020B0606020202030204" pitchFamily="34" charset="0"/>
              </a:rPr>
              <a:t>The Primary tab looks like the picture below, so there are a few things to pay attention to. First off is a little description about how you should use the calculator. Grey boxes are for typing into and the white boxes are calculated. Only input data into the Grey boxes. Use the Tail Cement for one blend jobs.</a:t>
            </a:r>
          </a:p>
          <a:p>
            <a:pPr marL="457200" indent="-457200">
              <a:buClr>
                <a:srgbClr val="860038"/>
              </a:buClr>
              <a:buFont typeface="+mj-lt"/>
              <a:buAutoNum type="arabicPeriod" startAt="5"/>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5"/>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5"/>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5"/>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5"/>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5"/>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5"/>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892" y="1758701"/>
            <a:ext cx="2626591" cy="1143000"/>
          </a:xfrm>
          <a:prstGeom prst="rect">
            <a:avLst/>
          </a:prstGeom>
        </p:spPr>
      </p:pic>
      <p:sp>
        <p:nvSpPr>
          <p:cNvPr id="6" name="Rectangle 5"/>
          <p:cNvSpPr/>
          <p:nvPr/>
        </p:nvSpPr>
        <p:spPr>
          <a:xfrm>
            <a:off x="5507404" y="2564096"/>
            <a:ext cx="528923" cy="22411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5314" y="4419600"/>
            <a:ext cx="8617887" cy="1841452"/>
          </a:xfrm>
          <a:prstGeom prst="rect">
            <a:avLst/>
          </a:prstGeom>
        </p:spPr>
      </p:pic>
      <p:sp>
        <p:nvSpPr>
          <p:cNvPr id="11" name="Rectangle 10"/>
          <p:cNvSpPr/>
          <p:nvPr/>
        </p:nvSpPr>
        <p:spPr>
          <a:xfrm>
            <a:off x="1748396" y="4787162"/>
            <a:ext cx="2877392" cy="24222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997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Field Cement Calculator</a:t>
            </a:r>
          </a:p>
        </p:txBody>
      </p:sp>
      <p:sp>
        <p:nvSpPr>
          <p:cNvPr id="8" name="TextBox 7"/>
          <p:cNvSpPr txBox="1"/>
          <p:nvPr/>
        </p:nvSpPr>
        <p:spPr>
          <a:xfrm>
            <a:off x="154004" y="1335742"/>
            <a:ext cx="10209197" cy="7109639"/>
          </a:xfrm>
          <a:prstGeom prst="rect">
            <a:avLst/>
          </a:prstGeom>
          <a:noFill/>
        </p:spPr>
        <p:txBody>
          <a:bodyPr wrap="square" rtlCol="0">
            <a:spAutoFit/>
          </a:bodyPr>
          <a:lstStyle/>
          <a:p>
            <a:pPr marL="457200" indent="-457200">
              <a:buClr>
                <a:srgbClr val="860038"/>
              </a:buClr>
              <a:buFont typeface="+mj-lt"/>
              <a:buAutoNum type="arabicPeriod" startAt="7"/>
            </a:pPr>
            <a:r>
              <a:rPr lang="en-US" sz="2000" dirty="0">
                <a:solidFill>
                  <a:schemeClr val="tx1"/>
                </a:solidFill>
                <a:latin typeface="Arial Narrow" panose="020B0606020202030204" pitchFamily="34" charset="0"/>
              </a:rPr>
              <a:t>Before starting to input data, click on the Page Reset button in the top right corner of the excel sheet. This will remove all the information from the grey boxes.</a:t>
            </a: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r>
              <a:rPr lang="en-US" sz="2000" dirty="0">
                <a:solidFill>
                  <a:schemeClr val="tx1"/>
                </a:solidFill>
                <a:latin typeface="Arial Narrow" panose="020B0606020202030204" pitchFamily="34" charset="0"/>
              </a:rPr>
              <a:t>Enter the </a:t>
            </a:r>
            <a:r>
              <a:rPr lang="en-US" sz="2000" dirty="0" err="1">
                <a:solidFill>
                  <a:schemeClr val="tx1"/>
                </a:solidFill>
                <a:latin typeface="Arial Narrow" panose="020B0606020202030204" pitchFamily="34" charset="0"/>
              </a:rPr>
              <a:t>callsheet</a:t>
            </a:r>
            <a:r>
              <a:rPr lang="en-US" sz="2000" dirty="0">
                <a:solidFill>
                  <a:schemeClr val="tx1"/>
                </a:solidFill>
                <a:latin typeface="Arial Narrow" panose="020B0606020202030204" pitchFamily="34" charset="0"/>
              </a:rPr>
              <a:t> # and Program ID # into the grey boxes.</a:t>
            </a: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684" y="2239515"/>
            <a:ext cx="8617887" cy="1841452"/>
          </a:xfrm>
          <a:prstGeom prst="rect">
            <a:avLst/>
          </a:prstGeom>
        </p:spPr>
      </p:pic>
      <p:sp>
        <p:nvSpPr>
          <p:cNvPr id="11" name="Rectangle 10"/>
          <p:cNvSpPr/>
          <p:nvPr/>
        </p:nvSpPr>
        <p:spPr>
          <a:xfrm>
            <a:off x="9090490" y="2465293"/>
            <a:ext cx="761722" cy="29603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b="79065"/>
          <a:stretch/>
        </p:blipFill>
        <p:spPr>
          <a:xfrm>
            <a:off x="1745314" y="4984739"/>
            <a:ext cx="8617887" cy="550519"/>
          </a:xfrm>
          <a:prstGeom prst="rect">
            <a:avLst/>
          </a:prstGeom>
        </p:spPr>
      </p:pic>
      <p:sp>
        <p:nvSpPr>
          <p:cNvPr id="12" name="Rectangle 11"/>
          <p:cNvSpPr/>
          <p:nvPr/>
        </p:nvSpPr>
        <p:spPr>
          <a:xfrm>
            <a:off x="4106113" y="5208495"/>
            <a:ext cx="1936099" cy="232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266330" y="5208495"/>
            <a:ext cx="2100819" cy="232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876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Field Cement Calculator</a:t>
            </a:r>
          </a:p>
        </p:txBody>
      </p:sp>
      <p:sp>
        <p:nvSpPr>
          <p:cNvPr id="8" name="TextBox 7"/>
          <p:cNvSpPr txBox="1"/>
          <p:nvPr/>
        </p:nvSpPr>
        <p:spPr>
          <a:xfrm>
            <a:off x="342900" y="1335742"/>
            <a:ext cx="10020301" cy="7402026"/>
          </a:xfrm>
          <a:prstGeom prst="rect">
            <a:avLst/>
          </a:prstGeom>
          <a:noFill/>
        </p:spPr>
        <p:txBody>
          <a:bodyPr wrap="square" rtlCol="0">
            <a:spAutoFit/>
          </a:bodyPr>
          <a:lstStyle/>
          <a:p>
            <a:pPr marL="457200" indent="-457200">
              <a:buClr>
                <a:srgbClr val="860038"/>
              </a:buClr>
              <a:buFont typeface="+mj-lt"/>
              <a:buAutoNum type="arabicPeriod" startAt="9"/>
            </a:pPr>
            <a:r>
              <a:rPr lang="en-US" sz="2000" dirty="0">
                <a:solidFill>
                  <a:schemeClr val="tx1"/>
                </a:solidFill>
                <a:latin typeface="Arial Narrow" panose="020B0606020202030204" pitchFamily="34" charset="0"/>
              </a:rPr>
              <a:t>The first section of the calculator is the Work String section (what we are pumping down). Click on each cell to initiate the drop down menu, pick the correct size, weight, and pipe grade. Type in the bottom of each interval which is in measured depth (MD) as well as the true vertical depth (TVD), if the well is vertical then these two values will be the same. We can enter up to three work strings.</a:t>
            </a:r>
          </a:p>
          <a:p>
            <a:pPr marL="457200" indent="-457200">
              <a:buClr>
                <a:srgbClr val="860038"/>
              </a:buClr>
              <a:buFont typeface="+mj-lt"/>
              <a:buAutoNum type="arabicPeriod" startAt="9"/>
            </a:pPr>
            <a:endParaRPr lang="en-US" sz="20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0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050" dirty="0">
              <a:solidFill>
                <a:schemeClr val="tx1"/>
              </a:solidFill>
              <a:latin typeface="Arial Narrow" panose="020B0606020202030204" pitchFamily="34" charset="0"/>
            </a:endParaRPr>
          </a:p>
          <a:p>
            <a:pPr marL="457200" indent="-457200">
              <a:buClr>
                <a:srgbClr val="860038"/>
              </a:buClr>
              <a:buFont typeface="+mj-lt"/>
              <a:buAutoNum type="arabicPeriod" startAt="9"/>
            </a:pPr>
            <a:r>
              <a:rPr lang="en-US" sz="2000" dirty="0">
                <a:solidFill>
                  <a:schemeClr val="tx1"/>
                </a:solidFill>
                <a:latin typeface="Arial Narrow" panose="020B0606020202030204" pitchFamily="34" charset="0"/>
              </a:rPr>
              <a:t>The pipe capacity and total pipe volume will auto calculate based on the data you put in.</a:t>
            </a: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p:txBody>
      </p:sp>
      <p:pic>
        <p:nvPicPr>
          <p:cNvPr id="10" name="Picture 9"/>
          <p:cNvPicPr>
            <a:picLocks/>
          </p:cNvPicPr>
          <p:nvPr/>
        </p:nvPicPr>
        <p:blipFill rotWithShape="1">
          <a:blip r:embed="rId2">
            <a:extLst>
              <a:ext uri="{28A0092B-C50C-407E-A947-70E740481C1C}">
                <a14:useLocalDpi xmlns:a14="http://schemas.microsoft.com/office/drawing/2010/main" val="0"/>
              </a:ext>
            </a:extLst>
          </a:blip>
          <a:srcRect t="33946" b="33436"/>
          <a:stretch/>
        </p:blipFill>
        <p:spPr>
          <a:xfrm>
            <a:off x="1745314" y="3291840"/>
            <a:ext cx="8617887" cy="1251284"/>
          </a:xfrm>
          <a:prstGeom prst="rect">
            <a:avLst/>
          </a:prstGeom>
        </p:spPr>
      </p:pic>
      <p:sp>
        <p:nvSpPr>
          <p:cNvPr id="11" name="Rectangle 10"/>
          <p:cNvSpPr/>
          <p:nvPr/>
        </p:nvSpPr>
        <p:spPr>
          <a:xfrm>
            <a:off x="3165801" y="3810255"/>
            <a:ext cx="4374498" cy="7328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4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Field Cement Calculator</a:t>
            </a:r>
          </a:p>
        </p:txBody>
      </p:sp>
      <p:sp>
        <p:nvSpPr>
          <p:cNvPr id="8" name="TextBox 7"/>
          <p:cNvSpPr txBox="1"/>
          <p:nvPr/>
        </p:nvSpPr>
        <p:spPr>
          <a:xfrm>
            <a:off x="269508" y="1299411"/>
            <a:ext cx="11463688" cy="9287158"/>
          </a:xfrm>
          <a:prstGeom prst="rect">
            <a:avLst/>
          </a:prstGeom>
          <a:noFill/>
        </p:spPr>
        <p:txBody>
          <a:bodyPr wrap="square" rtlCol="0">
            <a:spAutoFit/>
          </a:bodyPr>
          <a:lstStyle/>
          <a:p>
            <a:pPr marL="457200" indent="-457200">
              <a:buClr>
                <a:srgbClr val="860038"/>
              </a:buClr>
              <a:buFont typeface="+mj-lt"/>
              <a:buAutoNum type="arabicPeriod" startAt="11"/>
            </a:pPr>
            <a:r>
              <a:rPr lang="en-US" sz="2000" dirty="0">
                <a:solidFill>
                  <a:schemeClr val="tx1"/>
                </a:solidFill>
                <a:latin typeface="Arial Narrow" panose="020B0606020202030204" pitchFamily="34" charset="0"/>
              </a:rPr>
              <a:t>The second section is the Wellbore Profile section (the annular configuration). Click on each cell to initiate the drop down menu, pick the correct description (casing/open hole), size, casing weight, and casing grade. Type in the estimated Wellbore Excess (if casing is selected this will automatically set excess to 0%), the Wellbore Bottom (TMD), and the Wellbore Bottom (TVD). If the well is vertical the TMD/TVD will be the same.</a:t>
            </a:r>
          </a:p>
          <a:p>
            <a:pPr marL="457200" indent="-457200">
              <a:buClr>
                <a:srgbClr val="860038"/>
              </a:buClr>
              <a:buFont typeface="+mj-lt"/>
              <a:buAutoNum type="arabicPeriod" startAt="11"/>
            </a:pPr>
            <a:endParaRPr lang="en-US" sz="20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05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05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050" dirty="0">
              <a:solidFill>
                <a:schemeClr val="tx1"/>
              </a:solidFill>
              <a:latin typeface="Arial Narrow" panose="020B0606020202030204" pitchFamily="34" charset="0"/>
            </a:endParaRPr>
          </a:p>
          <a:p>
            <a:pPr marL="457200" indent="-457200">
              <a:buClr>
                <a:srgbClr val="860038"/>
              </a:buClr>
              <a:buFont typeface="+mj-lt"/>
              <a:buAutoNum type="arabicPeriod" startAt="11"/>
            </a:pPr>
            <a:r>
              <a:rPr lang="en-US" sz="2000" dirty="0">
                <a:solidFill>
                  <a:schemeClr val="tx1"/>
                </a:solidFill>
                <a:latin typeface="Arial Narrow" panose="020B0606020202030204" pitchFamily="34" charset="0"/>
              </a:rPr>
              <a:t>The capacity and annular capacities will auto calculated based on the information that you put in.</a:t>
            </a:r>
          </a:p>
          <a:p>
            <a:pPr marL="457200" indent="-457200">
              <a:buClr>
                <a:srgbClr val="860038"/>
              </a:buClr>
              <a:buFont typeface="+mj-lt"/>
              <a:buAutoNum type="arabicPeriod" startAt="11"/>
            </a:pPr>
            <a:endParaRPr lang="en-US" sz="20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p:txBody>
      </p:sp>
      <p:pic>
        <p:nvPicPr>
          <p:cNvPr id="3" name="Picture 2"/>
          <p:cNvPicPr>
            <a:picLocks/>
          </p:cNvPicPr>
          <p:nvPr/>
        </p:nvPicPr>
        <p:blipFill rotWithShape="1">
          <a:blip r:embed="rId2">
            <a:extLst>
              <a:ext uri="{28A0092B-C50C-407E-A947-70E740481C1C}">
                <a14:useLocalDpi xmlns:a14="http://schemas.microsoft.com/office/drawing/2010/main" val="0"/>
              </a:ext>
            </a:extLst>
          </a:blip>
          <a:srcRect t="66787"/>
          <a:stretch/>
        </p:blipFill>
        <p:spPr>
          <a:xfrm>
            <a:off x="1781175" y="3442442"/>
            <a:ext cx="8622792" cy="1600200"/>
          </a:xfrm>
          <a:prstGeom prst="rect">
            <a:avLst/>
          </a:prstGeom>
        </p:spPr>
      </p:pic>
      <p:sp>
        <p:nvSpPr>
          <p:cNvPr id="11" name="Rectangle 10"/>
          <p:cNvSpPr/>
          <p:nvPr/>
        </p:nvSpPr>
        <p:spPr>
          <a:xfrm>
            <a:off x="3263432" y="4226086"/>
            <a:ext cx="5136497" cy="85690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71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Field Cement Calculator</a:t>
            </a:r>
          </a:p>
        </p:txBody>
      </p:sp>
      <p:sp>
        <p:nvSpPr>
          <p:cNvPr id="8" name="TextBox 7"/>
          <p:cNvSpPr txBox="1"/>
          <p:nvPr/>
        </p:nvSpPr>
        <p:spPr>
          <a:xfrm>
            <a:off x="342900" y="1335741"/>
            <a:ext cx="10020301" cy="8633133"/>
          </a:xfrm>
          <a:prstGeom prst="rect">
            <a:avLst/>
          </a:prstGeom>
          <a:noFill/>
        </p:spPr>
        <p:txBody>
          <a:bodyPr wrap="square" rtlCol="0">
            <a:spAutoFit/>
          </a:bodyPr>
          <a:lstStyle/>
          <a:p>
            <a:pPr marL="457200" indent="-457200">
              <a:buClr>
                <a:srgbClr val="860038"/>
              </a:buClr>
              <a:buFont typeface="+mj-lt"/>
              <a:buAutoNum type="arabicPeriod" startAt="13"/>
            </a:pPr>
            <a:r>
              <a:rPr lang="en-US" sz="2000" dirty="0">
                <a:solidFill>
                  <a:schemeClr val="tx1"/>
                </a:solidFill>
                <a:latin typeface="Arial Narrow" panose="020B0606020202030204" pitchFamily="34" charset="0"/>
              </a:rPr>
              <a:t>The third section is the Cement and Fluid Intervals section. This is where you would put in all the information for your </a:t>
            </a:r>
            <a:r>
              <a:rPr lang="en-US" sz="2000" dirty="0" err="1">
                <a:solidFill>
                  <a:schemeClr val="tx1"/>
                </a:solidFill>
                <a:latin typeface="Arial Narrow" panose="020B0606020202030204" pitchFamily="34" charset="0"/>
              </a:rPr>
              <a:t>Preflush</a:t>
            </a:r>
            <a:r>
              <a:rPr lang="en-US" sz="2000" dirty="0">
                <a:solidFill>
                  <a:schemeClr val="tx1"/>
                </a:solidFill>
                <a:latin typeface="Arial Narrow" panose="020B0606020202030204" pitchFamily="34" charset="0"/>
              </a:rPr>
              <a:t>, Spacer, Scavengers, Lead Cement, Tail Cement, Displacement Fluid, Wash Up Water, Float Depth, and Lead/Tail Transition depth.</a:t>
            </a:r>
          </a:p>
          <a:p>
            <a:pPr marL="457200" indent="-457200">
              <a:buClr>
                <a:srgbClr val="860038"/>
              </a:buClr>
              <a:buFont typeface="+mj-lt"/>
              <a:buAutoNum type="arabicPeriod" startAt="13"/>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3"/>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3"/>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3"/>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3"/>
            </a:pPr>
            <a:endParaRPr lang="en-US" sz="2050" dirty="0">
              <a:solidFill>
                <a:schemeClr val="tx1"/>
              </a:solidFill>
              <a:latin typeface="Arial Narrow" panose="020B0606020202030204" pitchFamily="34" charset="0"/>
            </a:endParaRPr>
          </a:p>
          <a:p>
            <a:pPr marL="457200" indent="-457200">
              <a:buClr>
                <a:srgbClr val="860038"/>
              </a:buClr>
              <a:buFont typeface="+mj-lt"/>
              <a:buAutoNum type="arabicPeriod" startAt="14"/>
            </a:pPr>
            <a:r>
              <a:rPr lang="en-US" sz="2000" dirty="0">
                <a:solidFill>
                  <a:schemeClr val="tx1"/>
                </a:solidFill>
                <a:latin typeface="Arial Narrow" panose="020B0606020202030204" pitchFamily="34" charset="0"/>
              </a:rPr>
              <a:t>On the left most column it has the option to include the mix water requirement into the calculation of the total water required for the job. This is used for things like Invert </a:t>
            </a:r>
            <a:r>
              <a:rPr lang="en-US" sz="2000" dirty="0" err="1">
                <a:solidFill>
                  <a:schemeClr val="tx1"/>
                </a:solidFill>
                <a:latin typeface="Arial Narrow" panose="020B0606020202030204" pitchFamily="34" charset="0"/>
              </a:rPr>
              <a:t>Preflush</a:t>
            </a:r>
            <a:r>
              <a:rPr lang="en-US" sz="2000" dirty="0">
                <a:solidFill>
                  <a:schemeClr val="tx1"/>
                </a:solidFill>
                <a:latin typeface="Arial Narrow" panose="020B0606020202030204" pitchFamily="34" charset="0"/>
              </a:rPr>
              <a:t> where we don’t use water or displacing with Invert. Pick No from the drop down menu to not have the fluid added to the total water calculation.</a:t>
            </a:r>
          </a:p>
          <a:p>
            <a:pPr marL="457200" indent="-457200">
              <a:buClr>
                <a:srgbClr val="860038"/>
              </a:buClr>
              <a:buFont typeface="+mj-lt"/>
              <a:buAutoNum type="arabicPeriod" startAt="14"/>
            </a:pPr>
            <a:endParaRPr lang="en-US" sz="2050" dirty="0">
              <a:solidFill>
                <a:schemeClr val="tx1"/>
              </a:solidFill>
              <a:latin typeface="Arial Narrow" panose="020B0606020202030204" pitchFamily="34" charset="0"/>
            </a:endParaRPr>
          </a:p>
          <a:p>
            <a:pPr marL="457200" indent="-457200">
              <a:buClr>
                <a:srgbClr val="860038"/>
              </a:buClr>
              <a:buFont typeface="+mj-lt"/>
              <a:buAutoNum type="arabicPeriod" startAt="14"/>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4"/>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4"/>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4"/>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4"/>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4"/>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4"/>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4"/>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4"/>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4"/>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4"/>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1781175" y="2730851"/>
            <a:ext cx="8622792" cy="1600200"/>
          </a:xfrm>
          <a:prstGeom prst="rect">
            <a:avLst/>
          </a:prstGeom>
        </p:spPr>
      </p:pic>
    </p:spTree>
    <p:extLst>
      <p:ext uri="{BB962C8B-B14F-4D97-AF65-F5344CB8AC3E}">
        <p14:creationId xmlns:p14="http://schemas.microsoft.com/office/powerpoint/2010/main" val="428333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Supervisor in TRAINING</a:t>
            </a:r>
            <a:br>
              <a:rPr lang="en-US" dirty="0"/>
            </a:br>
            <a:r>
              <a:rPr lang="en-US" dirty="0">
                <a:solidFill>
                  <a:schemeClr val="bg1">
                    <a:lumMod val="75000"/>
                  </a:schemeClr>
                </a:solidFill>
              </a:rPr>
              <a:t>Vision &amp; Mission poster</a:t>
            </a:r>
          </a:p>
        </p:txBody>
      </p:sp>
      <p:pic>
        <p:nvPicPr>
          <p:cNvPr id="3" name="Picture 2"/>
          <p:cNvPicPr>
            <a:picLocks noChangeAspect="1"/>
          </p:cNvPicPr>
          <p:nvPr/>
        </p:nvPicPr>
        <p:blipFill>
          <a:blip r:embed="rId2"/>
          <a:stretch>
            <a:fillRect/>
          </a:stretch>
        </p:blipFill>
        <p:spPr>
          <a:xfrm>
            <a:off x="3827393" y="1142069"/>
            <a:ext cx="4031653" cy="5219272"/>
          </a:xfrm>
          <a:prstGeom prst="rect">
            <a:avLst/>
          </a:prstGeom>
        </p:spPr>
      </p:pic>
    </p:spTree>
    <p:extLst>
      <p:ext uri="{BB962C8B-B14F-4D97-AF65-F5344CB8AC3E}">
        <p14:creationId xmlns:p14="http://schemas.microsoft.com/office/powerpoint/2010/main" val="151036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Field Cement Calculator</a:t>
            </a:r>
          </a:p>
        </p:txBody>
      </p:sp>
      <p:sp>
        <p:nvSpPr>
          <p:cNvPr id="8" name="TextBox 7"/>
          <p:cNvSpPr txBox="1"/>
          <p:nvPr/>
        </p:nvSpPr>
        <p:spPr>
          <a:xfrm>
            <a:off x="342900" y="1309036"/>
            <a:ext cx="10020301" cy="6890123"/>
          </a:xfrm>
          <a:prstGeom prst="rect">
            <a:avLst/>
          </a:prstGeom>
          <a:noFill/>
        </p:spPr>
        <p:txBody>
          <a:bodyPr wrap="square" rtlCol="0">
            <a:spAutoFit/>
          </a:bodyPr>
          <a:lstStyle/>
          <a:p>
            <a:pPr marL="457200" indent="-457200">
              <a:buClr>
                <a:srgbClr val="860038"/>
              </a:buClr>
              <a:buFont typeface="+mj-lt"/>
              <a:buAutoNum type="arabicPeriod" startAt="15"/>
            </a:pPr>
            <a:r>
              <a:rPr lang="en-US" sz="2000" dirty="0">
                <a:solidFill>
                  <a:schemeClr val="tx1"/>
                </a:solidFill>
                <a:latin typeface="Arial Narrow" panose="020B0606020202030204" pitchFamily="34" charset="0"/>
              </a:rPr>
              <a:t>Enter in all the Fluid Densities, Volumes, Mix Water Requirements, Yields, TMDs, and TVDs. The calculator will figure out how much cement you require, the volumes, and the annular heights of the fluids.</a:t>
            </a:r>
          </a:p>
          <a:p>
            <a:pPr marL="457200" indent="-457200">
              <a:buClr>
                <a:srgbClr val="860038"/>
              </a:buClr>
              <a:buFont typeface="+mj-lt"/>
              <a:buAutoNum type="arabicPeriod" startAt="15"/>
            </a:pPr>
            <a:endParaRPr lang="en-US" sz="2000" dirty="0">
              <a:solidFill>
                <a:schemeClr val="tx1"/>
              </a:solidFill>
              <a:latin typeface="Arial Narrow" panose="020B0606020202030204" pitchFamily="34" charset="0"/>
            </a:endParaRPr>
          </a:p>
          <a:p>
            <a:pPr marL="457200" indent="-457200">
              <a:buClr>
                <a:srgbClr val="860038"/>
              </a:buClr>
              <a:buFont typeface="+mj-lt"/>
              <a:buAutoNum type="arabicPeriod" startAt="15"/>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5"/>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1781175" y="2560523"/>
            <a:ext cx="8622792" cy="2743200"/>
          </a:xfrm>
          <a:prstGeom prst="rect">
            <a:avLst/>
          </a:prstGeom>
        </p:spPr>
      </p:pic>
    </p:spTree>
    <p:extLst>
      <p:ext uri="{BB962C8B-B14F-4D97-AF65-F5344CB8AC3E}">
        <p14:creationId xmlns:p14="http://schemas.microsoft.com/office/powerpoint/2010/main" val="39082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Field Cement Calculator</a:t>
            </a:r>
          </a:p>
        </p:txBody>
      </p:sp>
      <p:sp>
        <p:nvSpPr>
          <p:cNvPr id="8" name="TextBox 7"/>
          <p:cNvSpPr txBox="1"/>
          <p:nvPr/>
        </p:nvSpPr>
        <p:spPr>
          <a:xfrm>
            <a:off x="342900" y="1309036"/>
            <a:ext cx="11428797" cy="7355860"/>
          </a:xfrm>
          <a:prstGeom prst="rect">
            <a:avLst/>
          </a:prstGeom>
          <a:noFill/>
        </p:spPr>
        <p:txBody>
          <a:bodyPr wrap="square" rtlCol="0">
            <a:spAutoFit/>
          </a:bodyPr>
          <a:lstStyle/>
          <a:p>
            <a:pPr marL="457200" indent="-457200">
              <a:buClr>
                <a:srgbClr val="860038"/>
              </a:buClr>
              <a:buFont typeface="+mj-lt"/>
              <a:buAutoNum type="arabicPeriod" startAt="16"/>
            </a:pPr>
            <a:r>
              <a:rPr lang="en-US" sz="2000" dirty="0">
                <a:solidFill>
                  <a:schemeClr val="tx1"/>
                </a:solidFill>
                <a:latin typeface="Arial Narrow" panose="020B0606020202030204" pitchFamily="34" charset="0"/>
              </a:rPr>
              <a:t>The fourth section is the Calculations, Pressure, and Capacities section. This section will tell you how much </a:t>
            </a:r>
            <a:r>
              <a:rPr lang="en-US" sz="2000" dirty="0" err="1">
                <a:solidFill>
                  <a:schemeClr val="tx1"/>
                </a:solidFill>
                <a:latin typeface="Arial Narrow" panose="020B0606020202030204" pitchFamily="34" charset="0"/>
              </a:rPr>
              <a:t>tonnes</a:t>
            </a:r>
            <a:r>
              <a:rPr lang="en-US" sz="2000" dirty="0">
                <a:solidFill>
                  <a:schemeClr val="tx1"/>
                </a:solidFill>
                <a:latin typeface="Arial Narrow" panose="020B0606020202030204" pitchFamily="34" charset="0"/>
              </a:rPr>
              <a:t> are required, the shoe volume, the water required for the job, hydrostatic pressures, the pressure test value, and the maximum anticipated treating pressure for the job based on the information input for friction pressure and plug bump pressure. The friction pressure can be found out from the driller, this is the pumping pressure they would see when they are circulating at the bump pump rate (</a:t>
            </a:r>
            <a:r>
              <a:rPr lang="en-US" sz="2000" dirty="0" err="1">
                <a:solidFill>
                  <a:schemeClr val="tx1"/>
                </a:solidFill>
                <a:latin typeface="Arial Narrow" panose="020B0606020202030204" pitchFamily="34" charset="0"/>
              </a:rPr>
              <a:t>ie</a:t>
            </a:r>
            <a:r>
              <a:rPr lang="en-US" sz="2000" dirty="0">
                <a:solidFill>
                  <a:schemeClr val="tx1"/>
                </a:solidFill>
                <a:latin typeface="Arial Narrow" panose="020B0606020202030204" pitchFamily="34" charset="0"/>
              </a:rPr>
              <a:t>. 0.5 m</a:t>
            </a:r>
            <a:r>
              <a:rPr lang="en-US" sz="2000" baseline="30000" dirty="0">
                <a:solidFill>
                  <a:schemeClr val="tx1"/>
                </a:solidFill>
                <a:latin typeface="Arial Narrow" panose="020B0606020202030204" pitchFamily="34" charset="0"/>
              </a:rPr>
              <a:t>3</a:t>
            </a:r>
            <a:r>
              <a:rPr lang="en-US" sz="2000" dirty="0">
                <a:solidFill>
                  <a:schemeClr val="tx1"/>
                </a:solidFill>
                <a:latin typeface="Arial Narrow" panose="020B0606020202030204" pitchFamily="34" charset="0"/>
              </a:rPr>
              <a:t>/min). There is also a spot to calculate the Aeration of displacing will drilling mud based on pressurized mud weight and non pressurized mud weight.</a:t>
            </a:r>
          </a:p>
          <a:p>
            <a:pPr marL="457200" indent="-457200">
              <a:buClr>
                <a:srgbClr val="860038"/>
              </a:buClr>
              <a:buFont typeface="+mj-lt"/>
              <a:buAutoNum type="arabicPeriod" startAt="16"/>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6"/>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p:txBody>
      </p:sp>
      <p:pic>
        <p:nvPicPr>
          <p:cNvPr id="3" name="Picture 2"/>
          <p:cNvPicPr>
            <a:picLocks/>
          </p:cNvPicPr>
          <p:nvPr/>
        </p:nvPicPr>
        <p:blipFill>
          <a:blip r:embed="rId2">
            <a:extLst>
              <a:ext uri="{28A0092B-C50C-407E-A947-70E740481C1C}">
                <a14:useLocalDpi xmlns:a14="http://schemas.microsoft.com/office/drawing/2010/main" val="0"/>
              </a:ext>
            </a:extLst>
          </a:blip>
          <a:stretch>
            <a:fillRect/>
          </a:stretch>
        </p:blipFill>
        <p:spPr>
          <a:xfrm>
            <a:off x="2170904" y="3835567"/>
            <a:ext cx="8622792" cy="1828800"/>
          </a:xfrm>
          <a:prstGeom prst="rect">
            <a:avLst/>
          </a:prstGeom>
        </p:spPr>
      </p:pic>
    </p:spTree>
    <p:extLst>
      <p:ext uri="{BB962C8B-B14F-4D97-AF65-F5344CB8AC3E}">
        <p14:creationId xmlns:p14="http://schemas.microsoft.com/office/powerpoint/2010/main" val="129570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Field Cement Calculator</a:t>
            </a:r>
          </a:p>
        </p:txBody>
      </p:sp>
      <p:sp>
        <p:nvSpPr>
          <p:cNvPr id="8" name="TextBox 7"/>
          <p:cNvSpPr txBox="1"/>
          <p:nvPr/>
        </p:nvSpPr>
        <p:spPr>
          <a:xfrm>
            <a:off x="342900" y="1280160"/>
            <a:ext cx="11399921" cy="6748001"/>
          </a:xfrm>
          <a:prstGeom prst="rect">
            <a:avLst/>
          </a:prstGeom>
          <a:noFill/>
        </p:spPr>
        <p:txBody>
          <a:bodyPr wrap="square" rtlCol="0">
            <a:spAutoFit/>
          </a:bodyPr>
          <a:lstStyle/>
          <a:p>
            <a:pPr marL="457200" indent="-457200">
              <a:buClr>
                <a:srgbClr val="860038"/>
              </a:buClr>
              <a:buFont typeface="+mj-lt"/>
              <a:buAutoNum type="arabicPeriod" startAt="17"/>
            </a:pPr>
            <a:r>
              <a:rPr lang="en-US" sz="2000" dirty="0">
                <a:solidFill>
                  <a:schemeClr val="tx1"/>
                </a:solidFill>
                <a:latin typeface="Arial Narrow" panose="020B0606020202030204" pitchFamily="34" charset="0"/>
              </a:rPr>
              <a:t>The fifth section is the Buoyancy Calculations section. This is a pure calculations section with no manual inputs. The calculator will do the calculations based on a vertical well. Calculating buoyancy for a deviated well is very complex so this will only be accurate for vertical wells. As you can see in the picture below, if you have missed an input it will let you know that you are missing data by saying “Need Data”. If the Total Force is a negative number then the casing needs to be chained down.</a:t>
            </a:r>
          </a:p>
          <a:p>
            <a:pPr marL="457200" indent="-457200">
              <a:buClr>
                <a:srgbClr val="860038"/>
              </a:buClr>
              <a:buFont typeface="+mj-lt"/>
              <a:buAutoNum type="arabicPeriod" startAt="17"/>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p:txBody>
      </p:sp>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1731464" y="3511160"/>
            <a:ext cx="8622792" cy="2286000"/>
          </a:xfrm>
          <a:prstGeom prst="rect">
            <a:avLst/>
          </a:prstGeom>
        </p:spPr>
      </p:pic>
      <p:sp>
        <p:nvSpPr>
          <p:cNvPr id="6" name="Rectangle 5"/>
          <p:cNvSpPr/>
          <p:nvPr/>
        </p:nvSpPr>
        <p:spPr>
          <a:xfrm>
            <a:off x="4052046" y="5481146"/>
            <a:ext cx="986118" cy="1576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Field Cement Calculator</a:t>
            </a:r>
          </a:p>
        </p:txBody>
      </p:sp>
      <p:sp>
        <p:nvSpPr>
          <p:cNvPr id="8" name="TextBox 7"/>
          <p:cNvSpPr txBox="1"/>
          <p:nvPr/>
        </p:nvSpPr>
        <p:spPr>
          <a:xfrm>
            <a:off x="342900" y="1280160"/>
            <a:ext cx="10020301" cy="7694414"/>
          </a:xfrm>
          <a:prstGeom prst="rect">
            <a:avLst/>
          </a:prstGeom>
          <a:noFill/>
        </p:spPr>
        <p:txBody>
          <a:bodyPr wrap="square" rtlCol="0">
            <a:spAutoFit/>
          </a:bodyPr>
          <a:lstStyle/>
          <a:p>
            <a:pPr marL="457200" indent="-457200">
              <a:buClr>
                <a:srgbClr val="860038"/>
              </a:buClr>
              <a:buFont typeface="+mj-lt"/>
              <a:buAutoNum type="arabicPeriod" startAt="18"/>
            </a:pPr>
            <a:r>
              <a:rPr lang="en-US" sz="2000" dirty="0">
                <a:solidFill>
                  <a:schemeClr val="tx1"/>
                </a:solidFill>
                <a:latin typeface="Arial Narrow" panose="020B0606020202030204" pitchFamily="34" charset="0"/>
              </a:rPr>
              <a:t>The sixth section contains the Pumping Schedule. This section is the operator cheat sheet and includes input boxes for Fluid Name, Pump Rate, and any other comments that a Supervisor would need to let their Operator know. It’s designed so that the Supervisor needs to make very little adjustments to the schedule to make it work. It has a space for pumping spacer before the pressure test in the event that the pre-flush is a flammable fluid (</a:t>
            </a:r>
            <a:r>
              <a:rPr lang="en-US" sz="2000" dirty="0" err="1">
                <a:solidFill>
                  <a:schemeClr val="tx1"/>
                </a:solidFill>
                <a:latin typeface="Arial Narrow" panose="020B0606020202030204" pitchFamily="34" charset="0"/>
              </a:rPr>
              <a:t>ie</a:t>
            </a:r>
            <a:r>
              <a:rPr lang="en-US" sz="2000" dirty="0">
                <a:solidFill>
                  <a:schemeClr val="tx1"/>
                </a:solidFill>
                <a:latin typeface="Arial Narrow" panose="020B0606020202030204" pitchFamily="34" charset="0"/>
              </a:rPr>
              <a:t>. Base oil). So you just enter in how much spacer you will be pumping before the pressure test and it will auto calculate the rest of the spacer volume to be pumped after the pressure test. It will calculate and input all the volumes, densities, approximate bump pressures, and pressure test values.</a:t>
            </a:r>
          </a:p>
          <a:p>
            <a:pPr marL="457200" indent="-457200">
              <a:buClr>
                <a:srgbClr val="860038"/>
              </a:buClr>
              <a:buFont typeface="+mj-lt"/>
              <a:buAutoNum type="arabicPeriod" startAt="18"/>
            </a:pPr>
            <a:endParaRPr lang="en-US" sz="20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p:txBody>
      </p:sp>
      <p:sp>
        <p:nvSpPr>
          <p:cNvPr id="6" name="Rectangle 5"/>
          <p:cNvSpPr/>
          <p:nvPr/>
        </p:nvSpPr>
        <p:spPr>
          <a:xfrm>
            <a:off x="4052046" y="5481146"/>
            <a:ext cx="986118" cy="1576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p:cNvPicPr>
          <p:nvPr/>
        </p:nvPicPr>
        <p:blipFill>
          <a:blip r:embed="rId2">
            <a:extLst>
              <a:ext uri="{28A0092B-C50C-407E-A947-70E740481C1C}">
                <a14:useLocalDpi xmlns:a14="http://schemas.microsoft.com/office/drawing/2010/main" val="0"/>
              </a:ext>
            </a:extLst>
          </a:blip>
          <a:stretch>
            <a:fillRect/>
          </a:stretch>
        </p:blipFill>
        <p:spPr>
          <a:xfrm>
            <a:off x="1462617" y="4183854"/>
            <a:ext cx="8468371" cy="1525070"/>
          </a:xfrm>
          <a:prstGeom prst="rect">
            <a:avLst/>
          </a:prstGeom>
        </p:spPr>
      </p:pic>
    </p:spTree>
    <p:extLst>
      <p:ext uri="{BB962C8B-B14F-4D97-AF65-F5344CB8AC3E}">
        <p14:creationId xmlns:p14="http://schemas.microsoft.com/office/powerpoint/2010/main" val="371476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Field Cement Calculator</a:t>
            </a:r>
          </a:p>
        </p:txBody>
      </p:sp>
      <p:sp>
        <p:nvSpPr>
          <p:cNvPr id="8" name="TextBox 7"/>
          <p:cNvSpPr txBox="1"/>
          <p:nvPr/>
        </p:nvSpPr>
        <p:spPr>
          <a:xfrm>
            <a:off x="5683625" y="1335742"/>
            <a:ext cx="4679576" cy="6070893"/>
          </a:xfrm>
          <a:prstGeom prst="rect">
            <a:avLst/>
          </a:prstGeom>
          <a:noFill/>
        </p:spPr>
        <p:txBody>
          <a:bodyPr wrap="square" rtlCol="0">
            <a:spAutoFit/>
          </a:bodyPr>
          <a:lstStyle/>
          <a:p>
            <a:pPr marL="457200" indent="-457200">
              <a:buClr>
                <a:srgbClr val="860038"/>
              </a:buClr>
              <a:buFont typeface="+mj-lt"/>
              <a:buAutoNum type="arabicPeriod" startAt="19"/>
            </a:pPr>
            <a:r>
              <a:rPr lang="en-US" sz="2000" dirty="0">
                <a:solidFill>
                  <a:schemeClr val="tx1"/>
                </a:solidFill>
                <a:latin typeface="Arial Narrow" panose="020B0606020202030204" pitchFamily="34" charset="0"/>
              </a:rPr>
              <a:t>The last section is the wellbore diagram, which just takes all the information that was input into the calculator to give a pictorial representation of the cement job.</a:t>
            </a:r>
          </a:p>
          <a:p>
            <a:pPr>
              <a:buClr>
                <a:srgbClr val="860038"/>
              </a:buClr>
            </a:pPr>
            <a:endParaRPr lang="en-US" sz="20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05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p:txBody>
      </p:sp>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1781175" y="1335741"/>
            <a:ext cx="3629532" cy="4800600"/>
          </a:xfrm>
          <a:prstGeom prst="rect">
            <a:avLst/>
          </a:prstGeom>
        </p:spPr>
      </p:pic>
    </p:spTree>
    <p:extLst>
      <p:ext uri="{BB962C8B-B14F-4D97-AF65-F5344CB8AC3E}">
        <p14:creationId xmlns:p14="http://schemas.microsoft.com/office/powerpoint/2010/main" val="36457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casing Practice 1 </a:t>
            </a:r>
          </a:p>
        </p:txBody>
      </p:sp>
      <p:sp>
        <p:nvSpPr>
          <p:cNvPr id="3" name="Content Placeholder 2"/>
          <p:cNvSpPr>
            <a:spLocks noGrp="1"/>
          </p:cNvSpPr>
          <p:nvPr>
            <p:ph idx="1"/>
          </p:nvPr>
        </p:nvSpPr>
        <p:spPr>
          <a:xfrm>
            <a:off x="1703512" y="1340768"/>
            <a:ext cx="8676456" cy="4721702"/>
          </a:xfrm>
        </p:spPr>
        <p:txBody>
          <a:bodyPr/>
          <a:lstStyle/>
          <a:p>
            <a:pPr marL="612775" lvl="1" indent="-342900"/>
            <a:endParaRPr lang="en-US" dirty="0"/>
          </a:p>
          <a:p>
            <a:pPr lvl="1">
              <a:buClr>
                <a:schemeClr val="accent1"/>
              </a:buClr>
              <a:buFont typeface="Wingdings" panose="05000000000000000000" pitchFamily="2" charset="2"/>
              <a:buChar char="§"/>
            </a:pPr>
            <a:r>
              <a:rPr lang="en-US" dirty="0"/>
              <a:t>Casing: 177.8 mm 34.23 kg/m C-75</a:t>
            </a:r>
          </a:p>
          <a:p>
            <a:pPr lvl="1">
              <a:buClr>
                <a:schemeClr val="accent1"/>
              </a:buClr>
              <a:buFont typeface="Wingdings" panose="05000000000000000000" pitchFamily="2" charset="2"/>
              <a:buChar char="§"/>
            </a:pPr>
            <a:r>
              <a:rPr lang="en-US" dirty="0"/>
              <a:t>Open Hole: 250.8 mm</a:t>
            </a:r>
          </a:p>
          <a:p>
            <a:pPr lvl="1">
              <a:buClr>
                <a:schemeClr val="accent1"/>
              </a:buClr>
              <a:buFont typeface="Wingdings" panose="05000000000000000000" pitchFamily="2" charset="2"/>
              <a:buChar char="§"/>
            </a:pPr>
            <a:r>
              <a:rPr lang="en-US" dirty="0"/>
              <a:t>Total casing: 340 m</a:t>
            </a:r>
          </a:p>
          <a:p>
            <a:pPr lvl="1">
              <a:buClr>
                <a:schemeClr val="accent1"/>
              </a:buClr>
              <a:buFont typeface="Wingdings" panose="05000000000000000000" pitchFamily="2" charset="2"/>
              <a:buChar char="§"/>
            </a:pPr>
            <a:r>
              <a:rPr lang="en-US" dirty="0"/>
              <a:t>Shoe: 10.5 m</a:t>
            </a:r>
          </a:p>
          <a:p>
            <a:pPr lvl="1">
              <a:buClr>
                <a:schemeClr val="accent1"/>
              </a:buClr>
              <a:buFont typeface="Wingdings" panose="05000000000000000000" pitchFamily="2" charset="2"/>
              <a:buChar char="§"/>
            </a:pPr>
            <a:r>
              <a:rPr lang="en-US" dirty="0"/>
              <a:t>Cement: SURFACEmix PRO</a:t>
            </a:r>
          </a:p>
          <a:p>
            <a:pPr lvl="1">
              <a:buClr>
                <a:schemeClr val="accent1"/>
              </a:buClr>
              <a:buFont typeface="Wingdings" panose="05000000000000000000" pitchFamily="2" charset="2"/>
              <a:buChar char="§"/>
            </a:pPr>
            <a:r>
              <a:rPr lang="en-US" dirty="0"/>
              <a:t>Excess = 90% </a:t>
            </a:r>
          </a:p>
          <a:p>
            <a:pPr lvl="1">
              <a:buClr>
                <a:schemeClr val="accent1"/>
              </a:buClr>
              <a:buFont typeface="Wingdings" panose="05000000000000000000" pitchFamily="2" charset="2"/>
              <a:buChar char="§"/>
            </a:pPr>
            <a:r>
              <a:rPr lang="en-US" dirty="0"/>
              <a:t>Preflush: 200 m annular height</a:t>
            </a:r>
          </a:p>
          <a:p>
            <a:pPr marL="271463" lvl="1" indent="0">
              <a:buNone/>
            </a:pPr>
            <a:endParaRPr lang="en-US" dirty="0"/>
          </a:p>
          <a:p>
            <a:pPr lvl="1"/>
            <a:endParaRPr lang="en-US" dirty="0"/>
          </a:p>
          <a:p>
            <a:pPr marL="271463" lvl="1" indent="0">
              <a:buNone/>
            </a:pPr>
            <a:endParaRPr lang="en-US" dirty="0"/>
          </a:p>
          <a:p>
            <a:pPr marL="271463" lvl="1" indent="0">
              <a:buNone/>
            </a:pPr>
            <a:endParaRPr lang="en-US" dirty="0"/>
          </a:p>
          <a:p>
            <a:pPr lvl="1"/>
            <a:endParaRPr lang="en-US" dirty="0"/>
          </a:p>
          <a:p>
            <a:pPr marL="271463" lvl="1" indent="0">
              <a:buNone/>
            </a:pPr>
            <a:endParaRPr lang="en-US" dirty="0"/>
          </a:p>
          <a:p>
            <a:pPr lvl="1">
              <a:spcBef>
                <a:spcPts val="0"/>
              </a:spcBef>
            </a:pPr>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192629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casing Practice 2 </a:t>
            </a:r>
          </a:p>
        </p:txBody>
      </p:sp>
      <p:sp>
        <p:nvSpPr>
          <p:cNvPr id="3" name="Content Placeholder 2"/>
          <p:cNvSpPr>
            <a:spLocks noGrp="1"/>
          </p:cNvSpPr>
          <p:nvPr>
            <p:ph idx="1"/>
          </p:nvPr>
        </p:nvSpPr>
        <p:spPr>
          <a:xfrm>
            <a:off x="1703512" y="1340768"/>
            <a:ext cx="8676456" cy="4721702"/>
          </a:xfrm>
        </p:spPr>
        <p:txBody>
          <a:bodyPr/>
          <a:lstStyle/>
          <a:p>
            <a:pPr marL="612775" lvl="1" indent="-342900"/>
            <a:endParaRPr lang="en-US" dirty="0"/>
          </a:p>
          <a:p>
            <a:pPr lvl="1">
              <a:buClr>
                <a:schemeClr val="accent1"/>
              </a:buClr>
              <a:buFont typeface="Wingdings" panose="05000000000000000000" pitchFamily="2" charset="2"/>
              <a:buChar char="§"/>
            </a:pPr>
            <a:r>
              <a:rPr lang="en-US" dirty="0"/>
              <a:t>219.1 mm 41.67 kg/m H-40 Surface Casing</a:t>
            </a:r>
          </a:p>
          <a:p>
            <a:pPr lvl="1">
              <a:buClr>
                <a:schemeClr val="accent1"/>
              </a:buClr>
              <a:buFont typeface="Wingdings" panose="05000000000000000000" pitchFamily="2" charset="2"/>
              <a:buChar char="§"/>
            </a:pPr>
            <a:r>
              <a:rPr lang="en-US" dirty="0"/>
              <a:t>Open Hole: 279.4 mm</a:t>
            </a:r>
          </a:p>
          <a:p>
            <a:pPr lvl="1">
              <a:buClr>
                <a:schemeClr val="accent1"/>
              </a:buClr>
              <a:buFont typeface="Wingdings" panose="05000000000000000000" pitchFamily="2" charset="2"/>
              <a:buChar char="§"/>
            </a:pPr>
            <a:r>
              <a:rPr lang="en-US" dirty="0"/>
              <a:t>Total Depth: 615 m</a:t>
            </a:r>
          </a:p>
          <a:p>
            <a:pPr lvl="1">
              <a:buClr>
                <a:schemeClr val="accent1"/>
              </a:buClr>
              <a:buFont typeface="Wingdings" panose="05000000000000000000" pitchFamily="2" charset="2"/>
              <a:buChar char="§"/>
            </a:pPr>
            <a:r>
              <a:rPr lang="en-US" dirty="0"/>
              <a:t>Top of Float: 603 m</a:t>
            </a:r>
          </a:p>
          <a:p>
            <a:pPr lvl="1">
              <a:buClr>
                <a:schemeClr val="accent1"/>
              </a:buClr>
              <a:buFont typeface="Wingdings" panose="05000000000000000000" pitchFamily="2" charset="2"/>
              <a:buChar char="§"/>
            </a:pPr>
            <a:r>
              <a:rPr lang="en-US" dirty="0"/>
              <a:t>Cement: SURFACEmix LW PRO</a:t>
            </a:r>
          </a:p>
          <a:p>
            <a:pPr lvl="1">
              <a:buClr>
                <a:schemeClr val="accent1"/>
              </a:buClr>
              <a:buFont typeface="Wingdings" panose="05000000000000000000" pitchFamily="2" charset="2"/>
              <a:buChar char="§"/>
            </a:pPr>
            <a:r>
              <a:rPr lang="en-US" dirty="0"/>
              <a:t>Excess = 75%</a:t>
            </a:r>
          </a:p>
          <a:p>
            <a:pPr lvl="1">
              <a:buClr>
                <a:schemeClr val="accent1"/>
              </a:buClr>
              <a:buFont typeface="Wingdings" panose="05000000000000000000" pitchFamily="2" charset="2"/>
              <a:buChar char="§"/>
            </a:pPr>
            <a:r>
              <a:rPr lang="en-US" dirty="0"/>
              <a:t>4 m³ pre-flush</a:t>
            </a:r>
          </a:p>
          <a:p>
            <a:pPr marL="271463" lvl="1" indent="0">
              <a:buClr>
                <a:schemeClr val="accent1"/>
              </a:buClr>
              <a:buNone/>
            </a:pPr>
            <a:endParaRPr lang="en-US" sz="2400" dirty="0"/>
          </a:p>
          <a:p>
            <a:pPr marL="271463" lvl="1" indent="0">
              <a:buNone/>
            </a:pPr>
            <a:endParaRPr lang="en-US" dirty="0"/>
          </a:p>
          <a:p>
            <a:pPr marL="271463" lvl="1" indent="0">
              <a:buNone/>
            </a:pPr>
            <a:endParaRPr lang="en-US" dirty="0"/>
          </a:p>
          <a:p>
            <a:pPr marL="271463" lvl="1" indent="0">
              <a:buNone/>
            </a:pPr>
            <a:endParaRPr lang="en-US" dirty="0"/>
          </a:p>
          <a:p>
            <a:pPr lvl="1"/>
            <a:endParaRPr lang="en-US" dirty="0"/>
          </a:p>
          <a:p>
            <a:pPr marL="271463" lvl="1" indent="0">
              <a:buNone/>
            </a:pPr>
            <a:endParaRPr lang="en-US" dirty="0"/>
          </a:p>
          <a:p>
            <a:pPr lvl="1">
              <a:spcBef>
                <a:spcPts val="0"/>
              </a:spcBef>
            </a:pPr>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16616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Buoyancy</a:t>
            </a:r>
          </a:p>
        </p:txBody>
      </p:sp>
      <p:sp>
        <p:nvSpPr>
          <p:cNvPr id="5" name="Rectangle 8"/>
          <p:cNvSpPr>
            <a:spLocks noChangeArrowheads="1"/>
          </p:cNvSpPr>
          <p:nvPr/>
        </p:nvSpPr>
        <p:spPr bwMode="auto">
          <a:xfrm>
            <a:off x="7548140" y="2061175"/>
            <a:ext cx="964484" cy="646331"/>
          </a:xfrm>
          <a:prstGeom prst="rect">
            <a:avLst/>
          </a:prstGeom>
          <a:noFill/>
          <a:ln w="9525">
            <a:noFill/>
            <a:miter lim="800000"/>
            <a:headEnd/>
            <a:tailEnd/>
          </a:ln>
        </p:spPr>
        <p:txBody>
          <a:bodyPr wrap="square">
            <a:spAutoFit/>
          </a:bodyPr>
          <a:lstStyle/>
          <a:p>
            <a:r>
              <a:rPr lang="en-US" sz="1800" b="1" dirty="0">
                <a:solidFill>
                  <a:schemeClr val="bg1"/>
                </a:solidFill>
              </a:rPr>
              <a:t>Water </a:t>
            </a:r>
          </a:p>
          <a:p>
            <a:r>
              <a:rPr lang="en-US" sz="1800" b="1" dirty="0">
                <a:solidFill>
                  <a:schemeClr val="bg1"/>
                </a:solidFill>
              </a:rPr>
              <a:t>Zone</a:t>
            </a:r>
          </a:p>
        </p:txBody>
      </p:sp>
      <p:sp>
        <p:nvSpPr>
          <p:cNvPr id="9" name="Rectangle 8"/>
          <p:cNvSpPr/>
          <p:nvPr/>
        </p:nvSpPr>
        <p:spPr>
          <a:xfrm>
            <a:off x="1775520" y="1268761"/>
            <a:ext cx="6840760" cy="5389937"/>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CA" sz="2000" kern="0" dirty="0">
                <a:solidFill>
                  <a:srgbClr val="000000"/>
                </a:solidFill>
                <a:latin typeface="Arial Narrow" pitchFamily="34" charset="0"/>
              </a:rPr>
              <a:t>Buoyancy forces are measured in Newtons (N).</a:t>
            </a:r>
          </a:p>
          <a:p>
            <a:pPr marL="271463" indent="-271463">
              <a:spcBef>
                <a:spcPct val="45000"/>
              </a:spcBef>
              <a:buClr>
                <a:srgbClr val="860038"/>
              </a:buClr>
              <a:buFont typeface="Wingdings" pitchFamily="2" charset="2"/>
              <a:buChar char="§"/>
            </a:pPr>
            <a:r>
              <a:rPr lang="en-CA" sz="2000" kern="0" dirty="0">
                <a:solidFill>
                  <a:srgbClr val="000000"/>
                </a:solidFill>
                <a:latin typeface="Arial Narrow" pitchFamily="34" charset="0"/>
              </a:rPr>
              <a:t>There are 4 forces that are acting on casing during a cement job:</a:t>
            </a:r>
          </a:p>
          <a:p>
            <a:pPr marL="728663" lvl="1" indent="-271463">
              <a:spcBef>
                <a:spcPct val="45000"/>
              </a:spcBef>
              <a:buClr>
                <a:srgbClr val="860038"/>
              </a:buClr>
              <a:buFont typeface="Wingdings" pitchFamily="2" charset="2"/>
              <a:buChar char="§"/>
            </a:pPr>
            <a:r>
              <a:rPr lang="en-CA" sz="2000" kern="0" dirty="0">
                <a:solidFill>
                  <a:srgbClr val="000000"/>
                </a:solidFill>
                <a:latin typeface="Arial Narrow" pitchFamily="34" charset="0"/>
              </a:rPr>
              <a:t>Weight of casing </a:t>
            </a:r>
          </a:p>
          <a:p>
            <a:pPr marL="728663" lvl="1" indent="-271463">
              <a:spcBef>
                <a:spcPct val="45000"/>
              </a:spcBef>
              <a:buClr>
                <a:srgbClr val="860038"/>
              </a:buClr>
              <a:buFont typeface="Wingdings" pitchFamily="2" charset="2"/>
              <a:buChar char="§"/>
            </a:pPr>
            <a:r>
              <a:rPr lang="en-CA" sz="2000" kern="0" dirty="0">
                <a:solidFill>
                  <a:srgbClr val="000000"/>
                </a:solidFill>
                <a:latin typeface="Arial Narrow" pitchFamily="34" charset="0"/>
              </a:rPr>
              <a:t>Hydrostatic pressure of the displacement fluid across the internal surface area </a:t>
            </a:r>
          </a:p>
          <a:p>
            <a:pPr marL="728663" lvl="1" indent="-271463">
              <a:spcBef>
                <a:spcPct val="45000"/>
              </a:spcBef>
              <a:buClr>
                <a:srgbClr val="860038"/>
              </a:buClr>
              <a:buFont typeface="Wingdings" pitchFamily="2" charset="2"/>
              <a:buChar char="§"/>
            </a:pPr>
            <a:r>
              <a:rPr lang="en-CA" sz="2000" kern="0" dirty="0">
                <a:solidFill>
                  <a:srgbClr val="000000"/>
                </a:solidFill>
                <a:latin typeface="Arial Narrow" pitchFamily="34" charset="0"/>
              </a:rPr>
              <a:t>Hydrostatic pressure of the annular fluid across the external area </a:t>
            </a:r>
          </a:p>
          <a:p>
            <a:pPr marL="728663" lvl="1" indent="-271463">
              <a:spcBef>
                <a:spcPct val="45000"/>
              </a:spcBef>
              <a:buClr>
                <a:srgbClr val="860038"/>
              </a:buClr>
              <a:buFont typeface="Wingdings" pitchFamily="2" charset="2"/>
              <a:buChar char="§"/>
            </a:pPr>
            <a:r>
              <a:rPr lang="en-CA" sz="2000" kern="0" dirty="0">
                <a:solidFill>
                  <a:srgbClr val="000000"/>
                </a:solidFill>
                <a:latin typeface="Arial Narrow" pitchFamily="34" charset="0"/>
              </a:rPr>
              <a:t>Additional pumping pressure</a:t>
            </a:r>
          </a:p>
          <a:p>
            <a:pPr lvl="0">
              <a:spcBef>
                <a:spcPct val="45000"/>
              </a:spcBef>
              <a:buClr>
                <a:srgbClr val="860038"/>
              </a:buClr>
            </a:pPr>
            <a:endParaRPr lang="en-CA" sz="2050" b="1" kern="0" dirty="0">
              <a:solidFill>
                <a:srgbClr val="000000"/>
              </a:solidFill>
              <a:latin typeface="Arial Narrow" pitchFamily="34" charset="0"/>
            </a:endParaRPr>
          </a:p>
          <a:p>
            <a:pPr marL="271463" indent="-271463">
              <a:spcBef>
                <a:spcPct val="45000"/>
              </a:spcBef>
              <a:buClr>
                <a:srgbClr val="860038"/>
              </a:buClr>
              <a:buFont typeface="Wingdings" pitchFamily="2" charset="2"/>
              <a:buChar char="§"/>
            </a:pPr>
            <a:endParaRPr lang="en-CA" sz="2800" kern="0" dirty="0">
              <a:solidFill>
                <a:srgbClr val="000000"/>
              </a:solidFill>
              <a:latin typeface="Arial Narrow" pitchFamily="34" charset="0"/>
            </a:endParaRPr>
          </a:p>
          <a:p>
            <a:pPr lvl="1">
              <a:spcBef>
                <a:spcPct val="45000"/>
              </a:spcBef>
            </a:pPr>
            <a:endParaRPr lang="en-CA" sz="2400" kern="0" dirty="0">
              <a:solidFill>
                <a:srgbClr val="000000"/>
              </a:solidFill>
              <a:latin typeface="Arial Narrow" pitchFamily="34" charset="0"/>
            </a:endParaRPr>
          </a:p>
          <a:p>
            <a:pPr marL="271463" lvl="1">
              <a:spcBef>
                <a:spcPct val="45000"/>
              </a:spcBef>
            </a:pPr>
            <a:endParaRPr lang="en-CA" sz="2000" kern="0" dirty="0">
              <a:solidFill>
                <a:srgbClr val="000000"/>
              </a:solidFill>
              <a:latin typeface="Arial Narrow" pitchFamily="34" charset="0"/>
            </a:endParaRPr>
          </a:p>
        </p:txBody>
      </p:sp>
      <p:sp>
        <p:nvSpPr>
          <p:cNvPr id="11" name="Down Arrow 10"/>
          <p:cNvSpPr/>
          <p:nvPr/>
        </p:nvSpPr>
        <p:spPr>
          <a:xfrm rot="10800000">
            <a:off x="4376833" y="3812205"/>
            <a:ext cx="224989" cy="3030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16"/>
          <p:cNvSpPr/>
          <p:nvPr/>
        </p:nvSpPr>
        <p:spPr>
          <a:xfrm rot="10800000">
            <a:off x="3928633" y="4555423"/>
            <a:ext cx="224989" cy="3030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own Arrow 17"/>
          <p:cNvSpPr/>
          <p:nvPr/>
        </p:nvSpPr>
        <p:spPr>
          <a:xfrm>
            <a:off x="4376832" y="2197744"/>
            <a:ext cx="216023" cy="315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wn Arrow 18"/>
          <p:cNvSpPr/>
          <p:nvPr/>
        </p:nvSpPr>
        <p:spPr>
          <a:xfrm>
            <a:off x="4700163" y="2986485"/>
            <a:ext cx="216023" cy="315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921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Buoyancy</a:t>
            </a:r>
          </a:p>
        </p:txBody>
      </p:sp>
      <p:sp>
        <p:nvSpPr>
          <p:cNvPr id="5" name="Rectangle 8"/>
          <p:cNvSpPr>
            <a:spLocks noChangeArrowheads="1"/>
          </p:cNvSpPr>
          <p:nvPr/>
        </p:nvSpPr>
        <p:spPr bwMode="auto">
          <a:xfrm>
            <a:off x="7548140" y="2061175"/>
            <a:ext cx="964484" cy="646331"/>
          </a:xfrm>
          <a:prstGeom prst="rect">
            <a:avLst/>
          </a:prstGeom>
          <a:noFill/>
          <a:ln w="9525">
            <a:noFill/>
            <a:miter lim="800000"/>
            <a:headEnd/>
            <a:tailEnd/>
          </a:ln>
        </p:spPr>
        <p:txBody>
          <a:bodyPr wrap="square">
            <a:spAutoFit/>
          </a:bodyPr>
          <a:lstStyle/>
          <a:p>
            <a:r>
              <a:rPr lang="en-US" sz="1800" b="1" dirty="0">
                <a:solidFill>
                  <a:schemeClr val="bg1"/>
                </a:solidFill>
              </a:rPr>
              <a:t>Water </a:t>
            </a:r>
          </a:p>
          <a:p>
            <a:r>
              <a:rPr lang="en-US" sz="1800" b="1" dirty="0">
                <a:solidFill>
                  <a:schemeClr val="bg1"/>
                </a:solidFill>
              </a:rPr>
              <a:t>Zone</a:t>
            </a:r>
          </a:p>
        </p:txBody>
      </p:sp>
      <p:sp>
        <p:nvSpPr>
          <p:cNvPr id="9" name="Rectangle 8"/>
          <p:cNvSpPr/>
          <p:nvPr/>
        </p:nvSpPr>
        <p:spPr>
          <a:xfrm>
            <a:off x="342901" y="1665172"/>
            <a:ext cx="7636442" cy="3348224"/>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CA" sz="2000" b="1" kern="0" dirty="0">
                <a:solidFill>
                  <a:srgbClr val="000000"/>
                </a:solidFill>
                <a:latin typeface="Arial Narrow" pitchFamily="34" charset="0"/>
              </a:rPr>
              <a:t>If the upwards force exceeds the downwards force then the casing will rise out of the well, and should be chained down</a:t>
            </a:r>
          </a:p>
          <a:p>
            <a:pPr lvl="0">
              <a:spcBef>
                <a:spcPct val="45000"/>
              </a:spcBef>
              <a:buClr>
                <a:srgbClr val="860038"/>
              </a:buClr>
            </a:pPr>
            <a:endParaRPr lang="en-CA" sz="2000" b="1" kern="0" dirty="0">
              <a:solidFill>
                <a:srgbClr val="000000"/>
              </a:solidFill>
              <a:latin typeface="Arial Narrow" pitchFamily="34" charset="0"/>
            </a:endParaRPr>
          </a:p>
          <a:p>
            <a:pPr marL="271463" indent="-271463">
              <a:spcBef>
                <a:spcPct val="45000"/>
              </a:spcBef>
              <a:buClr>
                <a:srgbClr val="860038"/>
              </a:buClr>
              <a:buFont typeface="Wingdings" pitchFamily="2" charset="2"/>
              <a:buChar char="§"/>
            </a:pPr>
            <a:r>
              <a:rPr lang="en-CA" sz="2000" b="1" kern="0" dirty="0">
                <a:solidFill>
                  <a:srgbClr val="000000"/>
                </a:solidFill>
                <a:latin typeface="Arial Narrow" pitchFamily="34" charset="0"/>
              </a:rPr>
              <a:t>If the downward force exceeds the upwards force then the casing will stay in place</a:t>
            </a:r>
          </a:p>
          <a:p>
            <a:pPr marL="271463" indent="-271463">
              <a:spcBef>
                <a:spcPct val="45000"/>
              </a:spcBef>
              <a:buClr>
                <a:srgbClr val="860038"/>
              </a:buClr>
              <a:buFont typeface="Wingdings" pitchFamily="2" charset="2"/>
              <a:buChar char="§"/>
            </a:pPr>
            <a:endParaRPr lang="en-CA" sz="2200" kern="0" dirty="0">
              <a:solidFill>
                <a:srgbClr val="000000"/>
              </a:solidFill>
              <a:latin typeface="Arial Narrow" pitchFamily="34" charset="0"/>
            </a:endParaRPr>
          </a:p>
          <a:p>
            <a:pPr lvl="1">
              <a:spcBef>
                <a:spcPct val="45000"/>
              </a:spcBef>
            </a:pPr>
            <a:endParaRPr lang="en-CA" sz="2050" kern="0" dirty="0">
              <a:solidFill>
                <a:srgbClr val="000000"/>
              </a:solidFill>
              <a:latin typeface="Arial Narrow" pitchFamily="34" charset="0"/>
            </a:endParaRPr>
          </a:p>
          <a:p>
            <a:pPr marL="271463" lvl="1">
              <a:spcBef>
                <a:spcPct val="45000"/>
              </a:spcBef>
            </a:pPr>
            <a:endParaRPr lang="en-CA" sz="2000" kern="0" dirty="0">
              <a:solidFill>
                <a:srgbClr val="000000"/>
              </a:solidFill>
              <a:latin typeface="Arial Narrow" pitchFamily="34" charset="0"/>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3900" y="1556792"/>
            <a:ext cx="2128812" cy="4663588"/>
          </a:xfrm>
          <a:prstGeom prst="rect">
            <a:avLst/>
          </a:prstGeom>
        </p:spPr>
      </p:pic>
    </p:spTree>
    <p:extLst>
      <p:ext uri="{BB962C8B-B14F-4D97-AF65-F5344CB8AC3E}">
        <p14:creationId xmlns:p14="http://schemas.microsoft.com/office/powerpoint/2010/main" val="280899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Buoyancy - Forces</a:t>
            </a:r>
          </a:p>
        </p:txBody>
      </p:sp>
      <p:sp>
        <p:nvSpPr>
          <p:cNvPr id="5" name="Rectangle 8"/>
          <p:cNvSpPr>
            <a:spLocks noChangeArrowheads="1"/>
          </p:cNvSpPr>
          <p:nvPr/>
        </p:nvSpPr>
        <p:spPr bwMode="auto">
          <a:xfrm>
            <a:off x="7548140" y="2061175"/>
            <a:ext cx="964484" cy="646331"/>
          </a:xfrm>
          <a:prstGeom prst="rect">
            <a:avLst/>
          </a:prstGeom>
          <a:noFill/>
          <a:ln w="9525">
            <a:noFill/>
            <a:miter lim="800000"/>
            <a:headEnd/>
            <a:tailEnd/>
          </a:ln>
        </p:spPr>
        <p:txBody>
          <a:bodyPr wrap="square">
            <a:spAutoFit/>
          </a:bodyPr>
          <a:lstStyle/>
          <a:p>
            <a:r>
              <a:rPr lang="en-US" sz="1800" b="1" dirty="0">
                <a:solidFill>
                  <a:schemeClr val="bg1"/>
                </a:solidFill>
              </a:rPr>
              <a:t>Water </a:t>
            </a:r>
          </a:p>
          <a:p>
            <a:r>
              <a:rPr lang="en-US" sz="1800" b="1" dirty="0">
                <a:solidFill>
                  <a:schemeClr val="bg1"/>
                </a:solidFill>
              </a:rPr>
              <a:t>Zone</a:t>
            </a:r>
          </a:p>
        </p:txBody>
      </p:sp>
      <p:sp>
        <p:nvSpPr>
          <p:cNvPr id="9" name="Rectangle 8"/>
          <p:cNvSpPr/>
          <p:nvPr/>
        </p:nvSpPr>
        <p:spPr>
          <a:xfrm>
            <a:off x="342900" y="1424539"/>
            <a:ext cx="8011828" cy="3831818"/>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CA" sz="2000" b="1" kern="0" dirty="0">
                <a:solidFill>
                  <a:srgbClr val="000000"/>
                </a:solidFill>
                <a:latin typeface="Arial Narrow" pitchFamily="34" charset="0"/>
              </a:rPr>
              <a:t>One of the downwards forces is simply the weight of the casing, multiplied by gravity to convert it into Kilonewtons (kN):</a:t>
            </a:r>
          </a:p>
          <a:p>
            <a:pPr lvl="1">
              <a:spcBef>
                <a:spcPct val="45000"/>
              </a:spcBef>
              <a:buClr>
                <a:srgbClr val="860038"/>
              </a:buClr>
            </a:pPr>
            <a:r>
              <a:rPr lang="en-CA" sz="2000" b="1" kern="0" dirty="0">
                <a:solidFill>
                  <a:srgbClr val="000000"/>
                </a:solidFill>
                <a:latin typeface="Arial Narrow" pitchFamily="34" charset="0"/>
              </a:rPr>
              <a:t>Depth (m) </a:t>
            </a:r>
          </a:p>
          <a:p>
            <a:pPr lvl="1">
              <a:spcBef>
                <a:spcPct val="45000"/>
              </a:spcBef>
              <a:buClr>
                <a:srgbClr val="860038"/>
              </a:buClr>
            </a:pPr>
            <a:r>
              <a:rPr lang="en-CA" sz="2000" b="1" kern="0" dirty="0">
                <a:solidFill>
                  <a:srgbClr val="000000"/>
                </a:solidFill>
                <a:latin typeface="Arial Narrow" pitchFamily="34" charset="0"/>
              </a:rPr>
              <a:t>x Casing weight (kg/m)        </a:t>
            </a:r>
          </a:p>
          <a:p>
            <a:pPr lvl="1">
              <a:spcBef>
                <a:spcPct val="45000"/>
              </a:spcBef>
              <a:buClr>
                <a:srgbClr val="860038"/>
              </a:buClr>
            </a:pPr>
            <a:r>
              <a:rPr lang="en-CA" sz="2000" b="1" kern="0" dirty="0">
                <a:solidFill>
                  <a:srgbClr val="000000"/>
                </a:solidFill>
                <a:latin typeface="Arial Narrow" pitchFamily="34" charset="0"/>
              </a:rPr>
              <a:t>x 0.00981</a:t>
            </a:r>
          </a:p>
          <a:p>
            <a:pPr lvl="0">
              <a:spcBef>
                <a:spcPct val="45000"/>
              </a:spcBef>
              <a:buClr>
                <a:srgbClr val="860038"/>
              </a:buClr>
            </a:pPr>
            <a:r>
              <a:rPr lang="en-CA" sz="2000" b="1" kern="0" dirty="0">
                <a:solidFill>
                  <a:srgbClr val="000000"/>
                </a:solidFill>
                <a:latin typeface="Arial Narrow" pitchFamily="34" charset="0"/>
              </a:rPr>
              <a:t>       =        kN </a:t>
            </a:r>
          </a:p>
          <a:p>
            <a:pPr lvl="0">
              <a:spcBef>
                <a:spcPct val="45000"/>
              </a:spcBef>
              <a:buClr>
                <a:srgbClr val="860038"/>
              </a:buClr>
            </a:pPr>
            <a:r>
              <a:rPr lang="en-CA" sz="2000" b="1" kern="0" dirty="0">
                <a:solidFill>
                  <a:srgbClr val="000000"/>
                </a:solidFill>
                <a:latin typeface="Arial Narrow" pitchFamily="34" charset="0"/>
              </a:rPr>
              <a:t>      </a:t>
            </a:r>
          </a:p>
          <a:p>
            <a:pPr lvl="1">
              <a:spcBef>
                <a:spcPct val="45000"/>
              </a:spcBef>
            </a:pPr>
            <a:endParaRPr lang="en-CA" sz="2000" kern="0" dirty="0">
              <a:solidFill>
                <a:srgbClr val="000000"/>
              </a:solidFill>
              <a:latin typeface="Arial Narrow" pitchFamily="34" charset="0"/>
            </a:endParaRPr>
          </a:p>
          <a:p>
            <a:pPr marL="271463" lvl="1">
              <a:spcBef>
                <a:spcPct val="45000"/>
              </a:spcBef>
            </a:pPr>
            <a:endParaRPr lang="en-CA" sz="2000" kern="0" dirty="0">
              <a:solidFill>
                <a:srgbClr val="000000"/>
              </a:solidFill>
              <a:latin typeface="Arial Narrow" pitchFamily="34" charset="0"/>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3900" y="1556792"/>
            <a:ext cx="2128812" cy="4663588"/>
          </a:xfrm>
          <a:prstGeom prst="rect">
            <a:avLst/>
          </a:prstGeom>
        </p:spPr>
      </p:pic>
      <p:sp>
        <p:nvSpPr>
          <p:cNvPr id="6" name="Down Arrow 5"/>
          <p:cNvSpPr/>
          <p:nvPr/>
        </p:nvSpPr>
        <p:spPr>
          <a:xfrm>
            <a:off x="1074786" y="3549199"/>
            <a:ext cx="216023" cy="315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469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Supervisor in TRAINING</a:t>
            </a:r>
            <a:br>
              <a:rPr lang="en-US" dirty="0"/>
            </a:br>
            <a:r>
              <a:rPr lang="en-US" dirty="0">
                <a:solidFill>
                  <a:schemeClr val="bg1">
                    <a:lumMod val="75000"/>
                  </a:schemeClr>
                </a:solidFill>
              </a:rPr>
              <a:t>vision &amp; mission</a:t>
            </a:r>
          </a:p>
        </p:txBody>
      </p:sp>
      <p:sp>
        <p:nvSpPr>
          <p:cNvPr id="9" name="Rectangle 8"/>
          <p:cNvSpPr/>
          <p:nvPr/>
        </p:nvSpPr>
        <p:spPr>
          <a:xfrm>
            <a:off x="342900" y="1268761"/>
            <a:ext cx="10180721" cy="2095574"/>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Vision</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To be Canada’s Premier Energy Services Company.</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Mission</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Led by a culture created through Pride by Performance, “Our Company” will build on past learnings with focus on our guiding principles of; Service, Excellence, Integrity, and Teamwork. </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4363661" y="4136337"/>
            <a:ext cx="2556904" cy="804545"/>
          </a:xfrm>
          <a:prstGeom prst="rect">
            <a:avLst/>
          </a:prstGeom>
        </p:spPr>
      </p:pic>
    </p:spTree>
    <p:extLst>
      <p:ext uri="{BB962C8B-B14F-4D97-AF65-F5344CB8AC3E}">
        <p14:creationId xmlns:p14="http://schemas.microsoft.com/office/powerpoint/2010/main" val="131196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Buoyancy - Forces</a:t>
            </a:r>
          </a:p>
        </p:txBody>
      </p:sp>
      <p:sp>
        <p:nvSpPr>
          <p:cNvPr id="5" name="Rectangle 8"/>
          <p:cNvSpPr>
            <a:spLocks noChangeArrowheads="1"/>
          </p:cNvSpPr>
          <p:nvPr/>
        </p:nvSpPr>
        <p:spPr bwMode="auto">
          <a:xfrm>
            <a:off x="7548140" y="2061175"/>
            <a:ext cx="964484" cy="646331"/>
          </a:xfrm>
          <a:prstGeom prst="rect">
            <a:avLst/>
          </a:prstGeom>
          <a:noFill/>
          <a:ln w="9525">
            <a:noFill/>
            <a:miter lim="800000"/>
            <a:headEnd/>
            <a:tailEnd/>
          </a:ln>
        </p:spPr>
        <p:txBody>
          <a:bodyPr wrap="square">
            <a:spAutoFit/>
          </a:bodyPr>
          <a:lstStyle/>
          <a:p>
            <a:r>
              <a:rPr lang="en-US" sz="1800" b="1" dirty="0">
                <a:solidFill>
                  <a:schemeClr val="bg1"/>
                </a:solidFill>
              </a:rPr>
              <a:t>Water </a:t>
            </a:r>
          </a:p>
          <a:p>
            <a:r>
              <a:rPr lang="en-US" sz="1800" b="1" dirty="0">
                <a:solidFill>
                  <a:schemeClr val="bg1"/>
                </a:solidFill>
              </a:rPr>
              <a:t>Zone</a:t>
            </a:r>
          </a:p>
        </p:txBody>
      </p:sp>
      <p:sp>
        <p:nvSpPr>
          <p:cNvPr id="9" name="Rectangle 8"/>
          <p:cNvSpPr/>
          <p:nvPr/>
        </p:nvSpPr>
        <p:spPr>
          <a:xfrm>
            <a:off x="1775520" y="2282078"/>
            <a:ext cx="8373094" cy="3804118"/>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CA" sz="2050" b="1" kern="0" dirty="0">
                <a:solidFill>
                  <a:srgbClr val="000000"/>
                </a:solidFill>
                <a:latin typeface="Arial Narrow" pitchFamily="34" charset="0"/>
              </a:rPr>
              <a:t>The other downwards force is the hydrostatic pressure exerted by the displacement fluid on the internal surface area of the casing:</a:t>
            </a:r>
          </a:p>
          <a:p>
            <a:pPr marL="800100" lvl="1" indent="-342900">
              <a:spcBef>
                <a:spcPct val="45000"/>
              </a:spcBef>
              <a:buClr>
                <a:srgbClr val="860038"/>
              </a:buClr>
              <a:buFont typeface="Arial" panose="020B0604020202020204" pitchFamily="34" charset="0"/>
              <a:buChar char="•"/>
            </a:pPr>
            <a:r>
              <a:rPr lang="en-CA" sz="2050" b="1" kern="0" dirty="0">
                <a:solidFill>
                  <a:srgbClr val="000000"/>
                </a:solidFill>
                <a:latin typeface="Arial Narrow" pitchFamily="34" charset="0"/>
              </a:rPr>
              <a:t>Depth (m) x density (kg/m³) x 0.00981 x ID capacity =       kN</a:t>
            </a:r>
          </a:p>
          <a:p>
            <a:pPr lvl="1">
              <a:spcBef>
                <a:spcPct val="45000"/>
              </a:spcBef>
              <a:buClr>
                <a:srgbClr val="860038"/>
              </a:buClr>
            </a:pPr>
            <a:endParaRPr lang="en-CA" sz="2050" b="1" kern="0" dirty="0">
              <a:solidFill>
                <a:srgbClr val="000000"/>
              </a:solidFill>
              <a:latin typeface="Arial Narrow" pitchFamily="34" charset="0"/>
            </a:endParaRPr>
          </a:p>
          <a:p>
            <a:pPr lvl="2">
              <a:spcBef>
                <a:spcPct val="45000"/>
              </a:spcBef>
              <a:buClr>
                <a:srgbClr val="860038"/>
              </a:buClr>
            </a:pPr>
            <a:endParaRPr lang="en-CA" sz="2400" b="1" kern="0" dirty="0">
              <a:solidFill>
                <a:srgbClr val="000000"/>
              </a:solidFill>
              <a:latin typeface="Arial Narrow" pitchFamily="34" charset="0"/>
            </a:endParaRPr>
          </a:p>
          <a:p>
            <a:pPr lvl="0">
              <a:spcBef>
                <a:spcPct val="45000"/>
              </a:spcBef>
              <a:buClr>
                <a:srgbClr val="860038"/>
              </a:buClr>
            </a:pPr>
            <a:endParaRPr lang="en-CA" sz="2400" b="1" kern="0" dirty="0">
              <a:solidFill>
                <a:srgbClr val="000000"/>
              </a:solidFill>
              <a:latin typeface="Arial Narrow" pitchFamily="34" charset="0"/>
            </a:endParaRPr>
          </a:p>
          <a:p>
            <a:pPr lvl="1">
              <a:spcBef>
                <a:spcPct val="45000"/>
              </a:spcBef>
            </a:pPr>
            <a:endParaRPr lang="en-CA" sz="2400" kern="0" dirty="0">
              <a:solidFill>
                <a:srgbClr val="000000"/>
              </a:solidFill>
              <a:latin typeface="Arial Narrow" pitchFamily="34" charset="0"/>
            </a:endParaRPr>
          </a:p>
          <a:p>
            <a:pPr marL="271463" lvl="1">
              <a:spcBef>
                <a:spcPct val="45000"/>
              </a:spcBef>
            </a:pPr>
            <a:endParaRPr lang="en-CA" sz="2000" kern="0" dirty="0">
              <a:solidFill>
                <a:srgbClr val="000000"/>
              </a:solidFill>
              <a:latin typeface="Arial Narrow" pitchFamily="34" charset="0"/>
            </a:endParaRPr>
          </a:p>
        </p:txBody>
      </p:sp>
      <p:sp>
        <p:nvSpPr>
          <p:cNvPr id="6" name="Down Arrow 5"/>
          <p:cNvSpPr/>
          <p:nvPr/>
        </p:nvSpPr>
        <p:spPr>
          <a:xfrm>
            <a:off x="8050316" y="3111728"/>
            <a:ext cx="216023" cy="315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417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Buoyancy - Forces</a:t>
            </a:r>
          </a:p>
        </p:txBody>
      </p:sp>
      <p:sp>
        <p:nvSpPr>
          <p:cNvPr id="5" name="Rectangle 8"/>
          <p:cNvSpPr>
            <a:spLocks noChangeArrowheads="1"/>
          </p:cNvSpPr>
          <p:nvPr/>
        </p:nvSpPr>
        <p:spPr bwMode="auto">
          <a:xfrm>
            <a:off x="7548140" y="2061175"/>
            <a:ext cx="964484" cy="646331"/>
          </a:xfrm>
          <a:prstGeom prst="rect">
            <a:avLst/>
          </a:prstGeom>
          <a:noFill/>
          <a:ln w="9525">
            <a:noFill/>
            <a:miter lim="800000"/>
            <a:headEnd/>
            <a:tailEnd/>
          </a:ln>
        </p:spPr>
        <p:txBody>
          <a:bodyPr wrap="square">
            <a:spAutoFit/>
          </a:bodyPr>
          <a:lstStyle/>
          <a:p>
            <a:r>
              <a:rPr lang="en-US" sz="1800" b="1" dirty="0">
                <a:solidFill>
                  <a:schemeClr val="bg1"/>
                </a:solidFill>
              </a:rPr>
              <a:t>Water </a:t>
            </a:r>
          </a:p>
          <a:p>
            <a:r>
              <a:rPr lang="en-US" sz="1800" b="1" dirty="0">
                <a:solidFill>
                  <a:schemeClr val="bg1"/>
                </a:solidFill>
              </a:rPr>
              <a:t>Zone</a:t>
            </a:r>
          </a:p>
        </p:txBody>
      </p:sp>
      <p:sp>
        <p:nvSpPr>
          <p:cNvPr id="9" name="Rectangle 8"/>
          <p:cNvSpPr/>
          <p:nvPr/>
        </p:nvSpPr>
        <p:spPr>
          <a:xfrm>
            <a:off x="342900" y="1337912"/>
            <a:ext cx="9805714" cy="4260012"/>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CA" sz="2000" b="1" kern="0" dirty="0">
                <a:solidFill>
                  <a:srgbClr val="000000"/>
                </a:solidFill>
                <a:latin typeface="Arial Narrow" pitchFamily="34" charset="0"/>
              </a:rPr>
              <a:t>The main upwards force is the hydrostatic pressure exerted by the displaced (annular) fluid on the outer surface area of the casing:</a:t>
            </a:r>
          </a:p>
          <a:p>
            <a:pPr marL="800100" lvl="1" indent="-342900">
              <a:spcBef>
                <a:spcPct val="45000"/>
              </a:spcBef>
              <a:buClr>
                <a:srgbClr val="860038"/>
              </a:buClr>
              <a:buFont typeface="Arial" panose="020B0604020202020204" pitchFamily="34" charset="0"/>
              <a:buChar char="•"/>
            </a:pPr>
            <a:r>
              <a:rPr lang="en-CA" sz="2000" b="1" kern="0" dirty="0">
                <a:solidFill>
                  <a:srgbClr val="000000"/>
                </a:solidFill>
                <a:latin typeface="Arial Narrow" pitchFamily="34" charset="0"/>
              </a:rPr>
              <a:t>Depth (m) x density (kg/m³) x 0.00981 x OD capacity  =      kN</a:t>
            </a:r>
          </a:p>
          <a:p>
            <a:pPr marL="800100" lvl="1" indent="-342900">
              <a:spcBef>
                <a:spcPct val="45000"/>
              </a:spcBef>
              <a:buClr>
                <a:srgbClr val="860038"/>
              </a:buClr>
              <a:buFont typeface="Arial" panose="020B0604020202020204" pitchFamily="34" charset="0"/>
              <a:buChar char="•"/>
            </a:pPr>
            <a:endParaRPr lang="en-CA" sz="2000" b="1" kern="0" dirty="0">
              <a:solidFill>
                <a:srgbClr val="000000"/>
              </a:solidFill>
              <a:latin typeface="Arial Narrow" pitchFamily="34" charset="0"/>
            </a:endParaRPr>
          </a:p>
          <a:p>
            <a:pPr lvl="1">
              <a:spcBef>
                <a:spcPct val="45000"/>
              </a:spcBef>
              <a:buClr>
                <a:srgbClr val="860038"/>
              </a:buClr>
            </a:pPr>
            <a:endParaRPr lang="en-CA" sz="2000" b="1" kern="0" dirty="0">
              <a:solidFill>
                <a:schemeClr val="tx1"/>
              </a:solidFill>
              <a:latin typeface="Arial Narrow" pitchFamily="34" charset="0"/>
            </a:endParaRPr>
          </a:p>
          <a:p>
            <a:pPr marL="1257300" lvl="2" indent="-342900">
              <a:spcBef>
                <a:spcPct val="45000"/>
              </a:spcBef>
              <a:buClr>
                <a:srgbClr val="860038"/>
              </a:buClr>
              <a:buFont typeface="Arial" panose="020B0604020202020204" pitchFamily="34" charset="0"/>
              <a:buChar char="•"/>
            </a:pPr>
            <a:endParaRPr lang="en-CA" sz="2400" b="1" kern="0" dirty="0">
              <a:solidFill>
                <a:srgbClr val="000000"/>
              </a:solidFill>
              <a:latin typeface="Arial Narrow" pitchFamily="34" charset="0"/>
            </a:endParaRPr>
          </a:p>
          <a:p>
            <a:pPr lvl="0">
              <a:spcBef>
                <a:spcPct val="45000"/>
              </a:spcBef>
              <a:buClr>
                <a:srgbClr val="860038"/>
              </a:buClr>
            </a:pPr>
            <a:endParaRPr lang="en-CA" sz="2400" b="1" kern="0" dirty="0">
              <a:solidFill>
                <a:srgbClr val="000000"/>
              </a:solidFill>
              <a:latin typeface="Arial Narrow" pitchFamily="34" charset="0"/>
            </a:endParaRPr>
          </a:p>
          <a:p>
            <a:pPr lvl="1">
              <a:spcBef>
                <a:spcPct val="45000"/>
              </a:spcBef>
            </a:pPr>
            <a:endParaRPr lang="en-CA" sz="2400" kern="0" dirty="0">
              <a:solidFill>
                <a:srgbClr val="000000"/>
              </a:solidFill>
              <a:latin typeface="Arial Narrow" pitchFamily="34" charset="0"/>
            </a:endParaRPr>
          </a:p>
          <a:p>
            <a:pPr marL="271463" lvl="1">
              <a:spcBef>
                <a:spcPct val="45000"/>
              </a:spcBef>
            </a:pPr>
            <a:endParaRPr lang="en-CA" sz="2000" kern="0" dirty="0">
              <a:solidFill>
                <a:srgbClr val="000000"/>
              </a:solidFill>
              <a:latin typeface="Arial Narrow" pitchFamily="34" charset="0"/>
            </a:endParaRPr>
          </a:p>
        </p:txBody>
      </p:sp>
      <p:sp>
        <p:nvSpPr>
          <p:cNvPr id="6" name="Down Arrow 5"/>
          <p:cNvSpPr/>
          <p:nvPr/>
        </p:nvSpPr>
        <p:spPr>
          <a:xfrm rot="10800000">
            <a:off x="6564828" y="1999109"/>
            <a:ext cx="288032" cy="4306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81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Buoyancy - Forces</a:t>
            </a:r>
          </a:p>
        </p:txBody>
      </p:sp>
      <p:sp>
        <p:nvSpPr>
          <p:cNvPr id="5" name="Rectangle 8"/>
          <p:cNvSpPr>
            <a:spLocks noChangeArrowheads="1"/>
          </p:cNvSpPr>
          <p:nvPr/>
        </p:nvSpPr>
        <p:spPr bwMode="auto">
          <a:xfrm>
            <a:off x="7548140" y="2061175"/>
            <a:ext cx="964484" cy="646331"/>
          </a:xfrm>
          <a:prstGeom prst="rect">
            <a:avLst/>
          </a:prstGeom>
          <a:noFill/>
          <a:ln w="9525">
            <a:noFill/>
            <a:miter lim="800000"/>
            <a:headEnd/>
            <a:tailEnd/>
          </a:ln>
        </p:spPr>
        <p:txBody>
          <a:bodyPr wrap="square">
            <a:spAutoFit/>
          </a:bodyPr>
          <a:lstStyle/>
          <a:p>
            <a:r>
              <a:rPr lang="en-US" sz="1800" b="1" dirty="0">
                <a:solidFill>
                  <a:schemeClr val="bg1"/>
                </a:solidFill>
              </a:rPr>
              <a:t>Water </a:t>
            </a:r>
          </a:p>
          <a:p>
            <a:r>
              <a:rPr lang="en-US" sz="1800" b="1" dirty="0">
                <a:solidFill>
                  <a:schemeClr val="bg1"/>
                </a:solidFill>
              </a:rPr>
              <a:t>Zone</a:t>
            </a:r>
          </a:p>
        </p:txBody>
      </p:sp>
      <p:sp>
        <p:nvSpPr>
          <p:cNvPr id="9" name="Rectangle 8"/>
          <p:cNvSpPr/>
          <p:nvPr/>
        </p:nvSpPr>
        <p:spPr>
          <a:xfrm>
            <a:off x="342900" y="1340769"/>
            <a:ext cx="9785548" cy="6103209"/>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b="1" kern="0" dirty="0">
                <a:solidFill>
                  <a:srgbClr val="000000"/>
                </a:solidFill>
                <a:latin typeface="Arial Narrow" pitchFamily="34" charset="0"/>
              </a:rPr>
              <a:t>Take the resulting forces and determine if the overall force is upwards or downwards:</a:t>
            </a:r>
          </a:p>
          <a:p>
            <a:pPr marL="728663" lvl="1" indent="-271463">
              <a:spcBef>
                <a:spcPct val="45000"/>
              </a:spcBef>
              <a:buClr>
                <a:srgbClr val="860038"/>
              </a:buClr>
              <a:buFont typeface="Wingdings" pitchFamily="2" charset="2"/>
              <a:buChar char="§"/>
            </a:pPr>
            <a:r>
              <a:rPr lang="en-CA" sz="2000" b="1" kern="0" dirty="0">
                <a:solidFill>
                  <a:schemeClr val="tx1"/>
                </a:solidFill>
                <a:latin typeface="Arial Narrow" pitchFamily="34" charset="0"/>
              </a:rPr>
              <a:t>(total down force) – (total up force) = net force</a:t>
            </a:r>
          </a:p>
          <a:p>
            <a:pPr marL="728663" lvl="1" indent="-271463">
              <a:spcBef>
                <a:spcPct val="45000"/>
              </a:spcBef>
              <a:buClr>
                <a:srgbClr val="860038"/>
              </a:buClr>
              <a:buFont typeface="Wingdings" pitchFamily="2" charset="2"/>
              <a:buChar char="§"/>
            </a:pPr>
            <a:endParaRPr lang="en-CA" sz="2000" b="1" kern="0" dirty="0">
              <a:latin typeface="Arial Narrow" pitchFamily="34" charset="0"/>
            </a:endParaRPr>
          </a:p>
          <a:p>
            <a:pPr marL="271463" indent="-271463">
              <a:spcBef>
                <a:spcPct val="45000"/>
              </a:spcBef>
              <a:buClr>
                <a:srgbClr val="860038"/>
              </a:buClr>
              <a:buFont typeface="Wingdings" pitchFamily="2" charset="2"/>
              <a:buChar char="§"/>
            </a:pPr>
            <a:r>
              <a:rPr lang="en-US" sz="2000" b="1" kern="0" dirty="0">
                <a:solidFill>
                  <a:srgbClr val="000000"/>
                </a:solidFill>
                <a:latin typeface="Arial Narrow" pitchFamily="34" charset="0"/>
              </a:rPr>
              <a:t>If the net force is:</a:t>
            </a:r>
          </a:p>
          <a:p>
            <a:pPr marL="728663" lvl="1" indent="-271463">
              <a:spcBef>
                <a:spcPct val="45000"/>
              </a:spcBef>
              <a:buClr>
                <a:srgbClr val="860038"/>
              </a:buClr>
              <a:buFont typeface="Wingdings" pitchFamily="2" charset="2"/>
              <a:buChar char="§"/>
            </a:pPr>
            <a:r>
              <a:rPr lang="en-US" sz="2000" b="1" kern="0" dirty="0">
                <a:solidFill>
                  <a:srgbClr val="000000"/>
                </a:solidFill>
                <a:latin typeface="Arial Narrow" pitchFamily="34" charset="0"/>
              </a:rPr>
              <a:t>Negative:  There is more upwards force acting on the casing, and it will hydraulic out of the well.</a:t>
            </a:r>
          </a:p>
          <a:p>
            <a:pPr marL="728663" lvl="1" indent="-271463">
              <a:spcBef>
                <a:spcPct val="45000"/>
              </a:spcBef>
              <a:buClr>
                <a:srgbClr val="860038"/>
              </a:buClr>
              <a:buFont typeface="Wingdings" pitchFamily="2" charset="2"/>
              <a:buChar char="§"/>
            </a:pPr>
            <a:r>
              <a:rPr lang="en-CA" sz="2000" b="1" kern="0" dirty="0">
                <a:latin typeface="Arial Narrow" pitchFamily="34" charset="0"/>
              </a:rPr>
              <a:t>Positive:  the casing will sink under static conditions, so we must calculate the lift pressure required to lift the casing</a:t>
            </a:r>
          </a:p>
          <a:p>
            <a:pPr marL="1185863" lvl="2" indent="-271463">
              <a:spcBef>
                <a:spcPct val="45000"/>
              </a:spcBef>
              <a:buClr>
                <a:srgbClr val="860038"/>
              </a:buClr>
              <a:buFont typeface="Wingdings" pitchFamily="2" charset="2"/>
              <a:buChar char="§"/>
            </a:pPr>
            <a:r>
              <a:rPr lang="en-CA" sz="2000" b="1" kern="0" dirty="0">
                <a:latin typeface="Arial Narrow" pitchFamily="34" charset="0"/>
              </a:rPr>
              <a:t>If the lift pressure is ≤ 7MPa the casing should still be chained </a:t>
            </a:r>
          </a:p>
          <a:p>
            <a:pPr lvl="1">
              <a:spcBef>
                <a:spcPct val="45000"/>
              </a:spcBef>
              <a:buClr>
                <a:srgbClr val="860038"/>
              </a:buClr>
            </a:pPr>
            <a:endParaRPr lang="en-CA" sz="2000" b="1" kern="0" dirty="0">
              <a:solidFill>
                <a:schemeClr val="tx1"/>
              </a:solidFill>
              <a:latin typeface="Arial Narrow" pitchFamily="34" charset="0"/>
            </a:endParaRPr>
          </a:p>
          <a:p>
            <a:pPr marL="1257300" lvl="2" indent="-342900">
              <a:spcBef>
                <a:spcPct val="45000"/>
              </a:spcBef>
              <a:buClr>
                <a:srgbClr val="860038"/>
              </a:buClr>
              <a:buFont typeface="Arial" panose="020B0604020202020204" pitchFamily="34" charset="0"/>
              <a:buChar char="•"/>
            </a:pPr>
            <a:endParaRPr lang="en-CA" sz="2000" b="1" kern="0" dirty="0">
              <a:solidFill>
                <a:srgbClr val="000000"/>
              </a:solidFill>
              <a:latin typeface="Arial Narrow" pitchFamily="34" charset="0"/>
            </a:endParaRPr>
          </a:p>
          <a:p>
            <a:pPr lvl="0">
              <a:spcBef>
                <a:spcPct val="45000"/>
              </a:spcBef>
              <a:buClr>
                <a:srgbClr val="860038"/>
              </a:buClr>
            </a:pPr>
            <a:endParaRPr lang="en-CA" sz="2400" b="1" kern="0" dirty="0">
              <a:solidFill>
                <a:srgbClr val="000000"/>
              </a:solidFill>
              <a:latin typeface="Arial Narrow" pitchFamily="34" charset="0"/>
            </a:endParaRPr>
          </a:p>
          <a:p>
            <a:pPr lvl="1">
              <a:spcBef>
                <a:spcPct val="45000"/>
              </a:spcBef>
            </a:pPr>
            <a:endParaRPr lang="en-CA" sz="2400" kern="0" dirty="0">
              <a:solidFill>
                <a:srgbClr val="000000"/>
              </a:solidFill>
              <a:latin typeface="Arial Narrow" pitchFamily="34" charset="0"/>
            </a:endParaRPr>
          </a:p>
          <a:p>
            <a:pPr marL="271463" lvl="1">
              <a:spcBef>
                <a:spcPct val="45000"/>
              </a:spcBef>
            </a:pPr>
            <a:endParaRPr lang="en-CA" sz="2000" kern="0" dirty="0">
              <a:solidFill>
                <a:srgbClr val="000000"/>
              </a:solidFill>
              <a:latin typeface="Arial Narrow" pitchFamily="34" charset="0"/>
            </a:endParaRPr>
          </a:p>
        </p:txBody>
      </p:sp>
    </p:spTree>
    <p:extLst>
      <p:ext uri="{BB962C8B-B14F-4D97-AF65-F5344CB8AC3E}">
        <p14:creationId xmlns:p14="http://schemas.microsoft.com/office/powerpoint/2010/main" val="19415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Buoyancy - Forces</a:t>
            </a:r>
          </a:p>
        </p:txBody>
      </p:sp>
      <p:sp>
        <p:nvSpPr>
          <p:cNvPr id="5" name="Rectangle 8"/>
          <p:cNvSpPr>
            <a:spLocks noChangeArrowheads="1"/>
          </p:cNvSpPr>
          <p:nvPr/>
        </p:nvSpPr>
        <p:spPr bwMode="auto">
          <a:xfrm>
            <a:off x="7548140" y="2061175"/>
            <a:ext cx="964484" cy="646331"/>
          </a:xfrm>
          <a:prstGeom prst="rect">
            <a:avLst/>
          </a:prstGeom>
          <a:noFill/>
          <a:ln w="9525">
            <a:noFill/>
            <a:miter lim="800000"/>
            <a:headEnd/>
            <a:tailEnd/>
          </a:ln>
        </p:spPr>
        <p:txBody>
          <a:bodyPr wrap="square">
            <a:spAutoFit/>
          </a:bodyPr>
          <a:lstStyle/>
          <a:p>
            <a:r>
              <a:rPr lang="en-US" sz="1800" b="1" dirty="0">
                <a:solidFill>
                  <a:schemeClr val="bg1"/>
                </a:solidFill>
              </a:rPr>
              <a:t>Water </a:t>
            </a:r>
          </a:p>
          <a:p>
            <a:r>
              <a:rPr lang="en-US" sz="1800" b="1" dirty="0">
                <a:solidFill>
                  <a:schemeClr val="bg1"/>
                </a:solidFill>
              </a:rPr>
              <a:t>Zone</a:t>
            </a:r>
          </a:p>
        </p:txBody>
      </p:sp>
      <p:sp>
        <p:nvSpPr>
          <p:cNvPr id="9" name="Rectangle 8"/>
          <p:cNvSpPr/>
          <p:nvPr/>
        </p:nvSpPr>
        <p:spPr>
          <a:xfrm>
            <a:off x="342900" y="1318661"/>
            <a:ext cx="10697277" cy="3992247"/>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b="1" kern="0" dirty="0">
                <a:solidFill>
                  <a:srgbClr val="000000"/>
                </a:solidFill>
                <a:latin typeface="Arial Narrow" pitchFamily="34" charset="0"/>
              </a:rPr>
              <a:t>Lift force is the 4</a:t>
            </a:r>
            <a:r>
              <a:rPr lang="en-US" sz="2000" b="1" kern="0" baseline="30000" dirty="0">
                <a:solidFill>
                  <a:srgbClr val="000000"/>
                </a:solidFill>
                <a:latin typeface="Arial Narrow" pitchFamily="34" charset="0"/>
              </a:rPr>
              <a:t>th</a:t>
            </a:r>
            <a:r>
              <a:rPr lang="en-US" sz="2000" b="1" kern="0" dirty="0">
                <a:solidFill>
                  <a:srgbClr val="000000"/>
                </a:solidFill>
                <a:latin typeface="Arial Narrow" pitchFamily="34" charset="0"/>
              </a:rPr>
              <a:t> and final force acting on the casing, and is the result of our pumps pressure pushing up on the casing. </a:t>
            </a:r>
          </a:p>
          <a:p>
            <a:pPr marL="271463" indent="-271463">
              <a:spcBef>
                <a:spcPct val="45000"/>
              </a:spcBef>
              <a:buClr>
                <a:srgbClr val="860038"/>
              </a:buClr>
              <a:buFont typeface="Wingdings" pitchFamily="2" charset="2"/>
              <a:buChar char="§"/>
            </a:pPr>
            <a:r>
              <a:rPr lang="en-US" sz="2000" b="1" kern="0" dirty="0">
                <a:solidFill>
                  <a:srgbClr val="000000"/>
                </a:solidFill>
                <a:latin typeface="Arial Narrow" pitchFamily="34" charset="0"/>
              </a:rPr>
              <a:t>To determine the force required to lift the casing:</a:t>
            </a:r>
          </a:p>
          <a:p>
            <a:pPr marL="800100" lvl="1" indent="-342900">
              <a:spcBef>
                <a:spcPct val="45000"/>
              </a:spcBef>
              <a:buClr>
                <a:srgbClr val="860038"/>
              </a:buClr>
              <a:buFont typeface="Arial" panose="020B0604020202020204" pitchFamily="34" charset="0"/>
              <a:buChar char="•"/>
            </a:pPr>
            <a:r>
              <a:rPr lang="en-US" sz="2000" b="1" kern="0" dirty="0">
                <a:solidFill>
                  <a:srgbClr val="000000"/>
                </a:solidFill>
                <a:latin typeface="Arial Narrow" pitchFamily="34" charset="0"/>
              </a:rPr>
              <a:t>Net force (kN) ÷ OD capacity) = lift pressure (kPa)</a:t>
            </a:r>
          </a:p>
          <a:p>
            <a:pPr marL="271463" indent="-271463">
              <a:spcBef>
                <a:spcPct val="45000"/>
              </a:spcBef>
              <a:buClr>
                <a:srgbClr val="860038"/>
              </a:buClr>
              <a:buFont typeface="Wingdings" pitchFamily="2" charset="2"/>
              <a:buChar char="§"/>
            </a:pPr>
            <a:r>
              <a:rPr lang="en-US" sz="2000" b="1" kern="0" dirty="0">
                <a:solidFill>
                  <a:srgbClr val="000000"/>
                </a:solidFill>
                <a:latin typeface="Arial Narrow" pitchFamily="34" charset="0"/>
              </a:rPr>
              <a:t>This pressure applies until the moment the plug is bumped.</a:t>
            </a:r>
          </a:p>
          <a:p>
            <a:pPr lvl="1">
              <a:spcBef>
                <a:spcPct val="45000"/>
              </a:spcBef>
              <a:buClr>
                <a:srgbClr val="860038"/>
              </a:buClr>
            </a:pPr>
            <a:endParaRPr lang="en-CA" sz="2000" b="1" kern="0" dirty="0">
              <a:solidFill>
                <a:srgbClr val="000000"/>
              </a:solidFill>
              <a:latin typeface="Arial Narrow" pitchFamily="34" charset="0"/>
            </a:endParaRPr>
          </a:p>
          <a:p>
            <a:pPr lvl="0">
              <a:spcBef>
                <a:spcPct val="45000"/>
              </a:spcBef>
              <a:buClr>
                <a:srgbClr val="860038"/>
              </a:buClr>
            </a:pPr>
            <a:endParaRPr lang="en-CA" sz="2050" b="1" kern="0" dirty="0">
              <a:solidFill>
                <a:srgbClr val="000000"/>
              </a:solidFill>
              <a:latin typeface="Arial Narrow" pitchFamily="34" charset="0"/>
            </a:endParaRPr>
          </a:p>
          <a:p>
            <a:pPr lvl="1">
              <a:spcBef>
                <a:spcPct val="45000"/>
              </a:spcBef>
            </a:pPr>
            <a:endParaRPr lang="en-CA" sz="2400" kern="0" dirty="0">
              <a:solidFill>
                <a:srgbClr val="000000"/>
              </a:solidFill>
              <a:latin typeface="Arial Narrow" pitchFamily="34" charset="0"/>
            </a:endParaRPr>
          </a:p>
          <a:p>
            <a:pPr marL="271463" lvl="1">
              <a:spcBef>
                <a:spcPct val="45000"/>
              </a:spcBef>
            </a:pPr>
            <a:endParaRPr lang="en-CA" sz="2000" kern="0" dirty="0">
              <a:solidFill>
                <a:srgbClr val="000000"/>
              </a:solidFill>
              <a:latin typeface="Arial Narrow" pitchFamily="34" charset="0"/>
            </a:endParaRPr>
          </a:p>
        </p:txBody>
      </p:sp>
    </p:spTree>
    <p:extLst>
      <p:ext uri="{BB962C8B-B14F-4D97-AF65-F5344CB8AC3E}">
        <p14:creationId xmlns:p14="http://schemas.microsoft.com/office/powerpoint/2010/main" val="362857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Example job</a:t>
            </a:r>
          </a:p>
        </p:txBody>
      </p:sp>
      <p:sp>
        <p:nvSpPr>
          <p:cNvPr id="3" name="Content Placeholder 2"/>
          <p:cNvSpPr>
            <a:spLocks noGrp="1"/>
          </p:cNvSpPr>
          <p:nvPr>
            <p:ph idx="1"/>
          </p:nvPr>
        </p:nvSpPr>
        <p:spPr>
          <a:xfrm>
            <a:off x="1788582" y="1417642"/>
            <a:ext cx="8699907" cy="4891679"/>
          </a:xfrm>
        </p:spPr>
        <p:txBody>
          <a:bodyPr/>
          <a:lstStyle/>
          <a:p>
            <a:r>
              <a:rPr lang="en-US" sz="2000" b="1" dirty="0"/>
              <a:t>Calculate slurry, bulk, and water requirements for the following job, as well as maximum pressures.  Create a cheat sheet:</a:t>
            </a:r>
          </a:p>
          <a:p>
            <a:pPr marL="800100" lvl="1" indent="-342900" eaLnBrk="0" hangingPunct="0">
              <a:buClr>
                <a:srgbClr val="860038"/>
              </a:buClr>
            </a:pPr>
            <a:r>
              <a:rPr lang="en-US" b="1" dirty="0">
                <a:solidFill>
                  <a:srgbClr val="000000"/>
                </a:solidFill>
                <a:ea typeface="ＭＳ Ｐゴシック" charset="-128"/>
              </a:rPr>
              <a:t>200 m</a:t>
            </a:r>
          </a:p>
          <a:p>
            <a:pPr marL="800100" lvl="1" indent="-342900" eaLnBrk="0" hangingPunct="0">
              <a:buClr>
                <a:srgbClr val="860038"/>
              </a:buClr>
            </a:pPr>
            <a:r>
              <a:rPr lang="en-US" b="1" dirty="0">
                <a:solidFill>
                  <a:srgbClr val="000000"/>
                </a:solidFill>
                <a:ea typeface="ＭＳ Ｐゴシック" charset="-128"/>
              </a:rPr>
              <a:t>219.1 mm, 35.72 kg/m J-55 Casing</a:t>
            </a:r>
          </a:p>
          <a:p>
            <a:pPr marL="800100" lvl="1" indent="-342900" eaLnBrk="0" hangingPunct="0">
              <a:buClr>
                <a:srgbClr val="860038"/>
              </a:buClr>
            </a:pPr>
            <a:r>
              <a:rPr lang="en-US" b="1" dirty="0">
                <a:solidFill>
                  <a:srgbClr val="000000"/>
                </a:solidFill>
                <a:ea typeface="ＭＳ Ｐゴシック" charset="-128"/>
              </a:rPr>
              <a:t>OH: 282.6 mm OH</a:t>
            </a:r>
          </a:p>
          <a:p>
            <a:pPr marL="800100" lvl="1" indent="-342900" eaLnBrk="0" hangingPunct="0">
              <a:buClr>
                <a:srgbClr val="860038"/>
              </a:buClr>
            </a:pPr>
            <a:r>
              <a:rPr lang="en-US" b="1" dirty="0">
                <a:solidFill>
                  <a:srgbClr val="000000"/>
                </a:solidFill>
                <a:ea typeface="ＭＳ Ｐゴシック" charset="-128"/>
              </a:rPr>
              <a:t>11 m shoe joint	</a:t>
            </a:r>
          </a:p>
          <a:p>
            <a:pPr marL="800100" lvl="1" indent="-342900" eaLnBrk="0" hangingPunct="0">
              <a:buClr>
                <a:srgbClr val="860038"/>
              </a:buClr>
            </a:pPr>
            <a:r>
              <a:rPr lang="en-US" b="1" dirty="0">
                <a:solidFill>
                  <a:srgbClr val="000000"/>
                </a:solidFill>
                <a:ea typeface="ＭＳ Ｐゴシック" charset="-128"/>
              </a:rPr>
              <a:t>100% excess</a:t>
            </a:r>
          </a:p>
          <a:p>
            <a:pPr marL="800100" lvl="1" indent="-342900" eaLnBrk="0" hangingPunct="0">
              <a:buClr>
                <a:srgbClr val="860038"/>
              </a:buClr>
            </a:pPr>
            <a:r>
              <a:rPr lang="en-US" b="1" dirty="0">
                <a:solidFill>
                  <a:srgbClr val="000000"/>
                </a:solidFill>
                <a:ea typeface="ＭＳ Ｐゴシック" charset="-128"/>
              </a:rPr>
              <a:t>0-1-0 G</a:t>
            </a:r>
          </a:p>
          <a:p>
            <a:pPr marL="800100" lvl="1" indent="-342900" eaLnBrk="0" hangingPunct="0">
              <a:buClr>
                <a:srgbClr val="860038"/>
              </a:buClr>
            </a:pPr>
            <a:r>
              <a:rPr lang="en-US" b="1" dirty="0">
                <a:solidFill>
                  <a:srgbClr val="000000"/>
                </a:solidFill>
                <a:ea typeface="ＭＳ Ｐゴシック" charset="-128"/>
              </a:rPr>
              <a:t>3 m³ preflush</a:t>
            </a:r>
          </a:p>
        </p:txBody>
      </p:sp>
    </p:spTree>
    <p:extLst>
      <p:ext uri="{BB962C8B-B14F-4D97-AF65-F5344CB8AC3E}">
        <p14:creationId xmlns:p14="http://schemas.microsoft.com/office/powerpoint/2010/main" val="28382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Surface casing example	</a:t>
            </a:r>
          </a:p>
        </p:txBody>
      </p:sp>
      <p:sp>
        <p:nvSpPr>
          <p:cNvPr id="6" name="Content Placeholder 5"/>
          <p:cNvSpPr>
            <a:spLocks noGrp="1"/>
          </p:cNvSpPr>
          <p:nvPr>
            <p:ph idx="1"/>
          </p:nvPr>
        </p:nvSpPr>
        <p:spPr>
          <a:xfrm>
            <a:off x="342900" y="1916833"/>
            <a:ext cx="9967381" cy="4455393"/>
          </a:xfrm>
        </p:spPr>
        <p:txBody>
          <a:bodyPr/>
          <a:lstStyle/>
          <a:p>
            <a:r>
              <a:rPr lang="en-CA" sz="2000" dirty="0"/>
              <a:t>Calculate the casing weight down force:</a:t>
            </a:r>
          </a:p>
          <a:p>
            <a:pPr marL="800100" lvl="1" indent="-342900" eaLnBrk="0" hangingPunct="0">
              <a:buClr>
                <a:srgbClr val="860038"/>
              </a:buClr>
            </a:pPr>
            <a:r>
              <a:rPr lang="en-CA" b="1" dirty="0">
                <a:solidFill>
                  <a:srgbClr val="000000"/>
                </a:solidFill>
                <a:ea typeface="ＭＳ Ｐゴシック" charset="-128"/>
                <a:sym typeface="Wingdings"/>
              </a:rPr>
              <a:t> = </a:t>
            </a:r>
            <a:r>
              <a:rPr lang="en-CA" b="1" dirty="0">
                <a:solidFill>
                  <a:srgbClr val="000000"/>
                </a:solidFill>
                <a:ea typeface="ＭＳ Ｐゴシック" charset="-128"/>
              </a:rPr>
              <a:t>200 m x 35.72 kg/m x 0.00981 = 70.1 kN</a:t>
            </a:r>
          </a:p>
          <a:p>
            <a:r>
              <a:rPr lang="en-CA" sz="2000" dirty="0"/>
              <a:t>Calculate the casing fluid down force:</a:t>
            </a:r>
          </a:p>
          <a:p>
            <a:pPr marL="800100" lvl="1" indent="-342900" eaLnBrk="0" hangingPunct="0">
              <a:buClr>
                <a:srgbClr val="860038"/>
              </a:buClr>
            </a:pPr>
            <a:r>
              <a:rPr lang="en-CA" b="1" dirty="0">
                <a:solidFill>
                  <a:srgbClr val="000000"/>
                </a:solidFill>
                <a:ea typeface="ＭＳ Ｐゴシック" charset="-128"/>
                <a:sym typeface="Wingdings"/>
              </a:rPr>
              <a:t> = 189 m x 1000 kg/m³ x 0.00981 x 0.0332019 m³/m = 61.6 kN</a:t>
            </a:r>
            <a:endParaRPr lang="en-CA" b="1" dirty="0">
              <a:solidFill>
                <a:srgbClr val="000000"/>
              </a:solidFill>
              <a:ea typeface="ＭＳ Ｐゴシック" charset="-128"/>
            </a:endParaRPr>
          </a:p>
          <a:p>
            <a:r>
              <a:rPr lang="en-CA" sz="2000" dirty="0"/>
              <a:t>Calculate the annular fluid up force:</a:t>
            </a:r>
          </a:p>
          <a:p>
            <a:pPr marL="800100" lvl="1" indent="-342900" eaLnBrk="0" hangingPunct="0">
              <a:buClr>
                <a:srgbClr val="860038"/>
              </a:buClr>
            </a:pPr>
            <a:r>
              <a:rPr lang="en-CA" dirty="0">
                <a:sym typeface="Wingdings"/>
              </a:rPr>
              <a:t> = </a:t>
            </a:r>
            <a:r>
              <a:rPr lang="en-CA" b="1" dirty="0">
                <a:solidFill>
                  <a:srgbClr val="000000"/>
                </a:solidFill>
                <a:ea typeface="ＭＳ Ｐゴシック" charset="-128"/>
                <a:sym typeface="Wingdings"/>
              </a:rPr>
              <a:t>189  m x 1901 kg/m x 0.00981 x 0.03770 m³/m= 132.9 kN </a:t>
            </a:r>
            <a:endParaRPr lang="en-CA" b="1" dirty="0">
              <a:solidFill>
                <a:srgbClr val="000000"/>
              </a:solidFill>
              <a:ea typeface="ＭＳ Ｐゴシック" charset="-128"/>
            </a:endParaRPr>
          </a:p>
        </p:txBody>
      </p:sp>
      <p:sp>
        <p:nvSpPr>
          <p:cNvPr id="7" name="Text Placeholder 6"/>
          <p:cNvSpPr>
            <a:spLocks noGrp="1"/>
          </p:cNvSpPr>
          <p:nvPr>
            <p:ph type="body" idx="11"/>
          </p:nvPr>
        </p:nvSpPr>
        <p:spPr>
          <a:xfrm>
            <a:off x="342901" y="1247235"/>
            <a:ext cx="11417730" cy="475687"/>
          </a:xfrm>
        </p:spPr>
        <p:txBody>
          <a:bodyPr/>
          <a:lstStyle/>
          <a:p>
            <a:r>
              <a:rPr lang="en-CA" sz="2000" dirty="0"/>
              <a:t>Calculate Buoyancy</a:t>
            </a:r>
          </a:p>
        </p:txBody>
      </p:sp>
    </p:spTree>
    <p:extLst>
      <p:ext uri="{BB962C8B-B14F-4D97-AF65-F5344CB8AC3E}">
        <p14:creationId xmlns:p14="http://schemas.microsoft.com/office/powerpoint/2010/main" val="232077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Surface casing example</a:t>
            </a:r>
            <a:r>
              <a:rPr lang="en-CA" dirty="0"/>
              <a:t>	</a:t>
            </a:r>
          </a:p>
        </p:txBody>
      </p:sp>
      <p:sp>
        <p:nvSpPr>
          <p:cNvPr id="6" name="Content Placeholder 5"/>
          <p:cNvSpPr>
            <a:spLocks noGrp="1"/>
          </p:cNvSpPr>
          <p:nvPr>
            <p:ph idx="1"/>
          </p:nvPr>
        </p:nvSpPr>
        <p:spPr>
          <a:xfrm>
            <a:off x="342900" y="1820408"/>
            <a:ext cx="6905229" cy="4468635"/>
          </a:xfrm>
        </p:spPr>
        <p:txBody>
          <a:bodyPr/>
          <a:lstStyle/>
          <a:p>
            <a:r>
              <a:rPr lang="en-CA" sz="2000" dirty="0"/>
              <a:t>Find the net force:</a:t>
            </a:r>
          </a:p>
          <a:p>
            <a:pPr marL="800100" lvl="1" indent="-342900" eaLnBrk="0" hangingPunct="0">
              <a:buClr>
                <a:srgbClr val="860038"/>
              </a:buClr>
            </a:pPr>
            <a:r>
              <a:rPr lang="en-CA" dirty="0"/>
              <a:t>(70.1 kN + 61.6 kN) – 132.9kN = - 1.2 kN</a:t>
            </a:r>
          </a:p>
          <a:p>
            <a:r>
              <a:rPr lang="en-CA" sz="2000" dirty="0"/>
              <a:t>The result is negative, meaning that the up force exceeds the down force, and the casing will rise out of the well in static conditions</a:t>
            </a:r>
          </a:p>
          <a:p>
            <a:r>
              <a:rPr lang="en-CA" sz="2000" dirty="0"/>
              <a:t>There is no need to calculate lift pressure in this case.</a:t>
            </a:r>
          </a:p>
        </p:txBody>
      </p:sp>
      <p:sp>
        <p:nvSpPr>
          <p:cNvPr id="7" name="Text Placeholder 6"/>
          <p:cNvSpPr>
            <a:spLocks noGrp="1"/>
          </p:cNvSpPr>
          <p:nvPr>
            <p:ph type="body" idx="11"/>
          </p:nvPr>
        </p:nvSpPr>
        <p:spPr>
          <a:xfrm>
            <a:off x="342901" y="1247235"/>
            <a:ext cx="11417730" cy="437186"/>
          </a:xfrm>
        </p:spPr>
        <p:txBody>
          <a:bodyPr/>
          <a:lstStyle/>
          <a:p>
            <a:r>
              <a:rPr lang="en-CA" sz="2000" dirty="0"/>
              <a:t>Calculate Buoyancy</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208" y="1196752"/>
            <a:ext cx="2324504" cy="5092290"/>
          </a:xfrm>
          <a:prstGeom prst="rect">
            <a:avLst/>
          </a:prstGeom>
        </p:spPr>
      </p:pic>
      <p:cxnSp>
        <p:nvCxnSpPr>
          <p:cNvPr id="3" name="Straight Arrow Connector 2"/>
          <p:cNvCxnSpPr/>
          <p:nvPr/>
        </p:nvCxnSpPr>
        <p:spPr>
          <a:xfrm flipV="1">
            <a:off x="9110988" y="1556792"/>
            <a:ext cx="0" cy="1584176"/>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523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09549" y="1155031"/>
            <a:ext cx="8500732" cy="5101390"/>
          </a:xfrm>
        </p:spPr>
        <p:txBody>
          <a:bodyPr/>
          <a:lstStyle/>
          <a:p>
            <a:pPr marL="800100" lvl="1" indent="-342900" eaLnBrk="0" hangingPunct="0">
              <a:buClr>
                <a:srgbClr val="860038"/>
              </a:buClr>
            </a:pPr>
            <a:r>
              <a:rPr lang="en-US" dirty="0"/>
              <a:t>Displacement fluid Oil at 850 kg/m³</a:t>
            </a:r>
          </a:p>
          <a:p>
            <a:pPr marL="800100" lvl="1" indent="-342900" eaLnBrk="0" hangingPunct="0">
              <a:buClr>
                <a:srgbClr val="860038"/>
              </a:buClr>
            </a:pPr>
            <a:r>
              <a:rPr lang="en-US" dirty="0"/>
              <a:t>Cement 0-1-0 1901 kg/m³</a:t>
            </a:r>
          </a:p>
          <a:p>
            <a:pPr marL="800100" lvl="1" indent="-342900" eaLnBrk="0" hangingPunct="0">
              <a:buClr>
                <a:srgbClr val="860038"/>
              </a:buClr>
            </a:pPr>
            <a:r>
              <a:rPr lang="en-US" dirty="0"/>
              <a:t>339.7mm 101.2kg/m K-55</a:t>
            </a:r>
          </a:p>
          <a:p>
            <a:pPr marL="800100" lvl="1" indent="-342900" eaLnBrk="0" hangingPunct="0">
              <a:buClr>
                <a:srgbClr val="860038"/>
              </a:buClr>
            </a:pPr>
            <a:r>
              <a:rPr lang="en-US" dirty="0"/>
              <a:t>469.9mm OH</a:t>
            </a:r>
          </a:p>
          <a:p>
            <a:pPr marL="800100" lvl="1" indent="-342900" eaLnBrk="0" hangingPunct="0">
              <a:buClr>
                <a:srgbClr val="860038"/>
              </a:buClr>
            </a:pPr>
            <a:r>
              <a:rPr lang="en-US" dirty="0"/>
              <a:t>Total Casing 243.4m with an 8m shoe track</a:t>
            </a:r>
          </a:p>
          <a:p>
            <a:pPr marL="800100" lvl="1" indent="-342900" eaLnBrk="0" hangingPunct="0">
              <a:buClr>
                <a:srgbClr val="860038"/>
              </a:buClr>
            </a:pPr>
            <a:r>
              <a:rPr lang="en-US" dirty="0">
                <a:solidFill>
                  <a:srgbClr val="FF0000"/>
                </a:solidFill>
              </a:rPr>
              <a:t>Casing Capacity = 0.0781 m3/m</a:t>
            </a:r>
          </a:p>
          <a:p>
            <a:pPr marL="800100" lvl="1" indent="-342900" eaLnBrk="0" hangingPunct="0">
              <a:buClr>
                <a:srgbClr val="860038"/>
              </a:buClr>
            </a:pPr>
            <a:r>
              <a:rPr lang="en-US" dirty="0">
                <a:solidFill>
                  <a:srgbClr val="FF0000"/>
                </a:solidFill>
              </a:rPr>
              <a:t>Casing outer displacement = 0.090632 m3/m</a:t>
            </a:r>
          </a:p>
          <a:p>
            <a:pPr marL="800100" lvl="1" indent="-342900" eaLnBrk="0" hangingPunct="0">
              <a:buClr>
                <a:srgbClr val="860038"/>
              </a:buClr>
            </a:pPr>
            <a:r>
              <a:rPr lang="en-US" dirty="0">
                <a:solidFill>
                  <a:srgbClr val="FF0000"/>
                </a:solidFill>
              </a:rPr>
              <a:t>F Down casing = 241.6 kN</a:t>
            </a:r>
          </a:p>
          <a:p>
            <a:pPr marL="800100" lvl="1" indent="-342900" eaLnBrk="0" hangingPunct="0">
              <a:buClr>
                <a:srgbClr val="860038"/>
              </a:buClr>
            </a:pPr>
            <a:r>
              <a:rPr lang="en-US" dirty="0">
                <a:solidFill>
                  <a:srgbClr val="FF0000"/>
                </a:solidFill>
              </a:rPr>
              <a:t>F Down Oil = 153.3 kN</a:t>
            </a:r>
          </a:p>
          <a:p>
            <a:pPr marL="800100" lvl="1" indent="-342900" eaLnBrk="0" hangingPunct="0">
              <a:buClr>
                <a:srgbClr val="860038"/>
              </a:buClr>
            </a:pPr>
            <a:r>
              <a:rPr lang="en-US" dirty="0">
                <a:solidFill>
                  <a:srgbClr val="FF0000"/>
                </a:solidFill>
              </a:rPr>
              <a:t>F Up Cement = 397.9 kN</a:t>
            </a:r>
          </a:p>
          <a:p>
            <a:pPr marL="800100" lvl="1" indent="-342900" eaLnBrk="0" hangingPunct="0">
              <a:buClr>
                <a:srgbClr val="860038"/>
              </a:buClr>
            </a:pPr>
            <a:r>
              <a:rPr lang="en-US" dirty="0">
                <a:solidFill>
                  <a:srgbClr val="FF0000"/>
                </a:solidFill>
              </a:rPr>
              <a:t>F result = - 3 kN up</a:t>
            </a:r>
          </a:p>
          <a:p>
            <a:pPr lvl="1"/>
            <a:endParaRPr lang="en-US" dirty="0">
              <a:solidFill>
                <a:srgbClr val="FF0000"/>
              </a:solidFill>
            </a:endParaRPr>
          </a:p>
        </p:txBody>
      </p:sp>
      <p:sp>
        <p:nvSpPr>
          <p:cNvPr id="3" name="Title 2"/>
          <p:cNvSpPr>
            <a:spLocks noGrp="1"/>
          </p:cNvSpPr>
          <p:nvPr>
            <p:ph type="title" idx="4294967295"/>
          </p:nvPr>
        </p:nvSpPr>
        <p:spPr>
          <a:xfrm>
            <a:off x="481263" y="203201"/>
            <a:ext cx="8691314" cy="738190"/>
          </a:xfrm>
        </p:spPr>
        <p:txBody>
          <a:bodyPr>
            <a:normAutofit/>
          </a:bodyPr>
          <a:lstStyle/>
          <a:p>
            <a:r>
              <a:rPr lang="en-US" dirty="0">
                <a:solidFill>
                  <a:srgbClr val="6E273D"/>
                </a:solidFill>
              </a:rPr>
              <a:t>Buoyancy Practice 1</a:t>
            </a:r>
          </a:p>
        </p:txBody>
      </p:sp>
    </p:spTree>
    <p:extLst>
      <p:ext uri="{BB962C8B-B14F-4D97-AF65-F5344CB8AC3E}">
        <p14:creationId xmlns:p14="http://schemas.microsoft.com/office/powerpoint/2010/main" val="396788438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casing Practice 3 </a:t>
            </a:r>
          </a:p>
        </p:txBody>
      </p:sp>
      <p:sp>
        <p:nvSpPr>
          <p:cNvPr id="3" name="Content Placeholder 2"/>
          <p:cNvSpPr>
            <a:spLocks noGrp="1"/>
          </p:cNvSpPr>
          <p:nvPr>
            <p:ph idx="1"/>
          </p:nvPr>
        </p:nvSpPr>
        <p:spPr>
          <a:xfrm>
            <a:off x="1703512" y="1340768"/>
            <a:ext cx="8676456" cy="4721702"/>
          </a:xfrm>
        </p:spPr>
        <p:txBody>
          <a:bodyPr/>
          <a:lstStyle/>
          <a:p>
            <a:pPr marL="612775" lvl="1" indent="-342900"/>
            <a:endParaRPr lang="en-US" dirty="0"/>
          </a:p>
          <a:p>
            <a:pPr lvl="1">
              <a:buClr>
                <a:schemeClr val="accent1"/>
              </a:buClr>
              <a:buFont typeface="Wingdings" panose="05000000000000000000" pitchFamily="2" charset="2"/>
              <a:buChar char="§"/>
            </a:pPr>
            <a:r>
              <a:rPr lang="en-US" dirty="0"/>
              <a:t>Do buoyancy as well</a:t>
            </a:r>
          </a:p>
          <a:p>
            <a:pPr lvl="1">
              <a:buClr>
                <a:schemeClr val="accent1"/>
              </a:buClr>
              <a:buFont typeface="Wingdings" panose="05000000000000000000" pitchFamily="2" charset="2"/>
              <a:buChar char="§"/>
            </a:pPr>
            <a:r>
              <a:rPr lang="en-US" dirty="0"/>
              <a:t>Surface Casing 244.5 mm 64.74 kg/m L-80</a:t>
            </a:r>
          </a:p>
          <a:p>
            <a:pPr lvl="1">
              <a:buClr>
                <a:schemeClr val="accent1"/>
              </a:buClr>
              <a:buFont typeface="Wingdings" panose="05000000000000000000" pitchFamily="2" charset="2"/>
              <a:buChar char="§"/>
            </a:pPr>
            <a:r>
              <a:rPr lang="en-US" dirty="0"/>
              <a:t>Bit size 295.3 mm</a:t>
            </a:r>
          </a:p>
          <a:p>
            <a:pPr lvl="1">
              <a:buClr>
                <a:schemeClr val="accent1"/>
              </a:buClr>
              <a:buFont typeface="Wingdings" panose="05000000000000000000" pitchFamily="2" charset="2"/>
              <a:buChar char="§"/>
            </a:pPr>
            <a:r>
              <a:rPr lang="en-US" dirty="0"/>
              <a:t>TD = 185 m</a:t>
            </a:r>
          </a:p>
          <a:p>
            <a:pPr lvl="1">
              <a:buClr>
                <a:schemeClr val="accent1"/>
              </a:buClr>
              <a:buFont typeface="Wingdings" panose="05000000000000000000" pitchFamily="2" charset="2"/>
              <a:buChar char="§"/>
            </a:pPr>
            <a:r>
              <a:rPr lang="en-US" dirty="0"/>
              <a:t>Shoe track length 4 m</a:t>
            </a:r>
          </a:p>
          <a:p>
            <a:pPr lvl="1">
              <a:buClr>
                <a:schemeClr val="accent1"/>
              </a:buClr>
              <a:buFont typeface="Wingdings" panose="05000000000000000000" pitchFamily="2" charset="2"/>
              <a:buChar char="§"/>
            </a:pPr>
            <a:r>
              <a:rPr lang="en-US" dirty="0"/>
              <a:t>Cement SSi + 25% excess</a:t>
            </a:r>
          </a:p>
          <a:p>
            <a:pPr lvl="1">
              <a:buClr>
                <a:schemeClr val="accent1"/>
              </a:buClr>
              <a:buFont typeface="Wingdings" panose="05000000000000000000" pitchFamily="2" charset="2"/>
              <a:buChar char="§"/>
            </a:pPr>
            <a:r>
              <a:rPr lang="en-US" dirty="0"/>
              <a:t>150 m annular height of preflush </a:t>
            </a:r>
          </a:p>
          <a:p>
            <a:pPr lvl="1">
              <a:buClr>
                <a:schemeClr val="accent1"/>
              </a:buClr>
              <a:buFont typeface="Wingdings" panose="05000000000000000000" pitchFamily="2" charset="2"/>
              <a:buChar char="§"/>
            </a:pPr>
            <a:endParaRPr lang="en-US" dirty="0"/>
          </a:p>
          <a:p>
            <a:pPr marL="271463" lvl="1" indent="0">
              <a:buNone/>
            </a:pPr>
            <a:endParaRPr lang="en-US" dirty="0"/>
          </a:p>
          <a:p>
            <a:pPr lvl="1"/>
            <a:endParaRPr lang="en-US" dirty="0"/>
          </a:p>
          <a:p>
            <a:pPr marL="271463" lvl="1" indent="0">
              <a:buNone/>
            </a:pPr>
            <a:endParaRPr lang="en-US" dirty="0"/>
          </a:p>
          <a:p>
            <a:pPr marL="271463" lvl="1" indent="0">
              <a:buNone/>
            </a:pPr>
            <a:endParaRPr lang="en-US" dirty="0"/>
          </a:p>
          <a:p>
            <a:pPr lvl="1"/>
            <a:endParaRPr lang="en-US" dirty="0"/>
          </a:p>
          <a:p>
            <a:pPr marL="271463" lvl="1" indent="0">
              <a:buNone/>
            </a:pPr>
            <a:endParaRPr lang="en-US" dirty="0"/>
          </a:p>
          <a:p>
            <a:pPr lvl="1">
              <a:spcBef>
                <a:spcPts val="0"/>
              </a:spcBef>
            </a:pPr>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33769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p:sp>
      <p:sp>
        <p:nvSpPr>
          <p:cNvPr id="5" name="Title 4"/>
          <p:cNvSpPr>
            <a:spLocks noGrp="1"/>
          </p:cNvSpPr>
          <p:nvPr>
            <p:ph type="title"/>
          </p:nvPr>
        </p:nvSpPr>
        <p:spPr/>
        <p:txBody>
          <a:bodyPr/>
          <a:lstStyle/>
          <a:p>
            <a:r>
              <a:rPr lang="en-US" dirty="0"/>
              <a:t>Exercise Rig up </a:t>
            </a:r>
            <a:r>
              <a:rPr lang="en-US" dirty="0" err="1"/>
              <a:t>Steacs</a:t>
            </a:r>
            <a:r>
              <a:rPr lang="en-US" dirty="0"/>
              <a:t> briefing</a:t>
            </a:r>
          </a:p>
        </p:txBody>
      </p:sp>
    </p:spTree>
    <p:extLst>
      <p:ext uri="{BB962C8B-B14F-4D97-AF65-F5344CB8AC3E}">
        <p14:creationId xmlns:p14="http://schemas.microsoft.com/office/powerpoint/2010/main" val="3424904674"/>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Supervisor in TRAINING</a:t>
            </a:r>
            <a:br>
              <a:rPr lang="en-US" dirty="0"/>
            </a:br>
            <a:r>
              <a:rPr lang="en-US" dirty="0">
                <a:solidFill>
                  <a:schemeClr val="bg1">
                    <a:lumMod val="75000"/>
                  </a:schemeClr>
                </a:solidFill>
              </a:rPr>
              <a:t>guiding principles</a:t>
            </a:r>
          </a:p>
        </p:txBody>
      </p:sp>
      <p:sp>
        <p:nvSpPr>
          <p:cNvPr id="9" name="Rectangle 8"/>
          <p:cNvSpPr/>
          <p:nvPr/>
        </p:nvSpPr>
        <p:spPr>
          <a:xfrm>
            <a:off x="342900" y="1318661"/>
            <a:ext cx="10180721" cy="3724096"/>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CA" sz="2000" kern="0" dirty="0">
                <a:solidFill>
                  <a:srgbClr val="000000"/>
                </a:solidFill>
                <a:latin typeface="Arial Narrow" pitchFamily="34" charset="0"/>
              </a:rPr>
              <a:t>Guiding principles</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Service: We are a “can do” company that makes our customers and co-workers jobs easier.</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Excellence: Our company’s core business is operations. The solutions that we provide will be innovative and focused around practical applications that support our jobs being completed “Safely &amp; Perfectly”.</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Integrity: We as individuals, and as a result collectively, will act in accordance with honesty, fairness, high ethical standards and the well-being of people foremost.</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Teamwork: We are all on the same team and all have individual roles to play within our company. Communication is our unifying force. We will ensure; objectives are clear, individuals are informed as it relates to their role, and results are transparent.</a:t>
            </a:r>
            <a:endParaRPr lang="en-CA" sz="2000" kern="0" dirty="0">
              <a:solidFill>
                <a:srgbClr val="000000"/>
              </a:solidFill>
              <a:latin typeface="Arial Narrow" pitchFamily="34" charset="0"/>
            </a:endParaRPr>
          </a:p>
        </p:txBody>
      </p:sp>
    </p:spTree>
    <p:extLst>
      <p:ext uri="{BB962C8B-B14F-4D97-AF65-F5344CB8AC3E}">
        <p14:creationId xmlns:p14="http://schemas.microsoft.com/office/powerpoint/2010/main" val="373096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 up </a:t>
            </a:r>
            <a:r>
              <a:rPr lang="en-US" dirty="0" err="1"/>
              <a:t>steacs</a:t>
            </a:r>
            <a:br>
              <a:rPr lang="en-US" dirty="0"/>
            </a:br>
            <a:r>
              <a:rPr lang="en-US" dirty="0">
                <a:solidFill>
                  <a:schemeClr val="bg1">
                    <a:lumMod val="75000"/>
                  </a:schemeClr>
                </a:solidFill>
              </a:rPr>
              <a:t>briefing</a:t>
            </a:r>
            <a:endParaRPr lang="en-US" dirty="0"/>
          </a:p>
        </p:txBody>
      </p:sp>
      <p:sp>
        <p:nvSpPr>
          <p:cNvPr id="9" name="Rectangle 8"/>
          <p:cNvSpPr/>
          <p:nvPr/>
        </p:nvSpPr>
        <p:spPr>
          <a:xfrm>
            <a:off x="6574302" y="1268761"/>
            <a:ext cx="3762229" cy="1354217"/>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FRM-HSE-015a form needs to be filled out and handed in to the district. You will need to make a sketch of the location.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175" y="1268760"/>
            <a:ext cx="4483638" cy="4991363"/>
          </a:xfrm>
          <a:prstGeom prst="rect">
            <a:avLst/>
          </a:prstGeom>
        </p:spPr>
      </p:pic>
    </p:spTree>
    <p:extLst>
      <p:ext uri="{BB962C8B-B14F-4D97-AF65-F5344CB8AC3E}">
        <p14:creationId xmlns:p14="http://schemas.microsoft.com/office/powerpoint/2010/main" val="170073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 up </a:t>
            </a:r>
            <a:r>
              <a:rPr lang="en-US" dirty="0" err="1"/>
              <a:t>steacs</a:t>
            </a:r>
            <a:br>
              <a:rPr lang="en-US" dirty="0"/>
            </a:br>
            <a:r>
              <a:rPr lang="en-US" dirty="0">
                <a:solidFill>
                  <a:schemeClr val="bg1">
                    <a:lumMod val="75000"/>
                  </a:schemeClr>
                </a:solidFill>
              </a:rPr>
              <a:t>briefing</a:t>
            </a:r>
            <a:endParaRPr lang="en-US" dirty="0"/>
          </a:p>
        </p:txBody>
      </p:sp>
      <p:sp>
        <p:nvSpPr>
          <p:cNvPr id="9" name="Rectangle 8"/>
          <p:cNvSpPr/>
          <p:nvPr/>
        </p:nvSpPr>
        <p:spPr>
          <a:xfrm>
            <a:off x="342900" y="1268761"/>
            <a:ext cx="11197791" cy="2553007"/>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Situation</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Make note of who is all on the location (rig crew, OSR, water hauler, etc.).</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See what the current status is with the job. </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Use the sketch as reference.</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Review the weather conditions on location and possible hazards (weather related, facility related, location specific, etc.).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176" y="3979281"/>
            <a:ext cx="8555355" cy="2313740"/>
          </a:xfrm>
          <a:prstGeom prst="rect">
            <a:avLst/>
          </a:prstGeom>
        </p:spPr>
      </p:pic>
    </p:spTree>
    <p:extLst>
      <p:ext uri="{BB962C8B-B14F-4D97-AF65-F5344CB8AC3E}">
        <p14:creationId xmlns:p14="http://schemas.microsoft.com/office/powerpoint/2010/main" val="284315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 up </a:t>
            </a:r>
            <a:r>
              <a:rPr lang="en-US" dirty="0" err="1"/>
              <a:t>steacs</a:t>
            </a:r>
            <a:br>
              <a:rPr lang="en-US" dirty="0"/>
            </a:br>
            <a:r>
              <a:rPr lang="en-US" dirty="0">
                <a:solidFill>
                  <a:schemeClr val="bg1">
                    <a:lumMod val="75000"/>
                  </a:schemeClr>
                </a:solidFill>
              </a:rPr>
              <a:t>briefing</a:t>
            </a:r>
            <a:endParaRPr lang="en-US" dirty="0"/>
          </a:p>
        </p:txBody>
      </p:sp>
      <p:sp>
        <p:nvSpPr>
          <p:cNvPr id="9" name="Rectangle 8"/>
          <p:cNvSpPr/>
          <p:nvPr/>
        </p:nvSpPr>
        <p:spPr>
          <a:xfrm>
            <a:off x="342900" y="1268760"/>
            <a:ext cx="9993631" cy="1266885"/>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Task</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Fill in the small description for what we are tasked to do (spot units, rig in, OSR meeting etc.).</a:t>
            </a:r>
          </a:p>
          <a:p>
            <a:pPr lvl="1">
              <a:spcBef>
                <a:spcPct val="45000"/>
              </a:spcBef>
              <a:buClr>
                <a:srgbClr val="860038"/>
              </a:buClr>
            </a:pPr>
            <a:endParaRPr lang="en-US" sz="1800" kern="0" dirty="0">
              <a:solidFill>
                <a:srgbClr val="000000"/>
              </a:solidFill>
              <a:latin typeface="Arial Narrow"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176" y="2968234"/>
            <a:ext cx="8555355" cy="3151212"/>
          </a:xfrm>
          <a:prstGeom prst="rect">
            <a:avLst/>
          </a:prstGeom>
        </p:spPr>
      </p:pic>
    </p:spTree>
    <p:extLst>
      <p:ext uri="{BB962C8B-B14F-4D97-AF65-F5344CB8AC3E}">
        <p14:creationId xmlns:p14="http://schemas.microsoft.com/office/powerpoint/2010/main" val="342897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 up </a:t>
            </a:r>
            <a:r>
              <a:rPr lang="en-US" dirty="0" err="1"/>
              <a:t>steacs</a:t>
            </a:r>
            <a:br>
              <a:rPr lang="en-US" dirty="0"/>
            </a:br>
            <a:r>
              <a:rPr lang="en-US" dirty="0">
                <a:solidFill>
                  <a:schemeClr val="bg1">
                    <a:lumMod val="75000"/>
                  </a:schemeClr>
                </a:solidFill>
              </a:rPr>
              <a:t>briefing</a:t>
            </a:r>
            <a:endParaRPr lang="en-US" dirty="0"/>
          </a:p>
        </p:txBody>
      </p:sp>
      <p:sp>
        <p:nvSpPr>
          <p:cNvPr id="9" name="Rectangle 8"/>
          <p:cNvSpPr/>
          <p:nvPr/>
        </p:nvSpPr>
        <p:spPr>
          <a:xfrm>
            <a:off x="342900" y="1212783"/>
            <a:ext cx="9993631" cy="6014917"/>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Execution</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Make a general outline of the work to be done.</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Make sure everyone signs the proper paperwork before starting work.</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Do a walk around of location.</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Discuss the spotting of equipment, where the lines with go, what the fluid sources are and where, any site specific hazards.</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Do a FLEX</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Do what was discussed.</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Supervisor to check to make sure they have everything needed for the job, usually in conjunction with the OSR.</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Specify who is doing what tasks by the position of the people on location.</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Write down the current time, and when the tasks should be finished by.</a:t>
            </a:r>
          </a:p>
          <a:p>
            <a:pPr marL="728663" lvl="1" indent="-271463">
              <a:spcBef>
                <a:spcPct val="45000"/>
              </a:spcBef>
              <a:buClr>
                <a:srgbClr val="860038"/>
              </a:buClr>
              <a:buFont typeface="Wingdings" pitchFamily="2" charset="2"/>
              <a:buChar char="§"/>
            </a:pPr>
            <a:endParaRPr lang="en-US" sz="1800" kern="0" dirty="0">
              <a:solidFill>
                <a:srgbClr val="000000"/>
              </a:solidFill>
              <a:latin typeface="Arial Narrow" pitchFamily="34" charset="0"/>
            </a:endParaRPr>
          </a:p>
          <a:p>
            <a:pPr lvl="1">
              <a:spcBef>
                <a:spcPct val="45000"/>
              </a:spcBef>
              <a:buClr>
                <a:srgbClr val="860038"/>
              </a:buClr>
            </a:pPr>
            <a:endParaRPr lang="en-US" sz="1800" kern="0" dirty="0">
              <a:solidFill>
                <a:srgbClr val="000000"/>
              </a:solidFill>
              <a:latin typeface="Arial Narrow" pitchFamily="34" charset="0"/>
            </a:endParaRPr>
          </a:p>
        </p:txBody>
      </p:sp>
    </p:spTree>
    <p:extLst>
      <p:ext uri="{BB962C8B-B14F-4D97-AF65-F5344CB8AC3E}">
        <p14:creationId xmlns:p14="http://schemas.microsoft.com/office/powerpoint/2010/main" val="359795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 up </a:t>
            </a:r>
            <a:r>
              <a:rPr lang="en-US" dirty="0" err="1"/>
              <a:t>steacs</a:t>
            </a:r>
            <a:br>
              <a:rPr lang="en-US" dirty="0"/>
            </a:br>
            <a:r>
              <a:rPr lang="en-US" dirty="0">
                <a:solidFill>
                  <a:schemeClr val="bg1">
                    <a:lumMod val="75000"/>
                  </a:schemeClr>
                </a:solidFill>
              </a:rPr>
              <a:t>briefing</a:t>
            </a:r>
            <a:endParaRPr lang="en-US" dirty="0"/>
          </a:p>
        </p:txBody>
      </p:sp>
      <p:sp>
        <p:nvSpPr>
          <p:cNvPr id="9" name="Rectangle 8"/>
          <p:cNvSpPr/>
          <p:nvPr/>
        </p:nvSpPr>
        <p:spPr>
          <a:xfrm>
            <a:off x="342900" y="1268760"/>
            <a:ext cx="9993631" cy="809452"/>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Execution</a:t>
            </a:r>
          </a:p>
          <a:p>
            <a:pPr lvl="1">
              <a:spcBef>
                <a:spcPct val="45000"/>
              </a:spcBef>
              <a:buClr>
                <a:srgbClr val="860038"/>
              </a:buClr>
            </a:pPr>
            <a:endParaRPr lang="en-US" sz="1800" kern="0" dirty="0">
              <a:solidFill>
                <a:srgbClr val="000000"/>
              </a:solidFill>
              <a:latin typeface="Arial Narrow"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176" y="1828800"/>
            <a:ext cx="8555355" cy="4389120"/>
          </a:xfrm>
          <a:prstGeom prst="rect">
            <a:avLst/>
          </a:prstGeom>
        </p:spPr>
      </p:pic>
    </p:spTree>
    <p:extLst>
      <p:ext uri="{BB962C8B-B14F-4D97-AF65-F5344CB8AC3E}">
        <p14:creationId xmlns:p14="http://schemas.microsoft.com/office/powerpoint/2010/main" val="118277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 up </a:t>
            </a:r>
            <a:r>
              <a:rPr lang="en-US" dirty="0" err="1"/>
              <a:t>steacs</a:t>
            </a:r>
            <a:br>
              <a:rPr lang="en-US" dirty="0"/>
            </a:br>
            <a:r>
              <a:rPr lang="en-US" dirty="0">
                <a:solidFill>
                  <a:schemeClr val="bg1">
                    <a:lumMod val="75000"/>
                  </a:schemeClr>
                </a:solidFill>
              </a:rPr>
              <a:t>briefing</a:t>
            </a:r>
            <a:endParaRPr lang="en-US" dirty="0"/>
          </a:p>
        </p:txBody>
      </p:sp>
      <p:sp>
        <p:nvSpPr>
          <p:cNvPr id="9" name="Rectangle 8"/>
          <p:cNvSpPr/>
          <p:nvPr/>
        </p:nvSpPr>
        <p:spPr>
          <a:xfrm>
            <a:off x="342900" y="1232034"/>
            <a:ext cx="11178540" cy="2939266"/>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Assistance</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Write down all the contact information that you can for each person that you could require assistance from on location.</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Communication</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Write down the STARs information if they have that available.</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Designate the 2</a:t>
            </a:r>
            <a:r>
              <a:rPr lang="en-US" sz="2000" kern="0" baseline="30000" dirty="0">
                <a:solidFill>
                  <a:srgbClr val="000000"/>
                </a:solidFill>
                <a:latin typeface="Arial Narrow" pitchFamily="34" charset="0"/>
              </a:rPr>
              <a:t>nd</a:t>
            </a:r>
            <a:r>
              <a:rPr lang="en-US" sz="2000" kern="0" dirty="0">
                <a:solidFill>
                  <a:srgbClr val="000000"/>
                </a:solidFill>
                <a:latin typeface="Arial Narrow" pitchFamily="34" charset="0"/>
              </a:rPr>
              <a:t> in command, and the types of communication that will be used while rigging up.</a:t>
            </a:r>
          </a:p>
          <a:p>
            <a:pPr marL="728663" lvl="1"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175" y="4060261"/>
            <a:ext cx="8555355" cy="2073253"/>
          </a:xfrm>
          <a:prstGeom prst="rect">
            <a:avLst/>
          </a:prstGeom>
        </p:spPr>
      </p:pic>
    </p:spTree>
    <p:extLst>
      <p:ext uri="{BB962C8B-B14F-4D97-AF65-F5344CB8AC3E}">
        <p14:creationId xmlns:p14="http://schemas.microsoft.com/office/powerpoint/2010/main" val="241178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 up </a:t>
            </a:r>
            <a:r>
              <a:rPr lang="en-US" dirty="0" err="1"/>
              <a:t>steacs</a:t>
            </a:r>
            <a:br>
              <a:rPr lang="en-US" dirty="0"/>
            </a:br>
            <a:r>
              <a:rPr lang="en-US" dirty="0">
                <a:solidFill>
                  <a:schemeClr val="bg1">
                    <a:lumMod val="75000"/>
                  </a:schemeClr>
                </a:solidFill>
              </a:rPr>
              <a:t>briefing</a:t>
            </a:r>
            <a:endParaRPr lang="en-US" dirty="0"/>
          </a:p>
        </p:txBody>
      </p:sp>
      <p:sp>
        <p:nvSpPr>
          <p:cNvPr id="9" name="Rectangle 8"/>
          <p:cNvSpPr/>
          <p:nvPr/>
        </p:nvSpPr>
        <p:spPr>
          <a:xfrm>
            <a:off x="342900" y="1203158"/>
            <a:ext cx="10745403" cy="3152401"/>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Safety</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Go through the Emergency Response Plan for the location.</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Discuss lifting techniques for the equipment, and where spotters are needed.</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Make sure everyone is using their proper PPE for the job at hand.</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Get the crew involved and do a hazard hunt on location.</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Review the SDS’s of the chemicals that are used on location.</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Answer any questions and make sure the crew understands what they are doing.</a:t>
            </a:r>
          </a:p>
        </p:txBody>
      </p:sp>
      <p:pic>
        <p:nvPicPr>
          <p:cNvPr id="5" name="Picture 4">
            <a:extLst>
              <a:ext uri="{FF2B5EF4-FFF2-40B4-BE49-F238E27FC236}">
                <a16:creationId xmlns:a16="http://schemas.microsoft.com/office/drawing/2014/main" id="{7375CFA5-81C6-4566-B124-9DE797765D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551" y="4283321"/>
            <a:ext cx="8629015" cy="1917263"/>
          </a:xfrm>
          <a:prstGeom prst="rect">
            <a:avLst/>
          </a:prstGeom>
        </p:spPr>
      </p:pic>
    </p:spTree>
    <p:extLst>
      <p:ext uri="{BB962C8B-B14F-4D97-AF65-F5344CB8AC3E}">
        <p14:creationId xmlns:p14="http://schemas.microsoft.com/office/powerpoint/2010/main" val="263899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 up </a:t>
            </a:r>
            <a:r>
              <a:rPr lang="en-US" dirty="0" err="1"/>
              <a:t>steacs</a:t>
            </a:r>
            <a:br>
              <a:rPr lang="en-US" dirty="0"/>
            </a:br>
            <a:r>
              <a:rPr lang="en-US" dirty="0">
                <a:solidFill>
                  <a:schemeClr val="bg1">
                    <a:lumMod val="75000"/>
                  </a:schemeClr>
                </a:solidFill>
              </a:rPr>
              <a:t>briefing</a:t>
            </a:r>
            <a:r>
              <a:rPr lang="en-US" dirty="0"/>
              <a:t> </a:t>
            </a:r>
            <a:r>
              <a:rPr lang="en-US" dirty="0">
                <a:solidFill>
                  <a:schemeClr val="bg1">
                    <a:lumMod val="75000"/>
                  </a:schemeClr>
                </a:solidFill>
              </a:rPr>
              <a:t>Scenario</a:t>
            </a:r>
            <a:endParaRPr lang="en-US" dirty="0"/>
          </a:p>
        </p:txBody>
      </p:sp>
      <p:sp>
        <p:nvSpPr>
          <p:cNvPr id="5" name="Rectangle 4">
            <a:extLst>
              <a:ext uri="{FF2B5EF4-FFF2-40B4-BE49-F238E27FC236}">
                <a16:creationId xmlns:a16="http://schemas.microsoft.com/office/drawing/2014/main" id="{B9A29380-0D2E-45A0-AAD5-E8D0C4A6BE29}"/>
              </a:ext>
            </a:extLst>
          </p:cNvPr>
          <p:cNvSpPr/>
          <p:nvPr/>
        </p:nvSpPr>
        <p:spPr>
          <a:xfrm>
            <a:off x="342900" y="1318661"/>
            <a:ext cx="10755028" cy="5558445"/>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Use call sheet (8 - Cenovus CS (Surface) – 1067781) - Surface for Cenovus 109/03-20-070-04 W4M</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Use Program (8 - Cenovus Pgm  (Surf and </a:t>
            </a:r>
            <a:r>
              <a:rPr lang="en-US" sz="2000" kern="0" dirty="0" err="1">
                <a:solidFill>
                  <a:srgbClr val="000000"/>
                </a:solidFill>
                <a:latin typeface="Arial Narrow" pitchFamily="34" charset="0"/>
              </a:rPr>
              <a:t>Interm</a:t>
            </a:r>
            <a:r>
              <a:rPr lang="en-US" sz="2000" kern="0" dirty="0">
                <a:solidFill>
                  <a:srgbClr val="000000"/>
                </a:solidFill>
                <a:latin typeface="Arial Narrow" pitchFamily="34" charset="0"/>
              </a:rPr>
              <a:t>) – 4322.R1)</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Sanjel has arrived on location for a Cenovus surface casing job.  Due to LOE in the LLB area, the crew arrived to location 1.5 hours late.   The Coordinator had informed the supervisor (you) prior to departing for location that the client had been very agitated when informed of the pending late. You take note of the following upon pulling onto location:</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Need to rig in the two high pressure lines to the cellar.</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See the location diagram for the layout of location.</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The temperature is about -10 C with good visibility and a little overcast.</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There are 4 joints of casing left on the rack.</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Using the information provided in Chapter 8, create a sketch of the location with all the units positioned and lines laid out, fill out the FRM-HSE-015a form, and present a Rig up STEACS briefing.</a:t>
            </a:r>
          </a:p>
          <a:p>
            <a:pPr lvl="0">
              <a:spcBef>
                <a:spcPct val="45000"/>
              </a:spcBef>
              <a:buClr>
                <a:srgbClr val="860038"/>
              </a:buClr>
            </a:pPr>
            <a:endParaRPr lang="en-US" sz="1800" kern="0" dirty="0">
              <a:solidFill>
                <a:srgbClr val="000000"/>
              </a:solidFill>
              <a:latin typeface="Arial Narrow" pitchFamily="34" charset="0"/>
            </a:endParaRPr>
          </a:p>
          <a:p>
            <a:pPr>
              <a:spcBef>
                <a:spcPct val="45000"/>
              </a:spcBef>
              <a:buClr>
                <a:srgbClr val="860038"/>
              </a:buClr>
            </a:pPr>
            <a:endParaRPr lang="en-US" sz="1800" kern="0" dirty="0">
              <a:solidFill>
                <a:srgbClr val="000000"/>
              </a:solidFill>
              <a:latin typeface="Arial Narrow" pitchFamily="34" charset="0"/>
            </a:endParaRPr>
          </a:p>
        </p:txBody>
      </p:sp>
    </p:spTree>
    <p:extLst>
      <p:ext uri="{BB962C8B-B14F-4D97-AF65-F5344CB8AC3E}">
        <p14:creationId xmlns:p14="http://schemas.microsoft.com/office/powerpoint/2010/main" val="291438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 up </a:t>
            </a:r>
            <a:r>
              <a:rPr lang="en-US" dirty="0" err="1"/>
              <a:t>steacs</a:t>
            </a:r>
            <a:br>
              <a:rPr lang="en-US" dirty="0"/>
            </a:br>
            <a:r>
              <a:rPr lang="en-US" dirty="0">
                <a:solidFill>
                  <a:schemeClr val="bg1">
                    <a:lumMod val="75000"/>
                  </a:schemeClr>
                </a:solidFill>
              </a:rPr>
              <a:t>OSR briefing</a:t>
            </a:r>
            <a:endParaRPr lang="en-US" dirty="0"/>
          </a:p>
        </p:txBody>
      </p:sp>
      <p:sp>
        <p:nvSpPr>
          <p:cNvPr id="9" name="Rectangle 8"/>
          <p:cNvSpPr/>
          <p:nvPr/>
        </p:nvSpPr>
        <p:spPr>
          <a:xfrm>
            <a:off x="342900" y="1232035"/>
            <a:ext cx="9144000" cy="5933932"/>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Before going to meet with the OSR make sure you have the following things:</a:t>
            </a:r>
          </a:p>
          <a:p>
            <a:pPr marL="728663" lvl="1" indent="-271463">
              <a:spcBef>
                <a:spcPct val="45000"/>
              </a:spcBef>
              <a:buClr>
                <a:srgbClr val="860038"/>
              </a:buClr>
              <a:buFont typeface="Wingdings" pitchFamily="2" charset="2"/>
              <a:buChar char="§"/>
            </a:pPr>
            <a:r>
              <a:rPr lang="en-US" sz="2000" kern="0" dirty="0" err="1">
                <a:solidFill>
                  <a:srgbClr val="000000"/>
                </a:solidFill>
                <a:latin typeface="Arial Narrow" pitchFamily="34" charset="0"/>
              </a:rPr>
              <a:t>Callsheet</a:t>
            </a:r>
            <a:endParaRPr lang="en-US" sz="2000" kern="0" dirty="0">
              <a:solidFill>
                <a:srgbClr val="000000"/>
              </a:solidFill>
              <a:latin typeface="Arial Narrow" pitchFamily="34" charset="0"/>
            </a:endParaRP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Program</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MTS(s)</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Pen/Pencil</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Paper</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Calculator</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Technical handbook</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Job cheat sheet</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Field cement calculator </a:t>
            </a:r>
          </a:p>
          <a:p>
            <a:pPr lvl="1">
              <a:spcBef>
                <a:spcPct val="45000"/>
              </a:spcBef>
              <a:buClr>
                <a:srgbClr val="860038"/>
              </a:buClr>
            </a:pPr>
            <a:r>
              <a:rPr lang="en-US" sz="2000" kern="0" dirty="0">
                <a:solidFill>
                  <a:srgbClr val="000000"/>
                </a:solidFill>
                <a:latin typeface="Arial Narrow" pitchFamily="34" charset="0"/>
              </a:rPr>
              <a:t>	</a:t>
            </a:r>
          </a:p>
          <a:p>
            <a:pPr marL="271463" indent="-271463">
              <a:spcBef>
                <a:spcPct val="45000"/>
              </a:spcBef>
              <a:buClr>
                <a:srgbClr val="860038"/>
              </a:buClr>
              <a:buFont typeface="Wingdings" pitchFamily="2" charset="2"/>
              <a:buChar char="§"/>
            </a:pPr>
            <a:endParaRPr lang="en-US" sz="2800" kern="0" dirty="0">
              <a:solidFill>
                <a:srgbClr val="000000"/>
              </a:solidFill>
              <a:latin typeface="Arial Narrow" pitchFamily="34" charset="0"/>
            </a:endParaRPr>
          </a:p>
          <a:p>
            <a:pPr marL="728663" lvl="1"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p:txBody>
      </p:sp>
    </p:spTree>
    <p:extLst>
      <p:ext uri="{BB962C8B-B14F-4D97-AF65-F5344CB8AC3E}">
        <p14:creationId xmlns:p14="http://schemas.microsoft.com/office/powerpoint/2010/main" val="255125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 up </a:t>
            </a:r>
            <a:r>
              <a:rPr lang="en-US" dirty="0" err="1"/>
              <a:t>steacs</a:t>
            </a:r>
            <a:br>
              <a:rPr lang="en-US" dirty="0"/>
            </a:br>
            <a:r>
              <a:rPr lang="en-US" dirty="0">
                <a:solidFill>
                  <a:schemeClr val="bg1">
                    <a:lumMod val="75000"/>
                  </a:schemeClr>
                </a:solidFill>
              </a:rPr>
              <a:t>OSR briefing</a:t>
            </a:r>
            <a:endParaRPr lang="en-US" dirty="0"/>
          </a:p>
        </p:txBody>
      </p:sp>
      <p:sp>
        <p:nvSpPr>
          <p:cNvPr id="9" name="Rectangle 8"/>
          <p:cNvSpPr/>
          <p:nvPr/>
        </p:nvSpPr>
        <p:spPr>
          <a:xfrm>
            <a:off x="342900" y="1268760"/>
            <a:ext cx="11072662" cy="3108543"/>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Use the job cheat sheet to ask the OSR the relevant information about the job. It’s important to confirm that you have the right surface and bottom hole location.</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Lastly you need to verify the whole job and its procedures, going through the volumes, type of fluids pumped, rates, and pressures with the OSR. Once you are both in agreement with what is going to take place with the job, the OSR must sign on the </a:t>
            </a:r>
            <a:r>
              <a:rPr lang="en-US" sz="2000" kern="0" dirty="0" err="1">
                <a:solidFill>
                  <a:srgbClr val="000000"/>
                </a:solidFill>
                <a:latin typeface="Arial Narrow" pitchFamily="34" charset="0"/>
              </a:rPr>
              <a:t>callsheet</a:t>
            </a:r>
            <a:r>
              <a:rPr lang="en-US" sz="2000" kern="0" dirty="0">
                <a:solidFill>
                  <a:srgbClr val="000000"/>
                </a:solidFill>
                <a:latin typeface="Arial Narrow" pitchFamily="34" charset="0"/>
              </a:rPr>
              <a:t> to state that he/she knows what is going to take place.</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If there is a deviation from the program a MOC will need to be filled out.</a:t>
            </a:r>
          </a:p>
          <a:p>
            <a:pPr marL="271463"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a:p>
            <a:pPr marL="728663" lvl="1"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p:txBody>
      </p:sp>
    </p:spTree>
    <p:extLst>
      <p:ext uri="{BB962C8B-B14F-4D97-AF65-F5344CB8AC3E}">
        <p14:creationId xmlns:p14="http://schemas.microsoft.com/office/powerpoint/2010/main" val="5434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Supervisor in TRAINING</a:t>
            </a:r>
            <a:br>
              <a:rPr lang="en-US" dirty="0"/>
            </a:br>
            <a:r>
              <a:rPr lang="en-US" dirty="0">
                <a:solidFill>
                  <a:schemeClr val="bg1">
                    <a:lumMod val="75000"/>
                  </a:schemeClr>
                </a:solidFill>
              </a:rPr>
              <a:t>unspoken expectations “pride”</a:t>
            </a:r>
          </a:p>
        </p:txBody>
      </p:sp>
      <p:sp>
        <p:nvSpPr>
          <p:cNvPr id="9" name="Rectangle 8"/>
          <p:cNvSpPr/>
          <p:nvPr/>
        </p:nvSpPr>
        <p:spPr>
          <a:xfrm>
            <a:off x="342900" y="1232034"/>
            <a:ext cx="10995659" cy="4635115"/>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Honest  </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Never tell an known untruth to our customers or our company staff no matter the presumed consequences</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Performance</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Professional - appearance and demeanor</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Flexible – find a way to accomplish our customers needs and desires (can’t do is not in our vocabulary)</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Courage</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Decision maker – Management and overhead there for a resource but not there to limit your ability to make decisions</a:t>
            </a:r>
          </a:p>
          <a:p>
            <a:pPr marL="1185863" lvl="2"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Decisions based on logical thought pattern will be supported</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Mentor / developer of crew</a:t>
            </a:r>
          </a:p>
          <a:p>
            <a:pPr lvl="0">
              <a:spcBef>
                <a:spcPct val="45000"/>
              </a:spcBef>
              <a:buClr>
                <a:srgbClr val="860038"/>
              </a:buClr>
            </a:pPr>
            <a:endParaRPr lang="en-CA" sz="1600" kern="0" dirty="0">
              <a:solidFill>
                <a:srgbClr val="000000"/>
              </a:solidFill>
              <a:latin typeface="Arial Narrow" pitchFamily="34" charset="0"/>
            </a:endParaRPr>
          </a:p>
        </p:txBody>
      </p:sp>
    </p:spTree>
    <p:extLst>
      <p:ext uri="{BB962C8B-B14F-4D97-AF65-F5344CB8AC3E}">
        <p14:creationId xmlns:p14="http://schemas.microsoft.com/office/powerpoint/2010/main" val="114711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 up </a:t>
            </a:r>
            <a:r>
              <a:rPr lang="en-US" dirty="0" err="1"/>
              <a:t>steacs</a:t>
            </a:r>
            <a:br>
              <a:rPr lang="en-US" dirty="0"/>
            </a:br>
            <a:r>
              <a:rPr lang="en-US" dirty="0">
                <a:solidFill>
                  <a:schemeClr val="bg1">
                    <a:lumMod val="75000"/>
                  </a:schemeClr>
                </a:solidFill>
              </a:rPr>
              <a:t>briefing</a:t>
            </a:r>
            <a:r>
              <a:rPr lang="en-US" dirty="0"/>
              <a:t> </a:t>
            </a:r>
            <a:r>
              <a:rPr lang="en-US" dirty="0">
                <a:solidFill>
                  <a:schemeClr val="bg1">
                    <a:lumMod val="75000"/>
                  </a:schemeClr>
                </a:solidFill>
              </a:rPr>
              <a:t>Scenario</a:t>
            </a:r>
            <a:endParaRPr lang="en-US" dirty="0"/>
          </a:p>
        </p:txBody>
      </p:sp>
      <p:sp>
        <p:nvSpPr>
          <p:cNvPr id="5" name="Rectangle 4">
            <a:extLst>
              <a:ext uri="{FF2B5EF4-FFF2-40B4-BE49-F238E27FC236}">
                <a16:creationId xmlns:a16="http://schemas.microsoft.com/office/drawing/2014/main" id="{B9A29380-0D2E-45A0-AAD5-E8D0C4A6BE29}"/>
              </a:ext>
            </a:extLst>
          </p:cNvPr>
          <p:cNvSpPr/>
          <p:nvPr/>
        </p:nvSpPr>
        <p:spPr>
          <a:xfrm>
            <a:off x="342900" y="1111248"/>
            <a:ext cx="10957159" cy="5329151"/>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Use call sheet (8 - Cenovus CS (Surface) – 1067781) Surface for Cenovus 109/03-20-070-04 W4M</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Use Program (8 - Cenovus Pgm  (Surf and </a:t>
            </a:r>
            <a:r>
              <a:rPr lang="en-US" sz="2000" kern="0" dirty="0" err="1">
                <a:solidFill>
                  <a:srgbClr val="000000"/>
                </a:solidFill>
                <a:latin typeface="Arial Narrow" pitchFamily="34" charset="0"/>
              </a:rPr>
              <a:t>Interm</a:t>
            </a:r>
            <a:r>
              <a:rPr lang="en-US" sz="2000" kern="0" dirty="0">
                <a:solidFill>
                  <a:srgbClr val="000000"/>
                </a:solidFill>
                <a:latin typeface="Arial Narrow" pitchFamily="34" charset="0"/>
              </a:rPr>
              <a:t>) – 4322.R1)</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Sanjel has arrived on location for a Cenovus surface casing job.  Due to LOE in the LLB area, the crew arrived to location 1.5 hours late.   The Coordinator had informed the supervisor (you) prior to departing for location that the client had been very agitated when informed of the pending late. You take note of the following upon pulling onto location:</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Need to rig in the two high pressure lines to the cellar.</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See the location diagram for the layout of location.</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The temperature is about -10 C with good visibility and a little overcast.</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There are 4 joints of casing left on the rack.</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Using the information provided along with the paperwork in Chapter 9, we will go through a mock OSR briefing to show you what this should look like.</a:t>
            </a:r>
          </a:p>
          <a:p>
            <a:pPr>
              <a:spcBef>
                <a:spcPct val="45000"/>
              </a:spcBef>
              <a:buClr>
                <a:srgbClr val="860038"/>
              </a:buClr>
            </a:pPr>
            <a:endParaRPr lang="en-US" sz="2050" kern="0" dirty="0">
              <a:solidFill>
                <a:srgbClr val="000000"/>
              </a:solidFill>
              <a:latin typeface="Arial Narrow" pitchFamily="34" charset="0"/>
            </a:endParaRPr>
          </a:p>
        </p:txBody>
      </p:sp>
    </p:spTree>
    <p:extLst>
      <p:ext uri="{BB962C8B-B14F-4D97-AF65-F5344CB8AC3E}">
        <p14:creationId xmlns:p14="http://schemas.microsoft.com/office/powerpoint/2010/main" val="305640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p:sp>
      <p:sp>
        <p:nvSpPr>
          <p:cNvPr id="5" name="Title 4"/>
          <p:cNvSpPr>
            <a:spLocks noGrp="1"/>
          </p:cNvSpPr>
          <p:nvPr>
            <p:ph type="title"/>
          </p:nvPr>
        </p:nvSpPr>
        <p:spPr>
          <a:xfrm>
            <a:off x="1555775" y="611912"/>
            <a:ext cx="9080449" cy="4432528"/>
          </a:xfrm>
        </p:spPr>
        <p:txBody>
          <a:bodyPr/>
          <a:lstStyle/>
          <a:p>
            <a:r>
              <a:rPr lang="en-US" dirty="0"/>
              <a:t>Homework do example on Next Slide.</a:t>
            </a:r>
            <a:br>
              <a:rPr lang="en-US" dirty="0"/>
            </a:br>
            <a:r>
              <a:rPr lang="en-US" dirty="0"/>
              <a:t>read instruction documents in </a:t>
            </a:r>
            <a:r>
              <a:rPr lang="en-US" dirty="0" err="1"/>
              <a:t>ch</a:t>
            </a:r>
            <a:r>
              <a:rPr lang="en-US" dirty="0"/>
              <a:t> 10 – 15.</a:t>
            </a:r>
            <a:br>
              <a:rPr lang="en-US" dirty="0"/>
            </a:br>
            <a:r>
              <a:rPr lang="en-US" dirty="0"/>
              <a:t>review MATERIAL For Day 3 quiz: Read CHPT 2 – SCS 7A; slides 48-71, 87-129.</a:t>
            </a:r>
          </a:p>
        </p:txBody>
      </p:sp>
    </p:spTree>
    <p:extLst>
      <p:ext uri="{BB962C8B-B14F-4D97-AF65-F5344CB8AC3E}">
        <p14:creationId xmlns:p14="http://schemas.microsoft.com/office/powerpoint/2010/main" val="3875614384"/>
      </p:ext>
    </p:extLst>
  </p:cSld>
  <p:clrMapOvr>
    <a:masterClrMapping/>
  </p:clrMapOvr>
  <p:transition spd="slow">
    <p:wipe dir="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br>
              <a:rPr lang="en-US" dirty="0"/>
            </a:br>
            <a:r>
              <a:rPr lang="en-US" dirty="0">
                <a:solidFill>
                  <a:schemeClr val="bg1">
                    <a:lumMod val="75000"/>
                  </a:schemeClr>
                </a:solidFill>
              </a:rPr>
              <a:t>Scenario &amp; Read instruction documents</a:t>
            </a:r>
            <a:endParaRPr lang="en-US" dirty="0"/>
          </a:p>
        </p:txBody>
      </p:sp>
      <p:sp>
        <p:nvSpPr>
          <p:cNvPr id="9" name="Rectangle 8"/>
          <p:cNvSpPr/>
          <p:nvPr/>
        </p:nvSpPr>
        <p:spPr>
          <a:xfrm>
            <a:off x="342900" y="1299411"/>
            <a:ext cx="9144000" cy="4036617"/>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Surface</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Total Casing 425 m Casing size: 298.5 mm 69.9 kg/m J-55</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Bit size 406.4 mm</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Cement is 0-1-0 G</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Need 150 m annular height water ahead</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Shoe joint 11.46 m</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75% Excess</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You must include buoyancy calculations</a:t>
            </a:r>
          </a:p>
          <a:p>
            <a:pPr marL="271463"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p:txBody>
      </p:sp>
    </p:spTree>
    <p:extLst>
      <p:ext uri="{BB962C8B-B14F-4D97-AF65-F5344CB8AC3E}">
        <p14:creationId xmlns:p14="http://schemas.microsoft.com/office/powerpoint/2010/main" val="413043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p:sp>
      <p:sp>
        <p:nvSpPr>
          <p:cNvPr id="5" name="Title 4"/>
          <p:cNvSpPr>
            <a:spLocks noGrp="1"/>
          </p:cNvSpPr>
          <p:nvPr>
            <p:ph type="title"/>
          </p:nvPr>
        </p:nvSpPr>
        <p:spPr/>
        <p:txBody>
          <a:bodyPr/>
          <a:lstStyle/>
          <a:p>
            <a:r>
              <a:rPr lang="en-US" dirty="0"/>
              <a:t>Quiz instruction documents and review homework example</a:t>
            </a:r>
          </a:p>
        </p:txBody>
      </p:sp>
    </p:spTree>
    <p:extLst>
      <p:ext uri="{BB962C8B-B14F-4D97-AF65-F5344CB8AC3E}">
        <p14:creationId xmlns:p14="http://schemas.microsoft.com/office/powerpoint/2010/main" val="510026381"/>
      </p:ext>
    </p:extLst>
  </p:cSld>
  <p:clrMapOvr>
    <a:masterClrMapping/>
  </p:clrMapOvr>
  <p:transition spd="slow">
    <p:wipe dir="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p:sp>
      <p:sp>
        <p:nvSpPr>
          <p:cNvPr id="5" name="Title 4"/>
          <p:cNvSpPr>
            <a:spLocks noGrp="1"/>
          </p:cNvSpPr>
          <p:nvPr>
            <p:ph type="title"/>
          </p:nvPr>
        </p:nvSpPr>
        <p:spPr/>
        <p:txBody>
          <a:bodyPr/>
          <a:lstStyle/>
          <a:p>
            <a:r>
              <a:rPr lang="en-US" dirty="0"/>
              <a:t>Long String calculations</a:t>
            </a:r>
          </a:p>
        </p:txBody>
      </p:sp>
    </p:spTree>
    <p:extLst>
      <p:ext uri="{BB962C8B-B14F-4D97-AF65-F5344CB8AC3E}">
        <p14:creationId xmlns:p14="http://schemas.microsoft.com/office/powerpoint/2010/main" val="2568344825"/>
      </p:ext>
    </p:extLst>
  </p:cSld>
  <p:clrMapOvr>
    <a:masterClrMapping/>
  </p:clrMapOvr>
  <p:transition spd="slow">
    <p:wipe dir="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Intermediate Casing </a:t>
            </a:r>
          </a:p>
        </p:txBody>
      </p:sp>
      <p:sp>
        <p:nvSpPr>
          <p:cNvPr id="3" name="Content Placeholder 2"/>
          <p:cNvSpPr>
            <a:spLocks noGrp="1"/>
          </p:cNvSpPr>
          <p:nvPr>
            <p:ph idx="1"/>
          </p:nvPr>
        </p:nvSpPr>
        <p:spPr>
          <a:xfrm>
            <a:off x="342900" y="1197988"/>
            <a:ext cx="7193260" cy="2299391"/>
          </a:xfrm>
        </p:spPr>
        <p:txBody>
          <a:bodyPr/>
          <a:lstStyle/>
          <a:p>
            <a:r>
              <a:rPr lang="en-US" sz="2000" dirty="0"/>
              <a:t>Purpose:</a:t>
            </a:r>
          </a:p>
          <a:p>
            <a:pPr marL="800100" lvl="1" indent="-342900" eaLnBrk="0" hangingPunct="0">
              <a:buClr>
                <a:srgbClr val="860038"/>
              </a:buClr>
            </a:pPr>
            <a:r>
              <a:rPr lang="en-US" dirty="0"/>
              <a:t>Seals loss circ zones</a:t>
            </a:r>
          </a:p>
          <a:p>
            <a:pPr marL="800100" lvl="1" indent="-342900" eaLnBrk="0" hangingPunct="0">
              <a:buClr>
                <a:srgbClr val="860038"/>
              </a:buClr>
            </a:pPr>
            <a:r>
              <a:rPr lang="en-US" dirty="0"/>
              <a:t>Isolates salt sections</a:t>
            </a:r>
          </a:p>
          <a:p>
            <a:pPr marL="800100" lvl="1" indent="-342900" eaLnBrk="0" hangingPunct="0">
              <a:buClr>
                <a:srgbClr val="860038"/>
              </a:buClr>
            </a:pPr>
            <a:r>
              <a:rPr lang="en-US" dirty="0"/>
              <a:t>Isolates over pressure zones</a:t>
            </a:r>
          </a:p>
          <a:p>
            <a:pPr marL="800100" lvl="1" indent="-342900" eaLnBrk="0" hangingPunct="0">
              <a:buClr>
                <a:srgbClr val="860038"/>
              </a:buClr>
            </a:pPr>
            <a:r>
              <a:rPr lang="en-US" dirty="0"/>
              <a:t>Separates deep wells into manageable sections</a:t>
            </a:r>
          </a:p>
          <a:p>
            <a:pPr lvl="1"/>
            <a:endParaRPr lang="en-US" sz="2200" dirty="0"/>
          </a:p>
          <a:p>
            <a:pPr lvl="1"/>
            <a:endParaRPr lang="en-US" sz="2200" dirty="0"/>
          </a:p>
        </p:txBody>
      </p:sp>
      <p:sp>
        <p:nvSpPr>
          <p:cNvPr id="4" name="Content Placeholder 2"/>
          <p:cNvSpPr txBox="1">
            <a:spLocks/>
          </p:cNvSpPr>
          <p:nvPr/>
        </p:nvSpPr>
        <p:spPr bwMode="auto">
          <a:xfrm>
            <a:off x="342900" y="3663287"/>
            <a:ext cx="7121252" cy="2299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r>
              <a:rPr lang="en-US" sz="2000" kern="0" dirty="0"/>
              <a:t>Characteristics:</a:t>
            </a:r>
          </a:p>
          <a:p>
            <a:pPr marL="800100" lvl="1" indent="-342900" eaLnBrk="0" hangingPunct="0">
              <a:buClr>
                <a:srgbClr val="860038"/>
              </a:buClr>
            </a:pPr>
            <a:r>
              <a:rPr lang="en-US" dirty="0"/>
              <a:t>Often used prior to horizontal sections</a:t>
            </a:r>
          </a:p>
          <a:p>
            <a:pPr marL="800100" lvl="1" indent="-342900" eaLnBrk="0" hangingPunct="0">
              <a:buClr>
                <a:srgbClr val="860038"/>
              </a:buClr>
            </a:pPr>
            <a:r>
              <a:rPr lang="en-US" dirty="0"/>
              <a:t>Usually large volumes </a:t>
            </a:r>
            <a:r>
              <a:rPr lang="en-US" dirty="0">
                <a:sym typeface="Wingdings" panose="05000000000000000000" pitchFamily="2" charset="2"/>
              </a:rPr>
              <a:t> long pump schedule</a:t>
            </a:r>
            <a:endParaRPr lang="en-US" dirty="0"/>
          </a:p>
          <a:p>
            <a:pPr marL="800100" lvl="1" indent="-342900" eaLnBrk="0" hangingPunct="0">
              <a:buClr>
                <a:srgbClr val="860038"/>
              </a:buClr>
            </a:pPr>
            <a:r>
              <a:rPr lang="en-US" dirty="0"/>
              <a:t>Often displaced with drilling mud</a:t>
            </a:r>
          </a:p>
        </p:txBody>
      </p:sp>
      <p:grpSp>
        <p:nvGrpSpPr>
          <p:cNvPr id="5" name="Group 48"/>
          <p:cNvGrpSpPr>
            <a:grpSpLocks/>
          </p:cNvGrpSpPr>
          <p:nvPr/>
        </p:nvGrpSpPr>
        <p:grpSpPr bwMode="auto">
          <a:xfrm>
            <a:off x="8011704" y="1207558"/>
            <a:ext cx="1544394" cy="5022280"/>
            <a:chOff x="4344" y="480"/>
            <a:chExt cx="1392" cy="3636"/>
          </a:xfrm>
        </p:grpSpPr>
        <p:sp>
          <p:nvSpPr>
            <p:cNvPr id="6" name="Freeform 49" descr="Brown marble"/>
            <p:cNvSpPr>
              <a:spLocks/>
            </p:cNvSpPr>
            <p:nvPr/>
          </p:nvSpPr>
          <p:spPr bwMode="auto">
            <a:xfrm>
              <a:off x="4344" y="485"/>
              <a:ext cx="1392" cy="1212"/>
            </a:xfrm>
            <a:custGeom>
              <a:avLst/>
              <a:gdLst>
                <a:gd name="T0" fmla="*/ 0 w 1392"/>
                <a:gd name="T1" fmla="*/ 0 h 816"/>
                <a:gd name="T2" fmla="*/ 1392 w 1392"/>
                <a:gd name="T3" fmla="*/ 0 h 816"/>
                <a:gd name="T4" fmla="*/ 1392 w 1392"/>
                <a:gd name="T5" fmla="*/ 1212 h 816"/>
                <a:gd name="T6" fmla="*/ 1344 w 1392"/>
                <a:gd name="T7" fmla="*/ 1141 h 816"/>
                <a:gd name="T8" fmla="*/ 1230 w 1392"/>
                <a:gd name="T9" fmla="*/ 1105 h 816"/>
                <a:gd name="T10" fmla="*/ 1092 w 1392"/>
                <a:gd name="T11" fmla="*/ 1141 h 816"/>
                <a:gd name="T12" fmla="*/ 960 w 1392"/>
                <a:gd name="T13" fmla="*/ 1105 h 816"/>
                <a:gd name="T14" fmla="*/ 888 w 1392"/>
                <a:gd name="T15" fmla="*/ 1132 h 816"/>
                <a:gd name="T16" fmla="*/ 870 w 1392"/>
                <a:gd name="T17" fmla="*/ 1141 h 816"/>
                <a:gd name="T18" fmla="*/ 822 w 1392"/>
                <a:gd name="T19" fmla="*/ 1132 h 816"/>
                <a:gd name="T20" fmla="*/ 786 w 1392"/>
                <a:gd name="T21" fmla="*/ 1114 h 816"/>
                <a:gd name="T22" fmla="*/ 546 w 1392"/>
                <a:gd name="T23" fmla="*/ 1159 h 816"/>
                <a:gd name="T24" fmla="*/ 444 w 1392"/>
                <a:gd name="T25" fmla="*/ 1150 h 816"/>
                <a:gd name="T26" fmla="*/ 408 w 1392"/>
                <a:gd name="T27" fmla="*/ 1132 h 816"/>
                <a:gd name="T28" fmla="*/ 390 w 1392"/>
                <a:gd name="T29" fmla="*/ 1123 h 816"/>
                <a:gd name="T30" fmla="*/ 114 w 1392"/>
                <a:gd name="T31" fmla="*/ 1159 h 816"/>
                <a:gd name="T32" fmla="*/ 6 w 1392"/>
                <a:gd name="T33" fmla="*/ 1185 h 816"/>
                <a:gd name="T34" fmla="*/ 0 w 1392"/>
                <a:gd name="T35" fmla="*/ 0 h 8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92" h="816">
                  <a:moveTo>
                    <a:pt x="0" y="0"/>
                  </a:moveTo>
                  <a:lnTo>
                    <a:pt x="1392" y="0"/>
                  </a:lnTo>
                  <a:lnTo>
                    <a:pt x="1392" y="816"/>
                  </a:lnTo>
                  <a:cubicBezTo>
                    <a:pt x="1376" y="800"/>
                    <a:pt x="1363" y="780"/>
                    <a:pt x="1344" y="768"/>
                  </a:cubicBezTo>
                  <a:cubicBezTo>
                    <a:pt x="1327" y="757"/>
                    <a:pt x="1253" y="750"/>
                    <a:pt x="1230" y="744"/>
                  </a:cubicBezTo>
                  <a:cubicBezTo>
                    <a:pt x="1181" y="748"/>
                    <a:pt x="1138" y="753"/>
                    <a:pt x="1092" y="768"/>
                  </a:cubicBezTo>
                  <a:cubicBezTo>
                    <a:pt x="1045" y="763"/>
                    <a:pt x="1005" y="752"/>
                    <a:pt x="960" y="744"/>
                  </a:cubicBezTo>
                  <a:cubicBezTo>
                    <a:pt x="912" y="752"/>
                    <a:pt x="936" y="746"/>
                    <a:pt x="888" y="762"/>
                  </a:cubicBezTo>
                  <a:cubicBezTo>
                    <a:pt x="882" y="764"/>
                    <a:pt x="870" y="768"/>
                    <a:pt x="870" y="768"/>
                  </a:cubicBezTo>
                  <a:cubicBezTo>
                    <a:pt x="854" y="766"/>
                    <a:pt x="838" y="765"/>
                    <a:pt x="822" y="762"/>
                  </a:cubicBezTo>
                  <a:cubicBezTo>
                    <a:pt x="810" y="759"/>
                    <a:pt x="786" y="750"/>
                    <a:pt x="786" y="750"/>
                  </a:cubicBezTo>
                  <a:cubicBezTo>
                    <a:pt x="700" y="753"/>
                    <a:pt x="617" y="733"/>
                    <a:pt x="546" y="780"/>
                  </a:cubicBezTo>
                  <a:cubicBezTo>
                    <a:pt x="512" y="778"/>
                    <a:pt x="478" y="778"/>
                    <a:pt x="444" y="774"/>
                  </a:cubicBezTo>
                  <a:cubicBezTo>
                    <a:pt x="431" y="772"/>
                    <a:pt x="420" y="766"/>
                    <a:pt x="408" y="762"/>
                  </a:cubicBezTo>
                  <a:cubicBezTo>
                    <a:pt x="402" y="760"/>
                    <a:pt x="390" y="756"/>
                    <a:pt x="390" y="756"/>
                  </a:cubicBezTo>
                  <a:cubicBezTo>
                    <a:pt x="292" y="761"/>
                    <a:pt x="212" y="775"/>
                    <a:pt x="114" y="780"/>
                  </a:cubicBezTo>
                  <a:cubicBezTo>
                    <a:pt x="75" y="806"/>
                    <a:pt x="62" y="798"/>
                    <a:pt x="6" y="798"/>
                  </a:cubicBezTo>
                  <a:lnTo>
                    <a:pt x="0" y="0"/>
                  </a:lnTo>
                  <a:close/>
                </a:path>
              </a:pathLst>
            </a:custGeom>
            <a:blipFill dpi="0" rotWithShape="1">
              <a:blip r:embed="rId2"/>
              <a:srcRect/>
              <a:tile tx="0" ty="0" sx="100000" sy="100000" flip="none" algn="tl"/>
            </a:bli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 name="Freeform 50" descr="Oak"/>
            <p:cNvSpPr>
              <a:spLocks/>
            </p:cNvSpPr>
            <p:nvPr/>
          </p:nvSpPr>
          <p:spPr bwMode="auto">
            <a:xfrm>
              <a:off x="4345" y="1205"/>
              <a:ext cx="1391" cy="811"/>
            </a:xfrm>
            <a:custGeom>
              <a:avLst/>
              <a:gdLst>
                <a:gd name="T0" fmla="*/ 0 w 1404"/>
                <a:gd name="T1" fmla="*/ 28 h 609"/>
                <a:gd name="T2" fmla="*/ 327 w 1404"/>
                <a:gd name="T3" fmla="*/ 36 h 609"/>
                <a:gd name="T4" fmla="*/ 309 w 1404"/>
                <a:gd name="T5" fmla="*/ 52 h 609"/>
                <a:gd name="T6" fmla="*/ 517 w 1404"/>
                <a:gd name="T7" fmla="*/ 20 h 609"/>
                <a:gd name="T8" fmla="*/ 553 w 1404"/>
                <a:gd name="T9" fmla="*/ 4 h 609"/>
                <a:gd name="T10" fmla="*/ 707 w 1404"/>
                <a:gd name="T11" fmla="*/ 28 h 609"/>
                <a:gd name="T12" fmla="*/ 933 w 1404"/>
                <a:gd name="T13" fmla="*/ 4 h 609"/>
                <a:gd name="T14" fmla="*/ 1118 w 1404"/>
                <a:gd name="T15" fmla="*/ 28 h 609"/>
                <a:gd name="T16" fmla="*/ 1296 w 1404"/>
                <a:gd name="T17" fmla="*/ 28 h 609"/>
                <a:gd name="T18" fmla="*/ 1391 w 1404"/>
                <a:gd name="T19" fmla="*/ 68 h 609"/>
                <a:gd name="T20" fmla="*/ 1367 w 1404"/>
                <a:gd name="T21" fmla="*/ 643 h 609"/>
                <a:gd name="T22" fmla="*/ 1349 w 1404"/>
                <a:gd name="T23" fmla="*/ 651 h 609"/>
                <a:gd name="T24" fmla="*/ 1242 w 1404"/>
                <a:gd name="T25" fmla="*/ 667 h 609"/>
                <a:gd name="T26" fmla="*/ 1177 w 1404"/>
                <a:gd name="T27" fmla="*/ 691 h 609"/>
                <a:gd name="T28" fmla="*/ 1141 w 1404"/>
                <a:gd name="T29" fmla="*/ 707 h 609"/>
                <a:gd name="T30" fmla="*/ 1088 w 1404"/>
                <a:gd name="T31" fmla="*/ 683 h 609"/>
                <a:gd name="T32" fmla="*/ 1070 w 1404"/>
                <a:gd name="T33" fmla="*/ 675 h 609"/>
                <a:gd name="T34" fmla="*/ 951 w 1404"/>
                <a:gd name="T35" fmla="*/ 707 h 609"/>
                <a:gd name="T36" fmla="*/ 850 w 1404"/>
                <a:gd name="T37" fmla="*/ 691 h 609"/>
                <a:gd name="T38" fmla="*/ 814 w 1404"/>
                <a:gd name="T39" fmla="*/ 675 h 609"/>
                <a:gd name="T40" fmla="*/ 797 w 1404"/>
                <a:gd name="T41" fmla="*/ 667 h 609"/>
                <a:gd name="T42" fmla="*/ 701 w 1404"/>
                <a:gd name="T43" fmla="*/ 691 h 609"/>
                <a:gd name="T44" fmla="*/ 648 w 1404"/>
                <a:gd name="T45" fmla="*/ 723 h 609"/>
                <a:gd name="T46" fmla="*/ 458 w 1404"/>
                <a:gd name="T47" fmla="*/ 731 h 609"/>
                <a:gd name="T48" fmla="*/ 369 w 1404"/>
                <a:gd name="T49" fmla="*/ 811 h 609"/>
                <a:gd name="T50" fmla="*/ 250 w 1404"/>
                <a:gd name="T51" fmla="*/ 771 h 609"/>
                <a:gd name="T52" fmla="*/ 12 w 1404"/>
                <a:gd name="T53" fmla="*/ 731 h 609"/>
                <a:gd name="T54" fmla="*/ 0 w 1404"/>
                <a:gd name="T55" fmla="*/ 28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04" h="609">
                  <a:moveTo>
                    <a:pt x="0" y="21"/>
                  </a:moveTo>
                  <a:cubicBezTo>
                    <a:pt x="180" y="16"/>
                    <a:pt x="183" y="2"/>
                    <a:pt x="330" y="27"/>
                  </a:cubicBezTo>
                  <a:cubicBezTo>
                    <a:pt x="324" y="31"/>
                    <a:pt x="305" y="39"/>
                    <a:pt x="312" y="39"/>
                  </a:cubicBezTo>
                  <a:cubicBezTo>
                    <a:pt x="397" y="43"/>
                    <a:pt x="450" y="39"/>
                    <a:pt x="522" y="15"/>
                  </a:cubicBezTo>
                  <a:cubicBezTo>
                    <a:pt x="534" y="11"/>
                    <a:pt x="558" y="3"/>
                    <a:pt x="558" y="3"/>
                  </a:cubicBezTo>
                  <a:cubicBezTo>
                    <a:pt x="610" y="12"/>
                    <a:pt x="661" y="17"/>
                    <a:pt x="714" y="21"/>
                  </a:cubicBezTo>
                  <a:cubicBezTo>
                    <a:pt x="795" y="18"/>
                    <a:pt x="866" y="22"/>
                    <a:pt x="942" y="3"/>
                  </a:cubicBezTo>
                  <a:cubicBezTo>
                    <a:pt x="1012" y="6"/>
                    <a:pt x="1066" y="0"/>
                    <a:pt x="1128" y="21"/>
                  </a:cubicBezTo>
                  <a:cubicBezTo>
                    <a:pt x="1207" y="14"/>
                    <a:pt x="1220" y="10"/>
                    <a:pt x="1308" y="21"/>
                  </a:cubicBezTo>
                  <a:cubicBezTo>
                    <a:pt x="1346" y="26"/>
                    <a:pt x="1364" y="51"/>
                    <a:pt x="1404" y="51"/>
                  </a:cubicBezTo>
                  <a:cubicBezTo>
                    <a:pt x="1396" y="195"/>
                    <a:pt x="1394" y="339"/>
                    <a:pt x="1380" y="483"/>
                  </a:cubicBezTo>
                  <a:cubicBezTo>
                    <a:pt x="1379" y="489"/>
                    <a:pt x="1368" y="488"/>
                    <a:pt x="1362" y="489"/>
                  </a:cubicBezTo>
                  <a:cubicBezTo>
                    <a:pt x="1326" y="494"/>
                    <a:pt x="1290" y="497"/>
                    <a:pt x="1254" y="501"/>
                  </a:cubicBezTo>
                  <a:cubicBezTo>
                    <a:pt x="1229" y="504"/>
                    <a:pt x="1213" y="511"/>
                    <a:pt x="1188" y="519"/>
                  </a:cubicBezTo>
                  <a:cubicBezTo>
                    <a:pt x="1176" y="523"/>
                    <a:pt x="1152" y="531"/>
                    <a:pt x="1152" y="531"/>
                  </a:cubicBezTo>
                  <a:cubicBezTo>
                    <a:pt x="1134" y="525"/>
                    <a:pt x="1116" y="519"/>
                    <a:pt x="1098" y="513"/>
                  </a:cubicBezTo>
                  <a:cubicBezTo>
                    <a:pt x="1092" y="511"/>
                    <a:pt x="1080" y="507"/>
                    <a:pt x="1080" y="507"/>
                  </a:cubicBezTo>
                  <a:cubicBezTo>
                    <a:pt x="1036" y="511"/>
                    <a:pt x="1001" y="521"/>
                    <a:pt x="960" y="531"/>
                  </a:cubicBezTo>
                  <a:cubicBezTo>
                    <a:pt x="926" y="528"/>
                    <a:pt x="891" y="528"/>
                    <a:pt x="858" y="519"/>
                  </a:cubicBezTo>
                  <a:cubicBezTo>
                    <a:pt x="846" y="516"/>
                    <a:pt x="834" y="511"/>
                    <a:pt x="822" y="507"/>
                  </a:cubicBezTo>
                  <a:cubicBezTo>
                    <a:pt x="816" y="505"/>
                    <a:pt x="804" y="501"/>
                    <a:pt x="804" y="501"/>
                  </a:cubicBezTo>
                  <a:cubicBezTo>
                    <a:pt x="731" y="508"/>
                    <a:pt x="763" y="501"/>
                    <a:pt x="708" y="519"/>
                  </a:cubicBezTo>
                  <a:cubicBezTo>
                    <a:pt x="698" y="522"/>
                    <a:pt x="664" y="542"/>
                    <a:pt x="654" y="543"/>
                  </a:cubicBezTo>
                  <a:cubicBezTo>
                    <a:pt x="590" y="548"/>
                    <a:pt x="526" y="547"/>
                    <a:pt x="462" y="549"/>
                  </a:cubicBezTo>
                  <a:cubicBezTo>
                    <a:pt x="424" y="562"/>
                    <a:pt x="403" y="588"/>
                    <a:pt x="372" y="609"/>
                  </a:cubicBezTo>
                  <a:cubicBezTo>
                    <a:pt x="332" y="601"/>
                    <a:pt x="291" y="592"/>
                    <a:pt x="252" y="579"/>
                  </a:cubicBezTo>
                  <a:cubicBezTo>
                    <a:pt x="233" y="521"/>
                    <a:pt x="69" y="549"/>
                    <a:pt x="12" y="549"/>
                  </a:cubicBezTo>
                  <a:lnTo>
                    <a:pt x="0" y="21"/>
                  </a:lnTo>
                  <a:close/>
                </a:path>
              </a:pathLst>
            </a:custGeom>
            <a:blipFill dpi="0" rotWithShape="1">
              <a:blip r:embed="rId3"/>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9" name="Freeform 59" descr="Green marble"/>
            <p:cNvSpPr>
              <a:spLocks/>
            </p:cNvSpPr>
            <p:nvPr/>
          </p:nvSpPr>
          <p:spPr bwMode="auto">
            <a:xfrm>
              <a:off x="4344" y="1768"/>
              <a:ext cx="1392" cy="776"/>
            </a:xfrm>
            <a:custGeom>
              <a:avLst/>
              <a:gdLst>
                <a:gd name="T0" fmla="*/ 0 w 1404"/>
                <a:gd name="T1" fmla="*/ 27 h 609"/>
                <a:gd name="T2" fmla="*/ 327 w 1404"/>
                <a:gd name="T3" fmla="*/ 34 h 609"/>
                <a:gd name="T4" fmla="*/ 309 w 1404"/>
                <a:gd name="T5" fmla="*/ 50 h 609"/>
                <a:gd name="T6" fmla="*/ 518 w 1404"/>
                <a:gd name="T7" fmla="*/ 19 h 609"/>
                <a:gd name="T8" fmla="*/ 553 w 1404"/>
                <a:gd name="T9" fmla="*/ 4 h 609"/>
                <a:gd name="T10" fmla="*/ 708 w 1404"/>
                <a:gd name="T11" fmla="*/ 27 h 609"/>
                <a:gd name="T12" fmla="*/ 934 w 1404"/>
                <a:gd name="T13" fmla="*/ 4 h 609"/>
                <a:gd name="T14" fmla="*/ 1118 w 1404"/>
                <a:gd name="T15" fmla="*/ 27 h 609"/>
                <a:gd name="T16" fmla="*/ 1297 w 1404"/>
                <a:gd name="T17" fmla="*/ 27 h 609"/>
                <a:gd name="T18" fmla="*/ 1392 w 1404"/>
                <a:gd name="T19" fmla="*/ 65 h 609"/>
                <a:gd name="T20" fmla="*/ 1368 w 1404"/>
                <a:gd name="T21" fmla="*/ 615 h 609"/>
                <a:gd name="T22" fmla="*/ 1350 w 1404"/>
                <a:gd name="T23" fmla="*/ 623 h 609"/>
                <a:gd name="T24" fmla="*/ 1243 w 1404"/>
                <a:gd name="T25" fmla="*/ 638 h 609"/>
                <a:gd name="T26" fmla="*/ 1178 w 1404"/>
                <a:gd name="T27" fmla="*/ 661 h 609"/>
                <a:gd name="T28" fmla="*/ 1142 w 1404"/>
                <a:gd name="T29" fmla="*/ 677 h 609"/>
                <a:gd name="T30" fmla="*/ 1089 w 1404"/>
                <a:gd name="T31" fmla="*/ 654 h 609"/>
                <a:gd name="T32" fmla="*/ 1071 w 1404"/>
                <a:gd name="T33" fmla="*/ 646 h 609"/>
                <a:gd name="T34" fmla="*/ 952 w 1404"/>
                <a:gd name="T35" fmla="*/ 677 h 609"/>
                <a:gd name="T36" fmla="*/ 851 w 1404"/>
                <a:gd name="T37" fmla="*/ 661 h 609"/>
                <a:gd name="T38" fmla="*/ 815 w 1404"/>
                <a:gd name="T39" fmla="*/ 646 h 609"/>
                <a:gd name="T40" fmla="*/ 797 w 1404"/>
                <a:gd name="T41" fmla="*/ 638 h 609"/>
                <a:gd name="T42" fmla="*/ 702 w 1404"/>
                <a:gd name="T43" fmla="*/ 661 h 609"/>
                <a:gd name="T44" fmla="*/ 648 w 1404"/>
                <a:gd name="T45" fmla="*/ 692 h 609"/>
                <a:gd name="T46" fmla="*/ 458 w 1404"/>
                <a:gd name="T47" fmla="*/ 700 h 609"/>
                <a:gd name="T48" fmla="*/ 369 w 1404"/>
                <a:gd name="T49" fmla="*/ 776 h 609"/>
                <a:gd name="T50" fmla="*/ 250 w 1404"/>
                <a:gd name="T51" fmla="*/ 738 h 609"/>
                <a:gd name="T52" fmla="*/ 12 w 1404"/>
                <a:gd name="T53" fmla="*/ 700 h 609"/>
                <a:gd name="T54" fmla="*/ 0 w 1404"/>
                <a:gd name="T55" fmla="*/ 27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04" h="609">
                  <a:moveTo>
                    <a:pt x="0" y="21"/>
                  </a:moveTo>
                  <a:cubicBezTo>
                    <a:pt x="180" y="16"/>
                    <a:pt x="183" y="2"/>
                    <a:pt x="330" y="27"/>
                  </a:cubicBezTo>
                  <a:cubicBezTo>
                    <a:pt x="324" y="31"/>
                    <a:pt x="305" y="39"/>
                    <a:pt x="312" y="39"/>
                  </a:cubicBezTo>
                  <a:cubicBezTo>
                    <a:pt x="397" y="43"/>
                    <a:pt x="450" y="39"/>
                    <a:pt x="522" y="15"/>
                  </a:cubicBezTo>
                  <a:cubicBezTo>
                    <a:pt x="534" y="11"/>
                    <a:pt x="558" y="3"/>
                    <a:pt x="558" y="3"/>
                  </a:cubicBezTo>
                  <a:cubicBezTo>
                    <a:pt x="610" y="12"/>
                    <a:pt x="661" y="17"/>
                    <a:pt x="714" y="21"/>
                  </a:cubicBezTo>
                  <a:cubicBezTo>
                    <a:pt x="795" y="18"/>
                    <a:pt x="866" y="22"/>
                    <a:pt x="942" y="3"/>
                  </a:cubicBezTo>
                  <a:cubicBezTo>
                    <a:pt x="1012" y="6"/>
                    <a:pt x="1066" y="0"/>
                    <a:pt x="1128" y="21"/>
                  </a:cubicBezTo>
                  <a:cubicBezTo>
                    <a:pt x="1207" y="14"/>
                    <a:pt x="1220" y="10"/>
                    <a:pt x="1308" y="21"/>
                  </a:cubicBezTo>
                  <a:cubicBezTo>
                    <a:pt x="1346" y="26"/>
                    <a:pt x="1364" y="51"/>
                    <a:pt x="1404" y="51"/>
                  </a:cubicBezTo>
                  <a:cubicBezTo>
                    <a:pt x="1396" y="195"/>
                    <a:pt x="1394" y="339"/>
                    <a:pt x="1380" y="483"/>
                  </a:cubicBezTo>
                  <a:cubicBezTo>
                    <a:pt x="1379" y="489"/>
                    <a:pt x="1368" y="488"/>
                    <a:pt x="1362" y="489"/>
                  </a:cubicBezTo>
                  <a:cubicBezTo>
                    <a:pt x="1326" y="494"/>
                    <a:pt x="1290" y="497"/>
                    <a:pt x="1254" y="501"/>
                  </a:cubicBezTo>
                  <a:cubicBezTo>
                    <a:pt x="1229" y="504"/>
                    <a:pt x="1213" y="511"/>
                    <a:pt x="1188" y="519"/>
                  </a:cubicBezTo>
                  <a:cubicBezTo>
                    <a:pt x="1176" y="523"/>
                    <a:pt x="1152" y="531"/>
                    <a:pt x="1152" y="531"/>
                  </a:cubicBezTo>
                  <a:cubicBezTo>
                    <a:pt x="1134" y="525"/>
                    <a:pt x="1116" y="519"/>
                    <a:pt x="1098" y="513"/>
                  </a:cubicBezTo>
                  <a:cubicBezTo>
                    <a:pt x="1092" y="511"/>
                    <a:pt x="1080" y="507"/>
                    <a:pt x="1080" y="507"/>
                  </a:cubicBezTo>
                  <a:cubicBezTo>
                    <a:pt x="1036" y="511"/>
                    <a:pt x="1001" y="521"/>
                    <a:pt x="960" y="531"/>
                  </a:cubicBezTo>
                  <a:cubicBezTo>
                    <a:pt x="926" y="528"/>
                    <a:pt x="891" y="528"/>
                    <a:pt x="858" y="519"/>
                  </a:cubicBezTo>
                  <a:cubicBezTo>
                    <a:pt x="846" y="516"/>
                    <a:pt x="834" y="511"/>
                    <a:pt x="822" y="507"/>
                  </a:cubicBezTo>
                  <a:cubicBezTo>
                    <a:pt x="816" y="505"/>
                    <a:pt x="804" y="501"/>
                    <a:pt x="804" y="501"/>
                  </a:cubicBezTo>
                  <a:cubicBezTo>
                    <a:pt x="731" y="508"/>
                    <a:pt x="763" y="501"/>
                    <a:pt x="708" y="519"/>
                  </a:cubicBezTo>
                  <a:cubicBezTo>
                    <a:pt x="698" y="522"/>
                    <a:pt x="664" y="542"/>
                    <a:pt x="654" y="543"/>
                  </a:cubicBezTo>
                  <a:cubicBezTo>
                    <a:pt x="590" y="548"/>
                    <a:pt x="526" y="547"/>
                    <a:pt x="462" y="549"/>
                  </a:cubicBezTo>
                  <a:cubicBezTo>
                    <a:pt x="424" y="562"/>
                    <a:pt x="403" y="588"/>
                    <a:pt x="372" y="609"/>
                  </a:cubicBezTo>
                  <a:cubicBezTo>
                    <a:pt x="332" y="601"/>
                    <a:pt x="291" y="592"/>
                    <a:pt x="252" y="579"/>
                  </a:cubicBezTo>
                  <a:cubicBezTo>
                    <a:pt x="233" y="521"/>
                    <a:pt x="69" y="549"/>
                    <a:pt x="12" y="549"/>
                  </a:cubicBezTo>
                  <a:lnTo>
                    <a:pt x="0" y="21"/>
                  </a:lnTo>
                  <a:close/>
                </a:path>
              </a:pathLst>
            </a:custGeom>
            <a:blipFill dpi="0" rotWithShape="1">
              <a:blip r:embed="rId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0" name="Freeform 60" descr="Purple mesh"/>
            <p:cNvSpPr>
              <a:spLocks/>
            </p:cNvSpPr>
            <p:nvPr/>
          </p:nvSpPr>
          <p:spPr bwMode="auto">
            <a:xfrm>
              <a:off x="4344" y="2304"/>
              <a:ext cx="1391" cy="768"/>
            </a:xfrm>
            <a:custGeom>
              <a:avLst/>
              <a:gdLst>
                <a:gd name="T0" fmla="*/ 0 w 1404"/>
                <a:gd name="T1" fmla="*/ 26 h 609"/>
                <a:gd name="T2" fmla="*/ 327 w 1404"/>
                <a:gd name="T3" fmla="*/ 34 h 609"/>
                <a:gd name="T4" fmla="*/ 309 w 1404"/>
                <a:gd name="T5" fmla="*/ 49 h 609"/>
                <a:gd name="T6" fmla="*/ 517 w 1404"/>
                <a:gd name="T7" fmla="*/ 19 h 609"/>
                <a:gd name="T8" fmla="*/ 553 w 1404"/>
                <a:gd name="T9" fmla="*/ 4 h 609"/>
                <a:gd name="T10" fmla="*/ 707 w 1404"/>
                <a:gd name="T11" fmla="*/ 26 h 609"/>
                <a:gd name="T12" fmla="*/ 933 w 1404"/>
                <a:gd name="T13" fmla="*/ 4 h 609"/>
                <a:gd name="T14" fmla="*/ 1118 w 1404"/>
                <a:gd name="T15" fmla="*/ 26 h 609"/>
                <a:gd name="T16" fmla="*/ 1296 w 1404"/>
                <a:gd name="T17" fmla="*/ 26 h 609"/>
                <a:gd name="T18" fmla="*/ 1391 w 1404"/>
                <a:gd name="T19" fmla="*/ 64 h 609"/>
                <a:gd name="T20" fmla="*/ 1367 w 1404"/>
                <a:gd name="T21" fmla="*/ 609 h 609"/>
                <a:gd name="T22" fmla="*/ 1349 w 1404"/>
                <a:gd name="T23" fmla="*/ 617 h 609"/>
                <a:gd name="T24" fmla="*/ 1242 w 1404"/>
                <a:gd name="T25" fmla="*/ 632 h 609"/>
                <a:gd name="T26" fmla="*/ 1177 w 1404"/>
                <a:gd name="T27" fmla="*/ 655 h 609"/>
                <a:gd name="T28" fmla="*/ 1141 w 1404"/>
                <a:gd name="T29" fmla="*/ 670 h 609"/>
                <a:gd name="T30" fmla="*/ 1088 w 1404"/>
                <a:gd name="T31" fmla="*/ 647 h 609"/>
                <a:gd name="T32" fmla="*/ 1070 w 1404"/>
                <a:gd name="T33" fmla="*/ 639 h 609"/>
                <a:gd name="T34" fmla="*/ 951 w 1404"/>
                <a:gd name="T35" fmla="*/ 670 h 609"/>
                <a:gd name="T36" fmla="*/ 850 w 1404"/>
                <a:gd name="T37" fmla="*/ 655 h 609"/>
                <a:gd name="T38" fmla="*/ 814 w 1404"/>
                <a:gd name="T39" fmla="*/ 639 h 609"/>
                <a:gd name="T40" fmla="*/ 797 w 1404"/>
                <a:gd name="T41" fmla="*/ 632 h 609"/>
                <a:gd name="T42" fmla="*/ 701 w 1404"/>
                <a:gd name="T43" fmla="*/ 655 h 609"/>
                <a:gd name="T44" fmla="*/ 648 w 1404"/>
                <a:gd name="T45" fmla="*/ 685 h 609"/>
                <a:gd name="T46" fmla="*/ 458 w 1404"/>
                <a:gd name="T47" fmla="*/ 692 h 609"/>
                <a:gd name="T48" fmla="*/ 369 w 1404"/>
                <a:gd name="T49" fmla="*/ 768 h 609"/>
                <a:gd name="T50" fmla="*/ 250 w 1404"/>
                <a:gd name="T51" fmla="*/ 730 h 609"/>
                <a:gd name="T52" fmla="*/ 12 w 1404"/>
                <a:gd name="T53" fmla="*/ 692 h 609"/>
                <a:gd name="T54" fmla="*/ 0 w 1404"/>
                <a:gd name="T55" fmla="*/ 26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04" h="609">
                  <a:moveTo>
                    <a:pt x="0" y="21"/>
                  </a:moveTo>
                  <a:cubicBezTo>
                    <a:pt x="180" y="16"/>
                    <a:pt x="183" y="2"/>
                    <a:pt x="330" y="27"/>
                  </a:cubicBezTo>
                  <a:cubicBezTo>
                    <a:pt x="324" y="31"/>
                    <a:pt x="305" y="39"/>
                    <a:pt x="312" y="39"/>
                  </a:cubicBezTo>
                  <a:cubicBezTo>
                    <a:pt x="397" y="43"/>
                    <a:pt x="450" y="39"/>
                    <a:pt x="522" y="15"/>
                  </a:cubicBezTo>
                  <a:cubicBezTo>
                    <a:pt x="534" y="11"/>
                    <a:pt x="558" y="3"/>
                    <a:pt x="558" y="3"/>
                  </a:cubicBezTo>
                  <a:cubicBezTo>
                    <a:pt x="610" y="12"/>
                    <a:pt x="661" y="17"/>
                    <a:pt x="714" y="21"/>
                  </a:cubicBezTo>
                  <a:cubicBezTo>
                    <a:pt x="795" y="18"/>
                    <a:pt x="866" y="22"/>
                    <a:pt x="942" y="3"/>
                  </a:cubicBezTo>
                  <a:cubicBezTo>
                    <a:pt x="1012" y="6"/>
                    <a:pt x="1066" y="0"/>
                    <a:pt x="1128" y="21"/>
                  </a:cubicBezTo>
                  <a:cubicBezTo>
                    <a:pt x="1207" y="14"/>
                    <a:pt x="1220" y="10"/>
                    <a:pt x="1308" y="21"/>
                  </a:cubicBezTo>
                  <a:cubicBezTo>
                    <a:pt x="1346" y="26"/>
                    <a:pt x="1364" y="51"/>
                    <a:pt x="1404" y="51"/>
                  </a:cubicBezTo>
                  <a:cubicBezTo>
                    <a:pt x="1396" y="195"/>
                    <a:pt x="1394" y="339"/>
                    <a:pt x="1380" y="483"/>
                  </a:cubicBezTo>
                  <a:cubicBezTo>
                    <a:pt x="1379" y="489"/>
                    <a:pt x="1368" y="488"/>
                    <a:pt x="1362" y="489"/>
                  </a:cubicBezTo>
                  <a:cubicBezTo>
                    <a:pt x="1326" y="494"/>
                    <a:pt x="1290" y="497"/>
                    <a:pt x="1254" y="501"/>
                  </a:cubicBezTo>
                  <a:cubicBezTo>
                    <a:pt x="1229" y="504"/>
                    <a:pt x="1213" y="511"/>
                    <a:pt x="1188" y="519"/>
                  </a:cubicBezTo>
                  <a:cubicBezTo>
                    <a:pt x="1176" y="523"/>
                    <a:pt x="1152" y="531"/>
                    <a:pt x="1152" y="531"/>
                  </a:cubicBezTo>
                  <a:cubicBezTo>
                    <a:pt x="1134" y="525"/>
                    <a:pt x="1116" y="519"/>
                    <a:pt x="1098" y="513"/>
                  </a:cubicBezTo>
                  <a:cubicBezTo>
                    <a:pt x="1092" y="511"/>
                    <a:pt x="1080" y="507"/>
                    <a:pt x="1080" y="507"/>
                  </a:cubicBezTo>
                  <a:cubicBezTo>
                    <a:pt x="1036" y="511"/>
                    <a:pt x="1001" y="521"/>
                    <a:pt x="960" y="531"/>
                  </a:cubicBezTo>
                  <a:cubicBezTo>
                    <a:pt x="926" y="528"/>
                    <a:pt x="891" y="528"/>
                    <a:pt x="858" y="519"/>
                  </a:cubicBezTo>
                  <a:cubicBezTo>
                    <a:pt x="846" y="516"/>
                    <a:pt x="834" y="511"/>
                    <a:pt x="822" y="507"/>
                  </a:cubicBezTo>
                  <a:cubicBezTo>
                    <a:pt x="816" y="505"/>
                    <a:pt x="804" y="501"/>
                    <a:pt x="804" y="501"/>
                  </a:cubicBezTo>
                  <a:cubicBezTo>
                    <a:pt x="731" y="508"/>
                    <a:pt x="763" y="501"/>
                    <a:pt x="708" y="519"/>
                  </a:cubicBezTo>
                  <a:cubicBezTo>
                    <a:pt x="698" y="522"/>
                    <a:pt x="664" y="542"/>
                    <a:pt x="654" y="543"/>
                  </a:cubicBezTo>
                  <a:cubicBezTo>
                    <a:pt x="590" y="548"/>
                    <a:pt x="526" y="547"/>
                    <a:pt x="462" y="549"/>
                  </a:cubicBezTo>
                  <a:cubicBezTo>
                    <a:pt x="424" y="562"/>
                    <a:pt x="403" y="588"/>
                    <a:pt x="372" y="609"/>
                  </a:cubicBezTo>
                  <a:cubicBezTo>
                    <a:pt x="332" y="601"/>
                    <a:pt x="291" y="592"/>
                    <a:pt x="252" y="579"/>
                  </a:cubicBezTo>
                  <a:cubicBezTo>
                    <a:pt x="233" y="521"/>
                    <a:pt x="69" y="549"/>
                    <a:pt x="12" y="549"/>
                  </a:cubicBezTo>
                  <a:lnTo>
                    <a:pt x="0" y="21"/>
                  </a:lnTo>
                  <a:close/>
                </a:path>
              </a:pathLst>
            </a:custGeom>
            <a:blipFill dpi="0" rotWithShape="1">
              <a:blip r:embed="rId5"/>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1" name="Freeform 61" descr="White marble"/>
            <p:cNvSpPr>
              <a:spLocks/>
            </p:cNvSpPr>
            <p:nvPr/>
          </p:nvSpPr>
          <p:spPr bwMode="auto">
            <a:xfrm>
              <a:off x="4344" y="2784"/>
              <a:ext cx="1391" cy="816"/>
            </a:xfrm>
            <a:custGeom>
              <a:avLst/>
              <a:gdLst>
                <a:gd name="T0" fmla="*/ 0 w 1404"/>
                <a:gd name="T1" fmla="*/ 28 h 609"/>
                <a:gd name="T2" fmla="*/ 327 w 1404"/>
                <a:gd name="T3" fmla="*/ 36 h 609"/>
                <a:gd name="T4" fmla="*/ 309 w 1404"/>
                <a:gd name="T5" fmla="*/ 52 h 609"/>
                <a:gd name="T6" fmla="*/ 517 w 1404"/>
                <a:gd name="T7" fmla="*/ 20 h 609"/>
                <a:gd name="T8" fmla="*/ 553 w 1404"/>
                <a:gd name="T9" fmla="*/ 4 h 609"/>
                <a:gd name="T10" fmla="*/ 707 w 1404"/>
                <a:gd name="T11" fmla="*/ 28 h 609"/>
                <a:gd name="T12" fmla="*/ 933 w 1404"/>
                <a:gd name="T13" fmla="*/ 4 h 609"/>
                <a:gd name="T14" fmla="*/ 1118 w 1404"/>
                <a:gd name="T15" fmla="*/ 28 h 609"/>
                <a:gd name="T16" fmla="*/ 1296 w 1404"/>
                <a:gd name="T17" fmla="*/ 28 h 609"/>
                <a:gd name="T18" fmla="*/ 1391 w 1404"/>
                <a:gd name="T19" fmla="*/ 68 h 609"/>
                <a:gd name="T20" fmla="*/ 1367 w 1404"/>
                <a:gd name="T21" fmla="*/ 647 h 609"/>
                <a:gd name="T22" fmla="*/ 1349 w 1404"/>
                <a:gd name="T23" fmla="*/ 655 h 609"/>
                <a:gd name="T24" fmla="*/ 1242 w 1404"/>
                <a:gd name="T25" fmla="*/ 671 h 609"/>
                <a:gd name="T26" fmla="*/ 1177 w 1404"/>
                <a:gd name="T27" fmla="*/ 695 h 609"/>
                <a:gd name="T28" fmla="*/ 1141 w 1404"/>
                <a:gd name="T29" fmla="*/ 711 h 609"/>
                <a:gd name="T30" fmla="*/ 1088 w 1404"/>
                <a:gd name="T31" fmla="*/ 687 h 609"/>
                <a:gd name="T32" fmla="*/ 1070 w 1404"/>
                <a:gd name="T33" fmla="*/ 679 h 609"/>
                <a:gd name="T34" fmla="*/ 951 w 1404"/>
                <a:gd name="T35" fmla="*/ 711 h 609"/>
                <a:gd name="T36" fmla="*/ 850 w 1404"/>
                <a:gd name="T37" fmla="*/ 695 h 609"/>
                <a:gd name="T38" fmla="*/ 814 w 1404"/>
                <a:gd name="T39" fmla="*/ 679 h 609"/>
                <a:gd name="T40" fmla="*/ 797 w 1404"/>
                <a:gd name="T41" fmla="*/ 671 h 609"/>
                <a:gd name="T42" fmla="*/ 701 w 1404"/>
                <a:gd name="T43" fmla="*/ 695 h 609"/>
                <a:gd name="T44" fmla="*/ 648 w 1404"/>
                <a:gd name="T45" fmla="*/ 728 h 609"/>
                <a:gd name="T46" fmla="*/ 458 w 1404"/>
                <a:gd name="T47" fmla="*/ 736 h 609"/>
                <a:gd name="T48" fmla="*/ 369 w 1404"/>
                <a:gd name="T49" fmla="*/ 816 h 609"/>
                <a:gd name="T50" fmla="*/ 250 w 1404"/>
                <a:gd name="T51" fmla="*/ 776 h 609"/>
                <a:gd name="T52" fmla="*/ 12 w 1404"/>
                <a:gd name="T53" fmla="*/ 736 h 609"/>
                <a:gd name="T54" fmla="*/ 0 w 1404"/>
                <a:gd name="T55" fmla="*/ 28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04" h="609">
                  <a:moveTo>
                    <a:pt x="0" y="21"/>
                  </a:moveTo>
                  <a:cubicBezTo>
                    <a:pt x="180" y="16"/>
                    <a:pt x="183" y="2"/>
                    <a:pt x="330" y="27"/>
                  </a:cubicBezTo>
                  <a:cubicBezTo>
                    <a:pt x="324" y="31"/>
                    <a:pt x="305" y="39"/>
                    <a:pt x="312" y="39"/>
                  </a:cubicBezTo>
                  <a:cubicBezTo>
                    <a:pt x="397" y="43"/>
                    <a:pt x="450" y="39"/>
                    <a:pt x="522" y="15"/>
                  </a:cubicBezTo>
                  <a:cubicBezTo>
                    <a:pt x="534" y="11"/>
                    <a:pt x="558" y="3"/>
                    <a:pt x="558" y="3"/>
                  </a:cubicBezTo>
                  <a:cubicBezTo>
                    <a:pt x="610" y="12"/>
                    <a:pt x="661" y="17"/>
                    <a:pt x="714" y="21"/>
                  </a:cubicBezTo>
                  <a:cubicBezTo>
                    <a:pt x="795" y="18"/>
                    <a:pt x="866" y="22"/>
                    <a:pt x="942" y="3"/>
                  </a:cubicBezTo>
                  <a:cubicBezTo>
                    <a:pt x="1012" y="6"/>
                    <a:pt x="1066" y="0"/>
                    <a:pt x="1128" y="21"/>
                  </a:cubicBezTo>
                  <a:cubicBezTo>
                    <a:pt x="1207" y="14"/>
                    <a:pt x="1220" y="10"/>
                    <a:pt x="1308" y="21"/>
                  </a:cubicBezTo>
                  <a:cubicBezTo>
                    <a:pt x="1346" y="26"/>
                    <a:pt x="1364" y="51"/>
                    <a:pt x="1404" y="51"/>
                  </a:cubicBezTo>
                  <a:cubicBezTo>
                    <a:pt x="1396" y="195"/>
                    <a:pt x="1394" y="339"/>
                    <a:pt x="1380" y="483"/>
                  </a:cubicBezTo>
                  <a:cubicBezTo>
                    <a:pt x="1379" y="489"/>
                    <a:pt x="1368" y="488"/>
                    <a:pt x="1362" y="489"/>
                  </a:cubicBezTo>
                  <a:cubicBezTo>
                    <a:pt x="1326" y="494"/>
                    <a:pt x="1290" y="497"/>
                    <a:pt x="1254" y="501"/>
                  </a:cubicBezTo>
                  <a:cubicBezTo>
                    <a:pt x="1229" y="504"/>
                    <a:pt x="1213" y="511"/>
                    <a:pt x="1188" y="519"/>
                  </a:cubicBezTo>
                  <a:cubicBezTo>
                    <a:pt x="1176" y="523"/>
                    <a:pt x="1152" y="531"/>
                    <a:pt x="1152" y="531"/>
                  </a:cubicBezTo>
                  <a:cubicBezTo>
                    <a:pt x="1134" y="525"/>
                    <a:pt x="1116" y="519"/>
                    <a:pt x="1098" y="513"/>
                  </a:cubicBezTo>
                  <a:cubicBezTo>
                    <a:pt x="1092" y="511"/>
                    <a:pt x="1080" y="507"/>
                    <a:pt x="1080" y="507"/>
                  </a:cubicBezTo>
                  <a:cubicBezTo>
                    <a:pt x="1036" y="511"/>
                    <a:pt x="1001" y="521"/>
                    <a:pt x="960" y="531"/>
                  </a:cubicBezTo>
                  <a:cubicBezTo>
                    <a:pt x="926" y="528"/>
                    <a:pt x="891" y="528"/>
                    <a:pt x="858" y="519"/>
                  </a:cubicBezTo>
                  <a:cubicBezTo>
                    <a:pt x="846" y="516"/>
                    <a:pt x="834" y="511"/>
                    <a:pt x="822" y="507"/>
                  </a:cubicBezTo>
                  <a:cubicBezTo>
                    <a:pt x="816" y="505"/>
                    <a:pt x="804" y="501"/>
                    <a:pt x="804" y="501"/>
                  </a:cubicBezTo>
                  <a:cubicBezTo>
                    <a:pt x="731" y="508"/>
                    <a:pt x="763" y="501"/>
                    <a:pt x="708" y="519"/>
                  </a:cubicBezTo>
                  <a:cubicBezTo>
                    <a:pt x="698" y="522"/>
                    <a:pt x="664" y="542"/>
                    <a:pt x="654" y="543"/>
                  </a:cubicBezTo>
                  <a:cubicBezTo>
                    <a:pt x="590" y="548"/>
                    <a:pt x="526" y="547"/>
                    <a:pt x="462" y="549"/>
                  </a:cubicBezTo>
                  <a:cubicBezTo>
                    <a:pt x="424" y="562"/>
                    <a:pt x="403" y="588"/>
                    <a:pt x="372" y="609"/>
                  </a:cubicBezTo>
                  <a:cubicBezTo>
                    <a:pt x="332" y="601"/>
                    <a:pt x="291" y="592"/>
                    <a:pt x="252" y="579"/>
                  </a:cubicBezTo>
                  <a:cubicBezTo>
                    <a:pt x="233" y="521"/>
                    <a:pt x="69" y="549"/>
                    <a:pt x="12" y="549"/>
                  </a:cubicBezTo>
                  <a:lnTo>
                    <a:pt x="0" y="21"/>
                  </a:lnTo>
                  <a:close/>
                </a:path>
              </a:pathLst>
            </a:custGeom>
            <a:blipFill>
              <a:blip r:embed="rId2"/>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2" name="Freeform 62" descr="Sand"/>
            <p:cNvSpPr>
              <a:spLocks/>
            </p:cNvSpPr>
            <p:nvPr/>
          </p:nvSpPr>
          <p:spPr bwMode="auto">
            <a:xfrm>
              <a:off x="4344" y="3312"/>
              <a:ext cx="1391" cy="803"/>
            </a:xfrm>
            <a:custGeom>
              <a:avLst/>
              <a:gdLst>
                <a:gd name="T0" fmla="*/ 0 w 1067"/>
                <a:gd name="T1" fmla="*/ 30 h 803"/>
                <a:gd name="T2" fmla="*/ 327 w 1067"/>
                <a:gd name="T3" fmla="*/ 38 h 803"/>
                <a:gd name="T4" fmla="*/ 309 w 1067"/>
                <a:gd name="T5" fmla="*/ 55 h 803"/>
                <a:gd name="T6" fmla="*/ 518 w 1067"/>
                <a:gd name="T7" fmla="*/ 21 h 803"/>
                <a:gd name="T8" fmla="*/ 553 w 1067"/>
                <a:gd name="T9" fmla="*/ 4 h 803"/>
                <a:gd name="T10" fmla="*/ 708 w 1067"/>
                <a:gd name="T11" fmla="*/ 30 h 803"/>
                <a:gd name="T12" fmla="*/ 933 w 1067"/>
                <a:gd name="T13" fmla="*/ 4 h 803"/>
                <a:gd name="T14" fmla="*/ 1117 w 1067"/>
                <a:gd name="T15" fmla="*/ 30 h 803"/>
                <a:gd name="T16" fmla="*/ 1296 w 1067"/>
                <a:gd name="T17" fmla="*/ 30 h 803"/>
                <a:gd name="T18" fmla="*/ 1391 w 1067"/>
                <a:gd name="T19" fmla="*/ 72 h 803"/>
                <a:gd name="T20" fmla="*/ 1368 w 1067"/>
                <a:gd name="T21" fmla="*/ 685 h 803"/>
                <a:gd name="T22" fmla="*/ 1349 w 1067"/>
                <a:gd name="T23" fmla="*/ 694 h 803"/>
                <a:gd name="T24" fmla="*/ 1242 w 1067"/>
                <a:gd name="T25" fmla="*/ 711 h 803"/>
                <a:gd name="T26" fmla="*/ 1177 w 1067"/>
                <a:gd name="T27" fmla="*/ 736 h 803"/>
                <a:gd name="T28" fmla="*/ 1141 w 1067"/>
                <a:gd name="T29" fmla="*/ 753 h 803"/>
                <a:gd name="T30" fmla="*/ 1087 w 1067"/>
                <a:gd name="T31" fmla="*/ 728 h 803"/>
                <a:gd name="T32" fmla="*/ 1070 w 1067"/>
                <a:gd name="T33" fmla="*/ 719 h 803"/>
                <a:gd name="T34" fmla="*/ 952 w 1067"/>
                <a:gd name="T35" fmla="*/ 753 h 803"/>
                <a:gd name="T36" fmla="*/ 850 w 1067"/>
                <a:gd name="T37" fmla="*/ 736 h 803"/>
                <a:gd name="T38" fmla="*/ 815 w 1067"/>
                <a:gd name="T39" fmla="*/ 719 h 803"/>
                <a:gd name="T40" fmla="*/ 797 w 1067"/>
                <a:gd name="T41" fmla="*/ 711 h 803"/>
                <a:gd name="T42" fmla="*/ 701 w 1067"/>
                <a:gd name="T43" fmla="*/ 736 h 803"/>
                <a:gd name="T44" fmla="*/ 648 w 1067"/>
                <a:gd name="T45" fmla="*/ 770 h 803"/>
                <a:gd name="T46" fmla="*/ 458 w 1067"/>
                <a:gd name="T47" fmla="*/ 779 h 803"/>
                <a:gd name="T48" fmla="*/ 349 w 1067"/>
                <a:gd name="T49" fmla="*/ 784 h 803"/>
                <a:gd name="T50" fmla="*/ 198 w 1067"/>
                <a:gd name="T51" fmla="*/ 784 h 803"/>
                <a:gd name="T52" fmla="*/ 12 w 1067"/>
                <a:gd name="T53" fmla="*/ 779 h 803"/>
                <a:gd name="T54" fmla="*/ 0 w 1067"/>
                <a:gd name="T55" fmla="*/ 30 h 8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67" h="803">
                  <a:moveTo>
                    <a:pt x="0" y="30"/>
                  </a:moveTo>
                  <a:cubicBezTo>
                    <a:pt x="137" y="23"/>
                    <a:pt x="139" y="3"/>
                    <a:pt x="251" y="38"/>
                  </a:cubicBezTo>
                  <a:cubicBezTo>
                    <a:pt x="246" y="44"/>
                    <a:pt x="232" y="55"/>
                    <a:pt x="237" y="55"/>
                  </a:cubicBezTo>
                  <a:cubicBezTo>
                    <a:pt x="302" y="61"/>
                    <a:pt x="342" y="55"/>
                    <a:pt x="397" y="21"/>
                  </a:cubicBezTo>
                  <a:cubicBezTo>
                    <a:pt x="406" y="16"/>
                    <a:pt x="424" y="4"/>
                    <a:pt x="424" y="4"/>
                  </a:cubicBezTo>
                  <a:cubicBezTo>
                    <a:pt x="464" y="17"/>
                    <a:pt x="502" y="24"/>
                    <a:pt x="543" y="30"/>
                  </a:cubicBezTo>
                  <a:cubicBezTo>
                    <a:pt x="604" y="26"/>
                    <a:pt x="658" y="31"/>
                    <a:pt x="716" y="4"/>
                  </a:cubicBezTo>
                  <a:cubicBezTo>
                    <a:pt x="769" y="9"/>
                    <a:pt x="810" y="0"/>
                    <a:pt x="857" y="30"/>
                  </a:cubicBezTo>
                  <a:cubicBezTo>
                    <a:pt x="917" y="20"/>
                    <a:pt x="927" y="14"/>
                    <a:pt x="994" y="30"/>
                  </a:cubicBezTo>
                  <a:cubicBezTo>
                    <a:pt x="1023" y="37"/>
                    <a:pt x="1037" y="72"/>
                    <a:pt x="1067" y="72"/>
                  </a:cubicBezTo>
                  <a:cubicBezTo>
                    <a:pt x="1061" y="277"/>
                    <a:pt x="1059" y="481"/>
                    <a:pt x="1049" y="685"/>
                  </a:cubicBezTo>
                  <a:cubicBezTo>
                    <a:pt x="1048" y="694"/>
                    <a:pt x="1040" y="692"/>
                    <a:pt x="1035" y="694"/>
                  </a:cubicBezTo>
                  <a:cubicBezTo>
                    <a:pt x="1008" y="701"/>
                    <a:pt x="980" y="705"/>
                    <a:pt x="953" y="711"/>
                  </a:cubicBezTo>
                  <a:cubicBezTo>
                    <a:pt x="934" y="715"/>
                    <a:pt x="922" y="725"/>
                    <a:pt x="903" y="736"/>
                  </a:cubicBezTo>
                  <a:cubicBezTo>
                    <a:pt x="894" y="742"/>
                    <a:pt x="875" y="753"/>
                    <a:pt x="875" y="753"/>
                  </a:cubicBezTo>
                  <a:cubicBezTo>
                    <a:pt x="862" y="745"/>
                    <a:pt x="848" y="736"/>
                    <a:pt x="834" y="728"/>
                  </a:cubicBezTo>
                  <a:cubicBezTo>
                    <a:pt x="830" y="725"/>
                    <a:pt x="821" y="719"/>
                    <a:pt x="821" y="719"/>
                  </a:cubicBezTo>
                  <a:cubicBezTo>
                    <a:pt x="787" y="725"/>
                    <a:pt x="761" y="739"/>
                    <a:pt x="730" y="753"/>
                  </a:cubicBezTo>
                  <a:cubicBezTo>
                    <a:pt x="704" y="749"/>
                    <a:pt x="677" y="749"/>
                    <a:pt x="652" y="736"/>
                  </a:cubicBezTo>
                  <a:cubicBezTo>
                    <a:pt x="643" y="732"/>
                    <a:pt x="634" y="725"/>
                    <a:pt x="625" y="719"/>
                  </a:cubicBezTo>
                  <a:cubicBezTo>
                    <a:pt x="620" y="716"/>
                    <a:pt x="611" y="711"/>
                    <a:pt x="611" y="711"/>
                  </a:cubicBezTo>
                  <a:cubicBezTo>
                    <a:pt x="556" y="721"/>
                    <a:pt x="580" y="711"/>
                    <a:pt x="538" y="736"/>
                  </a:cubicBezTo>
                  <a:cubicBezTo>
                    <a:pt x="530" y="741"/>
                    <a:pt x="505" y="769"/>
                    <a:pt x="497" y="770"/>
                  </a:cubicBezTo>
                  <a:cubicBezTo>
                    <a:pt x="448" y="777"/>
                    <a:pt x="400" y="776"/>
                    <a:pt x="351" y="779"/>
                  </a:cubicBezTo>
                  <a:cubicBezTo>
                    <a:pt x="322" y="797"/>
                    <a:pt x="291" y="754"/>
                    <a:pt x="268" y="784"/>
                  </a:cubicBezTo>
                  <a:cubicBezTo>
                    <a:pt x="237" y="773"/>
                    <a:pt x="181" y="803"/>
                    <a:pt x="152" y="784"/>
                  </a:cubicBezTo>
                  <a:cubicBezTo>
                    <a:pt x="137" y="702"/>
                    <a:pt x="52" y="779"/>
                    <a:pt x="9" y="779"/>
                  </a:cubicBezTo>
                  <a:lnTo>
                    <a:pt x="0" y="30"/>
                  </a:lnTo>
                  <a:close/>
                </a:path>
              </a:pathLst>
            </a:custGeom>
            <a:blipFill dpi="0" rotWithShape="1">
              <a:blip r:embed="rId3"/>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 name="Line 63"/>
            <p:cNvSpPr>
              <a:spLocks noChangeShapeType="1"/>
            </p:cNvSpPr>
            <p:nvPr/>
          </p:nvSpPr>
          <p:spPr bwMode="auto">
            <a:xfrm>
              <a:off x="4349" y="480"/>
              <a:ext cx="0" cy="3636"/>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4" name="Line 64"/>
            <p:cNvSpPr>
              <a:spLocks noChangeShapeType="1"/>
            </p:cNvSpPr>
            <p:nvPr/>
          </p:nvSpPr>
          <p:spPr bwMode="auto">
            <a:xfrm>
              <a:off x="5727" y="480"/>
              <a:ext cx="0" cy="3632"/>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5" name="Line 65"/>
            <p:cNvSpPr>
              <a:spLocks noChangeShapeType="1"/>
            </p:cNvSpPr>
            <p:nvPr/>
          </p:nvSpPr>
          <p:spPr bwMode="auto">
            <a:xfrm>
              <a:off x="4344" y="480"/>
              <a:ext cx="1392" cy="0"/>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 name="Rectangle 66" descr="Sand"/>
            <p:cNvSpPr>
              <a:spLocks noChangeArrowheads="1"/>
            </p:cNvSpPr>
            <p:nvPr/>
          </p:nvSpPr>
          <p:spPr bwMode="auto">
            <a:xfrm>
              <a:off x="4360" y="3860"/>
              <a:ext cx="1360" cy="252"/>
            </a:xfrm>
            <a:prstGeom prst="rect">
              <a:avLst/>
            </a:prstGeom>
            <a:blipFill dpi="0" rotWithShape="1">
              <a:blip r:embed="rId6"/>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p>
          </p:txBody>
        </p:sp>
        <p:sp>
          <p:nvSpPr>
            <p:cNvPr id="17" name="Line 67"/>
            <p:cNvSpPr>
              <a:spLocks noChangeShapeType="1"/>
            </p:cNvSpPr>
            <p:nvPr/>
          </p:nvSpPr>
          <p:spPr bwMode="auto">
            <a:xfrm>
              <a:off x="4354" y="4116"/>
              <a:ext cx="1377" cy="0"/>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25" name="Group 24"/>
          <p:cNvGrpSpPr/>
          <p:nvPr/>
        </p:nvGrpSpPr>
        <p:grpSpPr>
          <a:xfrm>
            <a:off x="8103458" y="1211802"/>
            <a:ext cx="1424782" cy="3549650"/>
            <a:chOff x="7069138" y="749300"/>
            <a:chExt cx="1811338" cy="3790950"/>
          </a:xfrm>
        </p:grpSpPr>
        <p:sp>
          <p:nvSpPr>
            <p:cNvPr id="26" name="Freeform 1042" descr="White marble"/>
            <p:cNvSpPr>
              <a:spLocks/>
            </p:cNvSpPr>
            <p:nvPr/>
          </p:nvSpPr>
          <p:spPr bwMode="auto">
            <a:xfrm>
              <a:off x="7140575" y="1585913"/>
              <a:ext cx="1644650" cy="1509713"/>
            </a:xfrm>
            <a:custGeom>
              <a:avLst/>
              <a:gdLst>
                <a:gd name="T0" fmla="*/ 116 w 1392"/>
                <a:gd name="T1" fmla="*/ 11 h 951"/>
                <a:gd name="T2" fmla="*/ 80 w 1392"/>
                <a:gd name="T3" fmla="*/ 23 h 951"/>
                <a:gd name="T4" fmla="*/ 68 w 1392"/>
                <a:gd name="T5" fmla="*/ 71 h 951"/>
                <a:gd name="T6" fmla="*/ 86 w 1392"/>
                <a:gd name="T7" fmla="*/ 180 h 951"/>
                <a:gd name="T8" fmla="*/ 97 w 1392"/>
                <a:gd name="T9" fmla="*/ 282 h 951"/>
                <a:gd name="T10" fmla="*/ 73 w 1392"/>
                <a:gd name="T11" fmla="*/ 318 h 951"/>
                <a:gd name="T12" fmla="*/ 20 w 1392"/>
                <a:gd name="T13" fmla="*/ 461 h 951"/>
                <a:gd name="T14" fmla="*/ 16 w 1392"/>
                <a:gd name="T15" fmla="*/ 590 h 951"/>
                <a:gd name="T16" fmla="*/ 0 w 1392"/>
                <a:gd name="T17" fmla="*/ 630 h 951"/>
                <a:gd name="T18" fmla="*/ 25 w 1392"/>
                <a:gd name="T19" fmla="*/ 701 h 951"/>
                <a:gd name="T20" fmla="*/ 12 w 1392"/>
                <a:gd name="T21" fmla="*/ 728 h 951"/>
                <a:gd name="T22" fmla="*/ 53 w 1392"/>
                <a:gd name="T23" fmla="*/ 786 h 951"/>
                <a:gd name="T24" fmla="*/ 81 w 1392"/>
                <a:gd name="T25" fmla="*/ 857 h 951"/>
                <a:gd name="T26" fmla="*/ 130 w 1392"/>
                <a:gd name="T27" fmla="*/ 871 h 951"/>
                <a:gd name="T28" fmla="*/ 191 w 1392"/>
                <a:gd name="T29" fmla="*/ 898 h 951"/>
                <a:gd name="T30" fmla="*/ 260 w 1392"/>
                <a:gd name="T31" fmla="*/ 902 h 951"/>
                <a:gd name="T32" fmla="*/ 296 w 1392"/>
                <a:gd name="T33" fmla="*/ 920 h 951"/>
                <a:gd name="T34" fmla="*/ 426 w 1392"/>
                <a:gd name="T35" fmla="*/ 929 h 951"/>
                <a:gd name="T36" fmla="*/ 499 w 1392"/>
                <a:gd name="T37" fmla="*/ 951 h 951"/>
                <a:gd name="T38" fmla="*/ 618 w 1392"/>
                <a:gd name="T39" fmla="*/ 924 h 951"/>
                <a:gd name="T40" fmla="*/ 711 w 1392"/>
                <a:gd name="T41" fmla="*/ 938 h 951"/>
                <a:gd name="T42" fmla="*/ 784 w 1392"/>
                <a:gd name="T43" fmla="*/ 929 h 951"/>
                <a:gd name="T44" fmla="*/ 874 w 1392"/>
                <a:gd name="T45" fmla="*/ 915 h 951"/>
                <a:gd name="T46" fmla="*/ 910 w 1392"/>
                <a:gd name="T47" fmla="*/ 889 h 951"/>
                <a:gd name="T48" fmla="*/ 927 w 1392"/>
                <a:gd name="T49" fmla="*/ 862 h 951"/>
                <a:gd name="T50" fmla="*/ 971 w 1392"/>
                <a:gd name="T51" fmla="*/ 848 h 951"/>
                <a:gd name="T52" fmla="*/ 1000 w 1392"/>
                <a:gd name="T53" fmla="*/ 795 h 951"/>
                <a:gd name="T54" fmla="*/ 1011 w 1392"/>
                <a:gd name="T55" fmla="*/ 742 h 951"/>
                <a:gd name="T56" fmla="*/ 1020 w 1392"/>
                <a:gd name="T57" fmla="*/ 715 h 951"/>
                <a:gd name="T58" fmla="*/ 1011 w 1392"/>
                <a:gd name="T59" fmla="*/ 648 h 951"/>
                <a:gd name="T60" fmla="*/ 1028 w 1392"/>
                <a:gd name="T61" fmla="*/ 621 h 951"/>
                <a:gd name="T62" fmla="*/ 1032 w 1392"/>
                <a:gd name="T63" fmla="*/ 608 h 951"/>
                <a:gd name="T64" fmla="*/ 1020 w 1392"/>
                <a:gd name="T65" fmla="*/ 510 h 951"/>
                <a:gd name="T66" fmla="*/ 1008 w 1392"/>
                <a:gd name="T67" fmla="*/ 470 h 951"/>
                <a:gd name="T68" fmla="*/ 1003 w 1392"/>
                <a:gd name="T69" fmla="*/ 456 h 951"/>
                <a:gd name="T70" fmla="*/ 1024 w 1392"/>
                <a:gd name="T71" fmla="*/ 403 h 951"/>
                <a:gd name="T72" fmla="*/ 1032 w 1392"/>
                <a:gd name="T73" fmla="*/ 376 h 951"/>
                <a:gd name="T74" fmla="*/ 1036 w 1392"/>
                <a:gd name="T75" fmla="*/ 363 h 951"/>
                <a:gd name="T76" fmla="*/ 1000 w 1392"/>
                <a:gd name="T77" fmla="*/ 282 h 951"/>
                <a:gd name="T78" fmla="*/ 1003 w 1392"/>
                <a:gd name="T79" fmla="*/ 224 h 951"/>
                <a:gd name="T80" fmla="*/ 1000 w 1392"/>
                <a:gd name="T81" fmla="*/ 202 h 951"/>
                <a:gd name="T82" fmla="*/ 991 w 1392"/>
                <a:gd name="T83" fmla="*/ 175 h 951"/>
                <a:gd name="T84" fmla="*/ 995 w 1392"/>
                <a:gd name="T85" fmla="*/ 77 h 951"/>
                <a:gd name="T86" fmla="*/ 995 w 1392"/>
                <a:gd name="T87" fmla="*/ 46 h 951"/>
                <a:gd name="T88" fmla="*/ 991 w 1392"/>
                <a:gd name="T89" fmla="*/ 33 h 951"/>
                <a:gd name="T90" fmla="*/ 147 w 1392"/>
                <a:gd name="T91" fmla="*/ 15 h 95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392" h="951">
                  <a:moveTo>
                    <a:pt x="156" y="11"/>
                  </a:moveTo>
                  <a:cubicBezTo>
                    <a:pt x="141" y="30"/>
                    <a:pt x="116" y="0"/>
                    <a:pt x="108" y="23"/>
                  </a:cubicBezTo>
                  <a:cubicBezTo>
                    <a:pt x="105" y="32"/>
                    <a:pt x="92" y="71"/>
                    <a:pt x="92" y="71"/>
                  </a:cubicBezTo>
                  <a:cubicBezTo>
                    <a:pt x="86" y="99"/>
                    <a:pt x="134" y="157"/>
                    <a:pt x="115" y="180"/>
                  </a:cubicBezTo>
                  <a:cubicBezTo>
                    <a:pt x="117" y="223"/>
                    <a:pt x="116" y="246"/>
                    <a:pt x="131" y="282"/>
                  </a:cubicBezTo>
                  <a:cubicBezTo>
                    <a:pt x="124" y="300"/>
                    <a:pt x="117" y="308"/>
                    <a:pt x="98" y="318"/>
                  </a:cubicBezTo>
                  <a:cubicBezTo>
                    <a:pt x="64" y="360"/>
                    <a:pt x="60" y="421"/>
                    <a:pt x="27" y="461"/>
                  </a:cubicBezTo>
                  <a:cubicBezTo>
                    <a:pt x="26" y="504"/>
                    <a:pt x="27" y="547"/>
                    <a:pt x="22" y="590"/>
                  </a:cubicBezTo>
                  <a:cubicBezTo>
                    <a:pt x="20" y="604"/>
                    <a:pt x="0" y="630"/>
                    <a:pt x="0" y="630"/>
                  </a:cubicBezTo>
                  <a:cubicBezTo>
                    <a:pt x="5" y="664"/>
                    <a:pt x="22" y="674"/>
                    <a:pt x="33" y="701"/>
                  </a:cubicBezTo>
                  <a:cubicBezTo>
                    <a:pt x="29" y="710"/>
                    <a:pt x="18" y="718"/>
                    <a:pt x="16" y="728"/>
                  </a:cubicBezTo>
                  <a:cubicBezTo>
                    <a:pt x="12" y="762"/>
                    <a:pt x="37" y="777"/>
                    <a:pt x="71" y="786"/>
                  </a:cubicBezTo>
                  <a:cubicBezTo>
                    <a:pt x="93" y="813"/>
                    <a:pt x="97" y="826"/>
                    <a:pt x="109" y="857"/>
                  </a:cubicBezTo>
                  <a:cubicBezTo>
                    <a:pt x="109" y="857"/>
                    <a:pt x="164" y="869"/>
                    <a:pt x="175" y="871"/>
                  </a:cubicBezTo>
                  <a:cubicBezTo>
                    <a:pt x="202" y="876"/>
                    <a:pt x="229" y="890"/>
                    <a:pt x="257" y="898"/>
                  </a:cubicBezTo>
                  <a:cubicBezTo>
                    <a:pt x="287" y="905"/>
                    <a:pt x="318" y="901"/>
                    <a:pt x="349" y="902"/>
                  </a:cubicBezTo>
                  <a:cubicBezTo>
                    <a:pt x="366" y="906"/>
                    <a:pt x="381" y="918"/>
                    <a:pt x="398" y="920"/>
                  </a:cubicBezTo>
                  <a:cubicBezTo>
                    <a:pt x="426" y="922"/>
                    <a:pt x="554" y="928"/>
                    <a:pt x="573" y="929"/>
                  </a:cubicBezTo>
                  <a:cubicBezTo>
                    <a:pt x="606" y="938"/>
                    <a:pt x="639" y="942"/>
                    <a:pt x="671" y="951"/>
                  </a:cubicBezTo>
                  <a:cubicBezTo>
                    <a:pt x="726" y="948"/>
                    <a:pt x="778" y="939"/>
                    <a:pt x="830" y="924"/>
                  </a:cubicBezTo>
                  <a:cubicBezTo>
                    <a:pt x="876" y="928"/>
                    <a:pt x="910" y="933"/>
                    <a:pt x="955" y="938"/>
                  </a:cubicBezTo>
                  <a:cubicBezTo>
                    <a:pt x="991" y="948"/>
                    <a:pt x="1019" y="933"/>
                    <a:pt x="1054" y="929"/>
                  </a:cubicBezTo>
                  <a:cubicBezTo>
                    <a:pt x="1094" y="924"/>
                    <a:pt x="1134" y="923"/>
                    <a:pt x="1174" y="915"/>
                  </a:cubicBezTo>
                  <a:cubicBezTo>
                    <a:pt x="1191" y="905"/>
                    <a:pt x="1209" y="903"/>
                    <a:pt x="1223" y="889"/>
                  </a:cubicBezTo>
                  <a:cubicBezTo>
                    <a:pt x="1231" y="880"/>
                    <a:pt x="1232" y="865"/>
                    <a:pt x="1245" y="862"/>
                  </a:cubicBezTo>
                  <a:cubicBezTo>
                    <a:pt x="1286" y="851"/>
                    <a:pt x="1266" y="855"/>
                    <a:pt x="1305" y="848"/>
                  </a:cubicBezTo>
                  <a:cubicBezTo>
                    <a:pt x="1324" y="833"/>
                    <a:pt x="1328" y="814"/>
                    <a:pt x="1343" y="795"/>
                  </a:cubicBezTo>
                  <a:cubicBezTo>
                    <a:pt x="1350" y="759"/>
                    <a:pt x="1344" y="777"/>
                    <a:pt x="1359" y="742"/>
                  </a:cubicBezTo>
                  <a:cubicBezTo>
                    <a:pt x="1363" y="733"/>
                    <a:pt x="1370" y="715"/>
                    <a:pt x="1370" y="715"/>
                  </a:cubicBezTo>
                  <a:cubicBezTo>
                    <a:pt x="1359" y="692"/>
                    <a:pt x="1347" y="672"/>
                    <a:pt x="1359" y="648"/>
                  </a:cubicBezTo>
                  <a:cubicBezTo>
                    <a:pt x="1365" y="638"/>
                    <a:pt x="1377" y="631"/>
                    <a:pt x="1381" y="621"/>
                  </a:cubicBezTo>
                  <a:cubicBezTo>
                    <a:pt x="1382" y="617"/>
                    <a:pt x="1385" y="612"/>
                    <a:pt x="1387" y="608"/>
                  </a:cubicBezTo>
                  <a:cubicBezTo>
                    <a:pt x="1380" y="528"/>
                    <a:pt x="1391" y="559"/>
                    <a:pt x="1370" y="510"/>
                  </a:cubicBezTo>
                  <a:cubicBezTo>
                    <a:pt x="1365" y="496"/>
                    <a:pt x="1359" y="483"/>
                    <a:pt x="1354" y="470"/>
                  </a:cubicBezTo>
                  <a:cubicBezTo>
                    <a:pt x="1352" y="465"/>
                    <a:pt x="1348" y="456"/>
                    <a:pt x="1348" y="456"/>
                  </a:cubicBezTo>
                  <a:cubicBezTo>
                    <a:pt x="1354" y="430"/>
                    <a:pt x="1352" y="422"/>
                    <a:pt x="1376" y="403"/>
                  </a:cubicBezTo>
                  <a:cubicBezTo>
                    <a:pt x="1380" y="394"/>
                    <a:pt x="1382" y="385"/>
                    <a:pt x="1387" y="376"/>
                  </a:cubicBezTo>
                  <a:cubicBezTo>
                    <a:pt x="1388" y="372"/>
                    <a:pt x="1392" y="363"/>
                    <a:pt x="1392" y="363"/>
                  </a:cubicBezTo>
                  <a:cubicBezTo>
                    <a:pt x="1385" y="329"/>
                    <a:pt x="1373" y="307"/>
                    <a:pt x="1343" y="282"/>
                  </a:cubicBezTo>
                  <a:cubicBezTo>
                    <a:pt x="1335" y="262"/>
                    <a:pt x="1340" y="245"/>
                    <a:pt x="1348" y="224"/>
                  </a:cubicBezTo>
                  <a:cubicBezTo>
                    <a:pt x="1347" y="217"/>
                    <a:pt x="1346" y="210"/>
                    <a:pt x="1343" y="202"/>
                  </a:cubicBezTo>
                  <a:cubicBezTo>
                    <a:pt x="1340" y="193"/>
                    <a:pt x="1332" y="175"/>
                    <a:pt x="1332" y="175"/>
                  </a:cubicBezTo>
                  <a:cubicBezTo>
                    <a:pt x="1339" y="135"/>
                    <a:pt x="1343" y="121"/>
                    <a:pt x="1337" y="77"/>
                  </a:cubicBezTo>
                  <a:cubicBezTo>
                    <a:pt x="1344" y="60"/>
                    <a:pt x="1344" y="67"/>
                    <a:pt x="1337" y="46"/>
                  </a:cubicBezTo>
                  <a:cubicBezTo>
                    <a:pt x="1336" y="42"/>
                    <a:pt x="1332" y="33"/>
                    <a:pt x="1332" y="33"/>
                  </a:cubicBezTo>
                  <a:lnTo>
                    <a:pt x="197" y="15"/>
                  </a:lnTo>
                </a:path>
              </a:pathLst>
            </a:cu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7" name="Oval 1043"/>
            <p:cNvSpPr>
              <a:spLocks noChangeArrowheads="1"/>
            </p:cNvSpPr>
            <p:nvPr/>
          </p:nvSpPr>
          <p:spPr bwMode="auto">
            <a:xfrm>
              <a:off x="7329488" y="2532063"/>
              <a:ext cx="1316038" cy="33496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p>
          </p:txBody>
        </p:sp>
        <p:sp>
          <p:nvSpPr>
            <p:cNvPr id="28" name="Rectangle 1044"/>
            <p:cNvSpPr>
              <a:spLocks noChangeArrowheads="1"/>
            </p:cNvSpPr>
            <p:nvPr/>
          </p:nvSpPr>
          <p:spPr bwMode="auto">
            <a:xfrm>
              <a:off x="7893050" y="2698750"/>
              <a:ext cx="125413" cy="168275"/>
            </a:xfrm>
            <a:prstGeom prst="rect">
              <a:avLst/>
            </a:prstGeom>
            <a:solidFill>
              <a:srgbClr val="77777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p>
          </p:txBody>
        </p:sp>
        <p:sp>
          <p:nvSpPr>
            <p:cNvPr id="29" name="Rectangle 1045"/>
            <p:cNvSpPr>
              <a:spLocks noChangeArrowheads="1"/>
            </p:cNvSpPr>
            <p:nvPr/>
          </p:nvSpPr>
          <p:spPr bwMode="auto">
            <a:xfrm>
              <a:off x="7343775" y="2432050"/>
              <a:ext cx="1276350" cy="84138"/>
            </a:xfrm>
            <a:prstGeom prst="rect">
              <a:avLst/>
            </a:prstGeom>
            <a:gradFill rotWithShape="1">
              <a:gsLst>
                <a:gs pos="0">
                  <a:srgbClr val="000000"/>
                </a:gs>
                <a:gs pos="50000">
                  <a:srgbClr val="FF0000"/>
                </a:gs>
                <a:gs pos="100000">
                  <a:srgbClr val="0000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p>
          </p:txBody>
        </p:sp>
        <p:sp>
          <p:nvSpPr>
            <p:cNvPr id="30" name="Rectangle 1046" descr="White marble"/>
            <p:cNvSpPr>
              <a:spLocks noChangeArrowheads="1"/>
            </p:cNvSpPr>
            <p:nvPr/>
          </p:nvSpPr>
          <p:spPr bwMode="auto">
            <a:xfrm>
              <a:off x="7291388" y="2508250"/>
              <a:ext cx="1384300" cy="228600"/>
            </a:xfrm>
            <a:prstGeom prst="rect">
              <a:avLst/>
            </a:pr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p>
          </p:txBody>
        </p:sp>
        <p:sp>
          <p:nvSpPr>
            <p:cNvPr id="31" name="Rectangle 1047"/>
            <p:cNvSpPr>
              <a:spLocks noChangeArrowheads="1"/>
            </p:cNvSpPr>
            <p:nvPr/>
          </p:nvSpPr>
          <p:spPr bwMode="auto">
            <a:xfrm>
              <a:off x="7346950" y="2432050"/>
              <a:ext cx="61913" cy="8413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nchor="ctr"/>
            <a:lstStyle>
              <a:lvl1pPr defTabSz="1019175">
                <a:defRPr sz="2400">
                  <a:solidFill>
                    <a:schemeClr val="tx1"/>
                  </a:solidFill>
                  <a:latin typeface="Times New Roman" pitchFamily="18" charset="0"/>
                </a:defRPr>
              </a:lvl1pPr>
              <a:lvl2pPr marL="742950" indent="-285750" defTabSz="1019175">
                <a:defRPr sz="2400">
                  <a:solidFill>
                    <a:schemeClr val="tx1"/>
                  </a:solidFill>
                  <a:latin typeface="Times New Roman" pitchFamily="18" charset="0"/>
                </a:defRPr>
              </a:lvl2pPr>
              <a:lvl3pPr marL="1143000" indent="-228600" defTabSz="1019175">
                <a:defRPr sz="2400">
                  <a:solidFill>
                    <a:schemeClr val="tx1"/>
                  </a:solidFill>
                  <a:latin typeface="Times New Roman" pitchFamily="18" charset="0"/>
                </a:defRPr>
              </a:lvl3pPr>
              <a:lvl4pPr marL="1600200" indent="-228600" defTabSz="1019175">
                <a:defRPr sz="2400">
                  <a:solidFill>
                    <a:schemeClr val="tx1"/>
                  </a:solidFill>
                  <a:latin typeface="Times New Roman" pitchFamily="18" charset="0"/>
                </a:defRPr>
              </a:lvl4pPr>
              <a:lvl5pPr marL="2057400" indent="-228600" defTabSz="1019175">
                <a:defRPr sz="2400">
                  <a:solidFill>
                    <a:schemeClr val="tx1"/>
                  </a:solidFill>
                  <a:latin typeface="Times New Roman" pitchFamily="18" charset="0"/>
                </a:defRPr>
              </a:lvl5pPr>
              <a:lvl6pPr marL="2514600" indent="-228600" defTabSz="1019175" eaLnBrk="0" fontAlgn="base" hangingPunct="0">
                <a:spcBef>
                  <a:spcPct val="0"/>
                </a:spcBef>
                <a:spcAft>
                  <a:spcPct val="0"/>
                </a:spcAft>
                <a:defRPr sz="2400">
                  <a:solidFill>
                    <a:schemeClr val="tx1"/>
                  </a:solidFill>
                  <a:latin typeface="Times New Roman" pitchFamily="18" charset="0"/>
                </a:defRPr>
              </a:lvl6pPr>
              <a:lvl7pPr marL="2971800" indent="-228600" defTabSz="1019175" eaLnBrk="0" fontAlgn="base" hangingPunct="0">
                <a:spcBef>
                  <a:spcPct val="0"/>
                </a:spcBef>
                <a:spcAft>
                  <a:spcPct val="0"/>
                </a:spcAft>
                <a:defRPr sz="2400">
                  <a:solidFill>
                    <a:schemeClr val="tx1"/>
                  </a:solidFill>
                  <a:latin typeface="Times New Roman" pitchFamily="18" charset="0"/>
                </a:defRPr>
              </a:lvl7pPr>
              <a:lvl8pPr marL="3429000" indent="-228600" defTabSz="1019175" eaLnBrk="0" fontAlgn="base" hangingPunct="0">
                <a:spcBef>
                  <a:spcPct val="0"/>
                </a:spcBef>
                <a:spcAft>
                  <a:spcPct val="0"/>
                </a:spcAft>
                <a:defRPr sz="2400">
                  <a:solidFill>
                    <a:schemeClr val="tx1"/>
                  </a:solidFill>
                  <a:latin typeface="Times New Roman" pitchFamily="18" charset="0"/>
                </a:defRPr>
              </a:lvl8pPr>
              <a:lvl9pPr marL="3886200" indent="-228600" defTabSz="1019175" eaLnBrk="0" fontAlgn="base" hangingPunct="0">
                <a:spcBef>
                  <a:spcPct val="0"/>
                </a:spcBef>
                <a:spcAft>
                  <a:spcPct val="0"/>
                </a:spcAft>
                <a:defRPr sz="2400">
                  <a:solidFill>
                    <a:schemeClr val="tx1"/>
                  </a:solidFill>
                  <a:latin typeface="Times New Roman" pitchFamily="18" charset="0"/>
                </a:defRPr>
              </a:lvl9pPr>
            </a:lstStyle>
            <a:p>
              <a:pPr algn="ctr" eaLnBrk="1" hangingPunct="1"/>
              <a:endParaRPr lang="en-US" altLang="en-US" sz="2000" dirty="0">
                <a:latin typeface="Arial" pitchFamily="34" charset="0"/>
              </a:endParaRPr>
            </a:p>
          </p:txBody>
        </p:sp>
        <p:sp>
          <p:nvSpPr>
            <p:cNvPr id="32" name="Rectangle 1048"/>
            <p:cNvSpPr>
              <a:spLocks noChangeArrowheads="1"/>
            </p:cNvSpPr>
            <p:nvPr/>
          </p:nvSpPr>
          <p:spPr bwMode="auto">
            <a:xfrm>
              <a:off x="8564563" y="2432050"/>
              <a:ext cx="63500" cy="8413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p>
          </p:txBody>
        </p:sp>
        <p:grpSp>
          <p:nvGrpSpPr>
            <p:cNvPr id="33" name="Group 1049"/>
            <p:cNvGrpSpPr>
              <a:grpSpLocks/>
            </p:cNvGrpSpPr>
            <p:nvPr/>
          </p:nvGrpSpPr>
          <p:grpSpPr bwMode="auto">
            <a:xfrm>
              <a:off x="7069138" y="749300"/>
              <a:ext cx="1811338" cy="3790950"/>
              <a:chOff x="4453" y="472"/>
              <a:chExt cx="1141" cy="2388"/>
            </a:xfrm>
          </p:grpSpPr>
          <p:sp>
            <p:nvSpPr>
              <p:cNvPr id="34" name="Freeform 1050" descr="Granite"/>
              <p:cNvSpPr>
                <a:spLocks/>
              </p:cNvSpPr>
              <p:nvPr/>
            </p:nvSpPr>
            <p:spPr bwMode="auto">
              <a:xfrm>
                <a:off x="4453" y="472"/>
                <a:ext cx="1141" cy="698"/>
              </a:xfrm>
              <a:custGeom>
                <a:avLst/>
                <a:gdLst>
                  <a:gd name="T0" fmla="*/ 48 w 1148"/>
                  <a:gd name="T1" fmla="*/ 0 h 732"/>
                  <a:gd name="T2" fmla="*/ 60 w 1148"/>
                  <a:gd name="T3" fmla="*/ 4 h 732"/>
                  <a:gd name="T4" fmla="*/ 48 w 1148"/>
                  <a:gd name="T5" fmla="*/ 31 h 732"/>
                  <a:gd name="T6" fmla="*/ 24 w 1148"/>
                  <a:gd name="T7" fmla="*/ 99 h 732"/>
                  <a:gd name="T8" fmla="*/ 28 w 1148"/>
                  <a:gd name="T9" fmla="*/ 118 h 732"/>
                  <a:gd name="T10" fmla="*/ 36 w 1148"/>
                  <a:gd name="T11" fmla="*/ 141 h 732"/>
                  <a:gd name="T12" fmla="*/ 16 w 1148"/>
                  <a:gd name="T13" fmla="*/ 195 h 732"/>
                  <a:gd name="T14" fmla="*/ 24 w 1148"/>
                  <a:gd name="T15" fmla="*/ 233 h 732"/>
                  <a:gd name="T16" fmla="*/ 0 w 1148"/>
                  <a:gd name="T17" fmla="*/ 278 h 732"/>
                  <a:gd name="T18" fmla="*/ 12 w 1148"/>
                  <a:gd name="T19" fmla="*/ 328 h 732"/>
                  <a:gd name="T20" fmla="*/ 36 w 1148"/>
                  <a:gd name="T21" fmla="*/ 343 h 732"/>
                  <a:gd name="T22" fmla="*/ 32 w 1148"/>
                  <a:gd name="T23" fmla="*/ 378 h 732"/>
                  <a:gd name="T24" fmla="*/ 24 w 1148"/>
                  <a:gd name="T25" fmla="*/ 400 h 732"/>
                  <a:gd name="T26" fmla="*/ 20 w 1148"/>
                  <a:gd name="T27" fmla="*/ 446 h 732"/>
                  <a:gd name="T28" fmla="*/ 12 w 1148"/>
                  <a:gd name="T29" fmla="*/ 469 h 732"/>
                  <a:gd name="T30" fmla="*/ 28 w 1148"/>
                  <a:gd name="T31" fmla="*/ 523 h 732"/>
                  <a:gd name="T32" fmla="*/ 68 w 1148"/>
                  <a:gd name="T33" fmla="*/ 595 h 732"/>
                  <a:gd name="T34" fmla="*/ 139 w 1148"/>
                  <a:gd name="T35" fmla="*/ 633 h 732"/>
                  <a:gd name="T36" fmla="*/ 191 w 1148"/>
                  <a:gd name="T37" fmla="*/ 645 h 732"/>
                  <a:gd name="T38" fmla="*/ 266 w 1148"/>
                  <a:gd name="T39" fmla="*/ 656 h 732"/>
                  <a:gd name="T40" fmla="*/ 298 w 1148"/>
                  <a:gd name="T41" fmla="*/ 648 h 732"/>
                  <a:gd name="T42" fmla="*/ 338 w 1148"/>
                  <a:gd name="T43" fmla="*/ 660 h 732"/>
                  <a:gd name="T44" fmla="*/ 386 w 1148"/>
                  <a:gd name="T45" fmla="*/ 664 h 732"/>
                  <a:gd name="T46" fmla="*/ 465 w 1148"/>
                  <a:gd name="T47" fmla="*/ 667 h 732"/>
                  <a:gd name="T48" fmla="*/ 529 w 1148"/>
                  <a:gd name="T49" fmla="*/ 675 h 732"/>
                  <a:gd name="T50" fmla="*/ 688 w 1148"/>
                  <a:gd name="T51" fmla="*/ 687 h 732"/>
                  <a:gd name="T52" fmla="*/ 728 w 1148"/>
                  <a:gd name="T53" fmla="*/ 698 h 732"/>
                  <a:gd name="T54" fmla="*/ 767 w 1148"/>
                  <a:gd name="T55" fmla="*/ 687 h 732"/>
                  <a:gd name="T56" fmla="*/ 791 w 1148"/>
                  <a:gd name="T57" fmla="*/ 679 h 732"/>
                  <a:gd name="T58" fmla="*/ 966 w 1148"/>
                  <a:gd name="T59" fmla="*/ 675 h 732"/>
                  <a:gd name="T60" fmla="*/ 1089 w 1148"/>
                  <a:gd name="T61" fmla="*/ 656 h 732"/>
                  <a:gd name="T62" fmla="*/ 1105 w 1148"/>
                  <a:gd name="T63" fmla="*/ 633 h 732"/>
                  <a:gd name="T64" fmla="*/ 1121 w 1148"/>
                  <a:gd name="T65" fmla="*/ 610 h 732"/>
                  <a:gd name="T66" fmla="*/ 1105 w 1148"/>
                  <a:gd name="T67" fmla="*/ 561 h 732"/>
                  <a:gd name="T68" fmla="*/ 1117 w 1148"/>
                  <a:gd name="T69" fmla="*/ 530 h 732"/>
                  <a:gd name="T70" fmla="*/ 1101 w 1148"/>
                  <a:gd name="T71" fmla="*/ 458 h 732"/>
                  <a:gd name="T72" fmla="*/ 1121 w 1148"/>
                  <a:gd name="T73" fmla="*/ 408 h 732"/>
                  <a:gd name="T74" fmla="*/ 1113 w 1148"/>
                  <a:gd name="T75" fmla="*/ 370 h 732"/>
                  <a:gd name="T76" fmla="*/ 1105 w 1148"/>
                  <a:gd name="T77" fmla="*/ 347 h 732"/>
                  <a:gd name="T78" fmla="*/ 1101 w 1148"/>
                  <a:gd name="T79" fmla="*/ 336 h 732"/>
                  <a:gd name="T80" fmla="*/ 1117 w 1148"/>
                  <a:gd name="T81" fmla="*/ 267 h 732"/>
                  <a:gd name="T82" fmla="*/ 1113 w 1148"/>
                  <a:gd name="T83" fmla="*/ 217 h 732"/>
                  <a:gd name="T84" fmla="*/ 1101 w 1148"/>
                  <a:gd name="T85" fmla="*/ 183 h 732"/>
                  <a:gd name="T86" fmla="*/ 1113 w 1148"/>
                  <a:gd name="T87" fmla="*/ 111 h 732"/>
                  <a:gd name="T88" fmla="*/ 1121 w 1148"/>
                  <a:gd name="T89" fmla="*/ 88 h 732"/>
                  <a:gd name="T90" fmla="*/ 1125 w 1148"/>
                  <a:gd name="T91" fmla="*/ 38 h 732"/>
                  <a:gd name="T92" fmla="*/ 1137 w 1148"/>
                  <a:gd name="T93" fmla="*/ 27 h 732"/>
                  <a:gd name="T94" fmla="*/ 1141 w 1148"/>
                  <a:gd name="T95" fmla="*/ 11 h 732"/>
                  <a:gd name="T96" fmla="*/ 76 w 1148"/>
                  <a:gd name="T97" fmla="*/ 4 h 732"/>
                  <a:gd name="T98" fmla="*/ 48 w 1148"/>
                  <a:gd name="T99" fmla="*/ 0 h 73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48" h="732">
                    <a:moveTo>
                      <a:pt x="48" y="0"/>
                    </a:moveTo>
                    <a:cubicBezTo>
                      <a:pt x="52" y="1"/>
                      <a:pt x="58" y="0"/>
                      <a:pt x="60" y="4"/>
                    </a:cubicBezTo>
                    <a:cubicBezTo>
                      <a:pt x="64" y="13"/>
                      <a:pt x="51" y="25"/>
                      <a:pt x="48" y="32"/>
                    </a:cubicBezTo>
                    <a:cubicBezTo>
                      <a:pt x="36" y="55"/>
                      <a:pt x="39" y="81"/>
                      <a:pt x="24" y="104"/>
                    </a:cubicBezTo>
                    <a:cubicBezTo>
                      <a:pt x="25" y="111"/>
                      <a:pt x="26" y="117"/>
                      <a:pt x="28" y="124"/>
                    </a:cubicBezTo>
                    <a:cubicBezTo>
                      <a:pt x="30" y="132"/>
                      <a:pt x="36" y="148"/>
                      <a:pt x="36" y="148"/>
                    </a:cubicBezTo>
                    <a:cubicBezTo>
                      <a:pt x="32" y="170"/>
                      <a:pt x="23" y="184"/>
                      <a:pt x="16" y="204"/>
                    </a:cubicBezTo>
                    <a:cubicBezTo>
                      <a:pt x="18" y="217"/>
                      <a:pt x="24" y="230"/>
                      <a:pt x="24" y="244"/>
                    </a:cubicBezTo>
                    <a:cubicBezTo>
                      <a:pt x="24" y="261"/>
                      <a:pt x="6" y="275"/>
                      <a:pt x="0" y="292"/>
                    </a:cubicBezTo>
                    <a:cubicBezTo>
                      <a:pt x="5" y="328"/>
                      <a:pt x="1" y="311"/>
                      <a:pt x="12" y="344"/>
                    </a:cubicBezTo>
                    <a:cubicBezTo>
                      <a:pt x="15" y="353"/>
                      <a:pt x="36" y="360"/>
                      <a:pt x="36" y="360"/>
                    </a:cubicBezTo>
                    <a:cubicBezTo>
                      <a:pt x="43" y="380"/>
                      <a:pt x="41" y="368"/>
                      <a:pt x="32" y="396"/>
                    </a:cubicBezTo>
                    <a:cubicBezTo>
                      <a:pt x="29" y="404"/>
                      <a:pt x="24" y="420"/>
                      <a:pt x="24" y="420"/>
                    </a:cubicBezTo>
                    <a:cubicBezTo>
                      <a:pt x="23" y="436"/>
                      <a:pt x="23" y="452"/>
                      <a:pt x="20" y="468"/>
                    </a:cubicBezTo>
                    <a:cubicBezTo>
                      <a:pt x="19" y="476"/>
                      <a:pt x="12" y="492"/>
                      <a:pt x="12" y="492"/>
                    </a:cubicBezTo>
                    <a:cubicBezTo>
                      <a:pt x="16" y="520"/>
                      <a:pt x="20" y="525"/>
                      <a:pt x="28" y="548"/>
                    </a:cubicBezTo>
                    <a:cubicBezTo>
                      <a:pt x="32" y="607"/>
                      <a:pt x="23" y="609"/>
                      <a:pt x="68" y="624"/>
                    </a:cubicBezTo>
                    <a:cubicBezTo>
                      <a:pt x="81" y="664"/>
                      <a:pt x="95" y="660"/>
                      <a:pt x="140" y="664"/>
                    </a:cubicBezTo>
                    <a:cubicBezTo>
                      <a:pt x="157" y="668"/>
                      <a:pt x="175" y="670"/>
                      <a:pt x="192" y="676"/>
                    </a:cubicBezTo>
                    <a:cubicBezTo>
                      <a:pt x="220" y="671"/>
                      <a:pt x="244" y="672"/>
                      <a:pt x="268" y="688"/>
                    </a:cubicBezTo>
                    <a:cubicBezTo>
                      <a:pt x="279" y="686"/>
                      <a:pt x="289" y="680"/>
                      <a:pt x="300" y="680"/>
                    </a:cubicBezTo>
                    <a:cubicBezTo>
                      <a:pt x="306" y="680"/>
                      <a:pt x="339" y="692"/>
                      <a:pt x="340" y="692"/>
                    </a:cubicBezTo>
                    <a:cubicBezTo>
                      <a:pt x="355" y="697"/>
                      <a:pt x="372" y="695"/>
                      <a:pt x="388" y="696"/>
                    </a:cubicBezTo>
                    <a:cubicBezTo>
                      <a:pt x="420" y="693"/>
                      <a:pt x="439" y="690"/>
                      <a:pt x="468" y="700"/>
                    </a:cubicBezTo>
                    <a:cubicBezTo>
                      <a:pt x="487" y="729"/>
                      <a:pt x="468" y="708"/>
                      <a:pt x="532" y="708"/>
                    </a:cubicBezTo>
                    <a:cubicBezTo>
                      <a:pt x="580" y="708"/>
                      <a:pt x="651" y="719"/>
                      <a:pt x="692" y="720"/>
                    </a:cubicBezTo>
                    <a:cubicBezTo>
                      <a:pt x="721" y="730"/>
                      <a:pt x="708" y="726"/>
                      <a:pt x="732" y="732"/>
                    </a:cubicBezTo>
                    <a:cubicBezTo>
                      <a:pt x="756" y="726"/>
                      <a:pt x="743" y="730"/>
                      <a:pt x="772" y="720"/>
                    </a:cubicBezTo>
                    <a:cubicBezTo>
                      <a:pt x="780" y="717"/>
                      <a:pt x="796" y="712"/>
                      <a:pt x="796" y="712"/>
                    </a:cubicBezTo>
                    <a:cubicBezTo>
                      <a:pt x="854" y="718"/>
                      <a:pt x="913" y="711"/>
                      <a:pt x="972" y="708"/>
                    </a:cubicBezTo>
                    <a:cubicBezTo>
                      <a:pt x="1001" y="689"/>
                      <a:pt x="1062" y="691"/>
                      <a:pt x="1096" y="688"/>
                    </a:cubicBezTo>
                    <a:cubicBezTo>
                      <a:pt x="1106" y="639"/>
                      <a:pt x="1090" y="686"/>
                      <a:pt x="1112" y="664"/>
                    </a:cubicBezTo>
                    <a:cubicBezTo>
                      <a:pt x="1119" y="657"/>
                      <a:pt x="1128" y="640"/>
                      <a:pt x="1128" y="640"/>
                    </a:cubicBezTo>
                    <a:cubicBezTo>
                      <a:pt x="1125" y="620"/>
                      <a:pt x="1123" y="605"/>
                      <a:pt x="1112" y="588"/>
                    </a:cubicBezTo>
                    <a:cubicBezTo>
                      <a:pt x="1114" y="577"/>
                      <a:pt x="1123" y="567"/>
                      <a:pt x="1124" y="556"/>
                    </a:cubicBezTo>
                    <a:cubicBezTo>
                      <a:pt x="1127" y="506"/>
                      <a:pt x="1119" y="513"/>
                      <a:pt x="1108" y="480"/>
                    </a:cubicBezTo>
                    <a:cubicBezTo>
                      <a:pt x="1113" y="461"/>
                      <a:pt x="1122" y="446"/>
                      <a:pt x="1128" y="428"/>
                    </a:cubicBezTo>
                    <a:cubicBezTo>
                      <a:pt x="1125" y="412"/>
                      <a:pt x="1124" y="403"/>
                      <a:pt x="1120" y="388"/>
                    </a:cubicBezTo>
                    <a:cubicBezTo>
                      <a:pt x="1118" y="380"/>
                      <a:pt x="1115" y="372"/>
                      <a:pt x="1112" y="364"/>
                    </a:cubicBezTo>
                    <a:cubicBezTo>
                      <a:pt x="1111" y="360"/>
                      <a:pt x="1108" y="352"/>
                      <a:pt x="1108" y="352"/>
                    </a:cubicBezTo>
                    <a:cubicBezTo>
                      <a:pt x="1112" y="327"/>
                      <a:pt x="1116" y="304"/>
                      <a:pt x="1124" y="280"/>
                    </a:cubicBezTo>
                    <a:cubicBezTo>
                      <a:pt x="1123" y="263"/>
                      <a:pt x="1123" y="245"/>
                      <a:pt x="1120" y="228"/>
                    </a:cubicBezTo>
                    <a:cubicBezTo>
                      <a:pt x="1118" y="216"/>
                      <a:pt x="1108" y="192"/>
                      <a:pt x="1108" y="192"/>
                    </a:cubicBezTo>
                    <a:cubicBezTo>
                      <a:pt x="1113" y="132"/>
                      <a:pt x="1107" y="156"/>
                      <a:pt x="1120" y="116"/>
                    </a:cubicBezTo>
                    <a:cubicBezTo>
                      <a:pt x="1123" y="108"/>
                      <a:pt x="1128" y="92"/>
                      <a:pt x="1128" y="92"/>
                    </a:cubicBezTo>
                    <a:cubicBezTo>
                      <a:pt x="1129" y="75"/>
                      <a:pt x="1128" y="57"/>
                      <a:pt x="1132" y="40"/>
                    </a:cubicBezTo>
                    <a:cubicBezTo>
                      <a:pt x="1133" y="35"/>
                      <a:pt x="1141" y="33"/>
                      <a:pt x="1144" y="28"/>
                    </a:cubicBezTo>
                    <a:cubicBezTo>
                      <a:pt x="1147" y="23"/>
                      <a:pt x="1148" y="12"/>
                      <a:pt x="1148" y="12"/>
                    </a:cubicBezTo>
                    <a:lnTo>
                      <a:pt x="76" y="4"/>
                    </a:lnTo>
                    <a:lnTo>
                      <a:pt x="48" y="0"/>
                    </a:lnTo>
                    <a:close/>
                  </a:path>
                </a:pathLst>
              </a:custGeom>
              <a:blipFill dpi="0" rotWithShape="1">
                <a:blip r:embed="rId8"/>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 name="Freeform 1051" descr="White marble"/>
              <p:cNvSpPr>
                <a:spLocks/>
              </p:cNvSpPr>
              <p:nvPr/>
            </p:nvSpPr>
            <p:spPr bwMode="auto">
              <a:xfrm>
                <a:off x="4493" y="1012"/>
                <a:ext cx="1037" cy="924"/>
              </a:xfrm>
              <a:custGeom>
                <a:avLst/>
                <a:gdLst>
                  <a:gd name="T0" fmla="*/ 122 w 1248"/>
                  <a:gd name="T1" fmla="*/ 13 h 840"/>
                  <a:gd name="T2" fmla="*/ 90 w 1248"/>
                  <a:gd name="T3" fmla="*/ 44 h 840"/>
                  <a:gd name="T4" fmla="*/ 73 w 1248"/>
                  <a:gd name="T5" fmla="*/ 70 h 840"/>
                  <a:gd name="T6" fmla="*/ 86 w 1248"/>
                  <a:gd name="T7" fmla="*/ 163 h 840"/>
                  <a:gd name="T8" fmla="*/ 97 w 1248"/>
                  <a:gd name="T9" fmla="*/ 264 h 840"/>
                  <a:gd name="T10" fmla="*/ 73 w 1248"/>
                  <a:gd name="T11" fmla="*/ 299 h 840"/>
                  <a:gd name="T12" fmla="*/ 20 w 1248"/>
                  <a:gd name="T13" fmla="*/ 440 h 840"/>
                  <a:gd name="T14" fmla="*/ 17 w 1248"/>
                  <a:gd name="T15" fmla="*/ 568 h 840"/>
                  <a:gd name="T16" fmla="*/ 0 w 1248"/>
                  <a:gd name="T17" fmla="*/ 607 h 840"/>
                  <a:gd name="T18" fmla="*/ 24 w 1248"/>
                  <a:gd name="T19" fmla="*/ 678 h 840"/>
                  <a:gd name="T20" fmla="*/ 12 w 1248"/>
                  <a:gd name="T21" fmla="*/ 704 h 840"/>
                  <a:gd name="T22" fmla="*/ 53 w 1248"/>
                  <a:gd name="T23" fmla="*/ 761 h 840"/>
                  <a:gd name="T24" fmla="*/ 81 w 1248"/>
                  <a:gd name="T25" fmla="*/ 832 h 840"/>
                  <a:gd name="T26" fmla="*/ 130 w 1248"/>
                  <a:gd name="T27" fmla="*/ 845 h 840"/>
                  <a:gd name="T28" fmla="*/ 191 w 1248"/>
                  <a:gd name="T29" fmla="*/ 871 h 840"/>
                  <a:gd name="T30" fmla="*/ 260 w 1248"/>
                  <a:gd name="T31" fmla="*/ 876 h 840"/>
                  <a:gd name="T32" fmla="*/ 297 w 1248"/>
                  <a:gd name="T33" fmla="*/ 893 h 840"/>
                  <a:gd name="T34" fmla="*/ 427 w 1248"/>
                  <a:gd name="T35" fmla="*/ 902 h 840"/>
                  <a:gd name="T36" fmla="*/ 500 w 1248"/>
                  <a:gd name="T37" fmla="*/ 924 h 840"/>
                  <a:gd name="T38" fmla="*/ 618 w 1248"/>
                  <a:gd name="T39" fmla="*/ 898 h 840"/>
                  <a:gd name="T40" fmla="*/ 711 w 1248"/>
                  <a:gd name="T41" fmla="*/ 911 h 840"/>
                  <a:gd name="T42" fmla="*/ 785 w 1248"/>
                  <a:gd name="T43" fmla="*/ 902 h 840"/>
                  <a:gd name="T44" fmla="*/ 874 w 1248"/>
                  <a:gd name="T45" fmla="*/ 889 h 840"/>
                  <a:gd name="T46" fmla="*/ 911 w 1248"/>
                  <a:gd name="T47" fmla="*/ 862 h 840"/>
                  <a:gd name="T48" fmla="*/ 927 w 1248"/>
                  <a:gd name="T49" fmla="*/ 836 h 840"/>
                  <a:gd name="T50" fmla="*/ 972 w 1248"/>
                  <a:gd name="T51" fmla="*/ 823 h 840"/>
                  <a:gd name="T52" fmla="*/ 1000 w 1248"/>
                  <a:gd name="T53" fmla="*/ 770 h 840"/>
                  <a:gd name="T54" fmla="*/ 1013 w 1248"/>
                  <a:gd name="T55" fmla="*/ 717 h 840"/>
                  <a:gd name="T56" fmla="*/ 1020 w 1248"/>
                  <a:gd name="T57" fmla="*/ 691 h 840"/>
                  <a:gd name="T58" fmla="*/ 1013 w 1248"/>
                  <a:gd name="T59" fmla="*/ 625 h 840"/>
                  <a:gd name="T60" fmla="*/ 1029 w 1248"/>
                  <a:gd name="T61" fmla="*/ 598 h 840"/>
                  <a:gd name="T62" fmla="*/ 1033 w 1248"/>
                  <a:gd name="T63" fmla="*/ 585 h 840"/>
                  <a:gd name="T64" fmla="*/ 1020 w 1248"/>
                  <a:gd name="T65" fmla="*/ 488 h 840"/>
                  <a:gd name="T66" fmla="*/ 1009 w 1248"/>
                  <a:gd name="T67" fmla="*/ 449 h 840"/>
                  <a:gd name="T68" fmla="*/ 1005 w 1248"/>
                  <a:gd name="T69" fmla="*/ 436 h 840"/>
                  <a:gd name="T70" fmla="*/ 1025 w 1248"/>
                  <a:gd name="T71" fmla="*/ 383 h 840"/>
                  <a:gd name="T72" fmla="*/ 1033 w 1248"/>
                  <a:gd name="T73" fmla="*/ 356 h 840"/>
                  <a:gd name="T74" fmla="*/ 1037 w 1248"/>
                  <a:gd name="T75" fmla="*/ 343 h 840"/>
                  <a:gd name="T76" fmla="*/ 1000 w 1248"/>
                  <a:gd name="T77" fmla="*/ 264 h 840"/>
                  <a:gd name="T78" fmla="*/ 1005 w 1248"/>
                  <a:gd name="T79" fmla="*/ 207 h 840"/>
                  <a:gd name="T80" fmla="*/ 1000 w 1248"/>
                  <a:gd name="T81" fmla="*/ 185 h 840"/>
                  <a:gd name="T82" fmla="*/ 992 w 1248"/>
                  <a:gd name="T83" fmla="*/ 158 h 840"/>
                  <a:gd name="T84" fmla="*/ 996 w 1248"/>
                  <a:gd name="T85" fmla="*/ 62 h 840"/>
                  <a:gd name="T86" fmla="*/ 996 w 1248"/>
                  <a:gd name="T87" fmla="*/ 31 h 840"/>
                  <a:gd name="T88" fmla="*/ 992 w 1248"/>
                  <a:gd name="T89" fmla="*/ 18 h 840"/>
                  <a:gd name="T90" fmla="*/ 146 w 1248"/>
                  <a:gd name="T91" fmla="*/ 0 h 8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248" h="840">
                    <a:moveTo>
                      <a:pt x="147" y="12"/>
                    </a:moveTo>
                    <a:cubicBezTo>
                      <a:pt x="133" y="29"/>
                      <a:pt x="115" y="19"/>
                      <a:pt x="108" y="40"/>
                    </a:cubicBezTo>
                    <a:cubicBezTo>
                      <a:pt x="106" y="48"/>
                      <a:pt x="88" y="64"/>
                      <a:pt x="88" y="64"/>
                    </a:cubicBezTo>
                    <a:cubicBezTo>
                      <a:pt x="83" y="89"/>
                      <a:pt x="120" y="127"/>
                      <a:pt x="103" y="148"/>
                    </a:cubicBezTo>
                    <a:cubicBezTo>
                      <a:pt x="105" y="187"/>
                      <a:pt x="104" y="207"/>
                      <a:pt x="117" y="240"/>
                    </a:cubicBezTo>
                    <a:cubicBezTo>
                      <a:pt x="111" y="256"/>
                      <a:pt x="105" y="263"/>
                      <a:pt x="88" y="272"/>
                    </a:cubicBezTo>
                    <a:cubicBezTo>
                      <a:pt x="58" y="310"/>
                      <a:pt x="54" y="364"/>
                      <a:pt x="24" y="400"/>
                    </a:cubicBezTo>
                    <a:cubicBezTo>
                      <a:pt x="23" y="439"/>
                      <a:pt x="24" y="477"/>
                      <a:pt x="20" y="516"/>
                    </a:cubicBezTo>
                    <a:cubicBezTo>
                      <a:pt x="18" y="529"/>
                      <a:pt x="0" y="552"/>
                      <a:pt x="0" y="552"/>
                    </a:cubicBezTo>
                    <a:cubicBezTo>
                      <a:pt x="5" y="582"/>
                      <a:pt x="20" y="591"/>
                      <a:pt x="29" y="616"/>
                    </a:cubicBezTo>
                    <a:cubicBezTo>
                      <a:pt x="26" y="624"/>
                      <a:pt x="16" y="631"/>
                      <a:pt x="15" y="640"/>
                    </a:cubicBezTo>
                    <a:cubicBezTo>
                      <a:pt x="11" y="670"/>
                      <a:pt x="33" y="684"/>
                      <a:pt x="64" y="692"/>
                    </a:cubicBezTo>
                    <a:cubicBezTo>
                      <a:pt x="83" y="716"/>
                      <a:pt x="87" y="728"/>
                      <a:pt x="98" y="756"/>
                    </a:cubicBezTo>
                    <a:cubicBezTo>
                      <a:pt x="98" y="756"/>
                      <a:pt x="147" y="766"/>
                      <a:pt x="157" y="768"/>
                    </a:cubicBezTo>
                    <a:cubicBezTo>
                      <a:pt x="181" y="773"/>
                      <a:pt x="206" y="785"/>
                      <a:pt x="230" y="792"/>
                    </a:cubicBezTo>
                    <a:cubicBezTo>
                      <a:pt x="257" y="799"/>
                      <a:pt x="285" y="795"/>
                      <a:pt x="313" y="796"/>
                    </a:cubicBezTo>
                    <a:cubicBezTo>
                      <a:pt x="328" y="800"/>
                      <a:pt x="341" y="810"/>
                      <a:pt x="357" y="812"/>
                    </a:cubicBezTo>
                    <a:cubicBezTo>
                      <a:pt x="382" y="814"/>
                      <a:pt x="497" y="819"/>
                      <a:pt x="514" y="820"/>
                    </a:cubicBezTo>
                    <a:cubicBezTo>
                      <a:pt x="543" y="828"/>
                      <a:pt x="573" y="832"/>
                      <a:pt x="602" y="840"/>
                    </a:cubicBezTo>
                    <a:cubicBezTo>
                      <a:pt x="651" y="837"/>
                      <a:pt x="697" y="829"/>
                      <a:pt x="744" y="816"/>
                    </a:cubicBezTo>
                    <a:cubicBezTo>
                      <a:pt x="786" y="819"/>
                      <a:pt x="816" y="824"/>
                      <a:pt x="856" y="828"/>
                    </a:cubicBezTo>
                    <a:cubicBezTo>
                      <a:pt x="888" y="837"/>
                      <a:pt x="914" y="824"/>
                      <a:pt x="945" y="820"/>
                    </a:cubicBezTo>
                    <a:cubicBezTo>
                      <a:pt x="981" y="816"/>
                      <a:pt x="1017" y="815"/>
                      <a:pt x="1052" y="808"/>
                    </a:cubicBezTo>
                    <a:cubicBezTo>
                      <a:pt x="1068" y="799"/>
                      <a:pt x="1084" y="797"/>
                      <a:pt x="1096" y="784"/>
                    </a:cubicBezTo>
                    <a:cubicBezTo>
                      <a:pt x="1104" y="776"/>
                      <a:pt x="1105" y="763"/>
                      <a:pt x="1116" y="760"/>
                    </a:cubicBezTo>
                    <a:cubicBezTo>
                      <a:pt x="1153" y="750"/>
                      <a:pt x="1135" y="754"/>
                      <a:pt x="1170" y="748"/>
                    </a:cubicBezTo>
                    <a:cubicBezTo>
                      <a:pt x="1187" y="734"/>
                      <a:pt x="1190" y="717"/>
                      <a:pt x="1204" y="700"/>
                    </a:cubicBezTo>
                    <a:cubicBezTo>
                      <a:pt x="1210" y="668"/>
                      <a:pt x="1205" y="684"/>
                      <a:pt x="1219" y="652"/>
                    </a:cubicBezTo>
                    <a:cubicBezTo>
                      <a:pt x="1222" y="644"/>
                      <a:pt x="1228" y="628"/>
                      <a:pt x="1228" y="628"/>
                    </a:cubicBezTo>
                    <a:cubicBezTo>
                      <a:pt x="1219" y="608"/>
                      <a:pt x="1208" y="590"/>
                      <a:pt x="1219" y="568"/>
                    </a:cubicBezTo>
                    <a:cubicBezTo>
                      <a:pt x="1224" y="559"/>
                      <a:pt x="1235" y="553"/>
                      <a:pt x="1238" y="544"/>
                    </a:cubicBezTo>
                    <a:cubicBezTo>
                      <a:pt x="1239" y="540"/>
                      <a:pt x="1242" y="536"/>
                      <a:pt x="1243" y="532"/>
                    </a:cubicBezTo>
                    <a:cubicBezTo>
                      <a:pt x="1237" y="460"/>
                      <a:pt x="1247" y="488"/>
                      <a:pt x="1228" y="444"/>
                    </a:cubicBezTo>
                    <a:cubicBezTo>
                      <a:pt x="1224" y="432"/>
                      <a:pt x="1219" y="420"/>
                      <a:pt x="1214" y="408"/>
                    </a:cubicBezTo>
                    <a:cubicBezTo>
                      <a:pt x="1213" y="404"/>
                      <a:pt x="1209" y="396"/>
                      <a:pt x="1209" y="396"/>
                    </a:cubicBezTo>
                    <a:cubicBezTo>
                      <a:pt x="1214" y="372"/>
                      <a:pt x="1213" y="365"/>
                      <a:pt x="1233" y="348"/>
                    </a:cubicBezTo>
                    <a:cubicBezTo>
                      <a:pt x="1237" y="340"/>
                      <a:pt x="1239" y="332"/>
                      <a:pt x="1243" y="324"/>
                    </a:cubicBezTo>
                    <a:cubicBezTo>
                      <a:pt x="1244" y="320"/>
                      <a:pt x="1248" y="312"/>
                      <a:pt x="1248" y="312"/>
                    </a:cubicBezTo>
                    <a:cubicBezTo>
                      <a:pt x="1242" y="282"/>
                      <a:pt x="1231" y="262"/>
                      <a:pt x="1204" y="240"/>
                    </a:cubicBezTo>
                    <a:cubicBezTo>
                      <a:pt x="1197" y="222"/>
                      <a:pt x="1202" y="206"/>
                      <a:pt x="1209" y="188"/>
                    </a:cubicBezTo>
                    <a:cubicBezTo>
                      <a:pt x="1208" y="181"/>
                      <a:pt x="1206" y="175"/>
                      <a:pt x="1204" y="168"/>
                    </a:cubicBezTo>
                    <a:cubicBezTo>
                      <a:pt x="1202" y="160"/>
                      <a:pt x="1194" y="144"/>
                      <a:pt x="1194" y="144"/>
                    </a:cubicBezTo>
                    <a:cubicBezTo>
                      <a:pt x="1200" y="108"/>
                      <a:pt x="1204" y="95"/>
                      <a:pt x="1199" y="56"/>
                    </a:cubicBezTo>
                    <a:cubicBezTo>
                      <a:pt x="1205" y="40"/>
                      <a:pt x="1205" y="47"/>
                      <a:pt x="1199" y="28"/>
                    </a:cubicBezTo>
                    <a:cubicBezTo>
                      <a:pt x="1198" y="24"/>
                      <a:pt x="1194" y="16"/>
                      <a:pt x="1194" y="16"/>
                    </a:cubicBezTo>
                    <a:lnTo>
                      <a:pt x="176" y="0"/>
                    </a:lnTo>
                  </a:path>
                </a:pathLst>
              </a:cu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6" name="Rectangle 1052" descr="White marble"/>
              <p:cNvSpPr>
                <a:spLocks noChangeArrowheads="1"/>
              </p:cNvSpPr>
              <p:nvPr/>
            </p:nvSpPr>
            <p:spPr bwMode="auto">
              <a:xfrm>
                <a:off x="4653" y="484"/>
                <a:ext cx="757" cy="581"/>
              </a:xfrm>
              <a:prstGeom prst="rect">
                <a:avLst/>
              </a:pr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p>
            </p:txBody>
          </p:sp>
          <p:sp>
            <p:nvSpPr>
              <p:cNvPr id="37" name="Rectangle 1053"/>
              <p:cNvSpPr>
                <a:spLocks noChangeArrowheads="1"/>
              </p:cNvSpPr>
              <p:nvPr/>
            </p:nvSpPr>
            <p:spPr bwMode="auto">
              <a:xfrm>
                <a:off x="4532" y="484"/>
                <a:ext cx="41" cy="581"/>
              </a:xfrm>
              <a:prstGeom prst="rect">
                <a:avLst/>
              </a:prstGeom>
              <a:solidFill>
                <a:schemeClr val="accent4">
                  <a:lumMod val="60000"/>
                  <a:lumOff val="40000"/>
                </a:schemeClr>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p>
            </p:txBody>
          </p:sp>
          <p:sp>
            <p:nvSpPr>
              <p:cNvPr id="38" name="Rectangle 1054"/>
              <p:cNvSpPr>
                <a:spLocks noChangeArrowheads="1"/>
              </p:cNvSpPr>
              <p:nvPr/>
            </p:nvSpPr>
            <p:spPr bwMode="auto">
              <a:xfrm>
                <a:off x="5490" y="484"/>
                <a:ext cx="40" cy="581"/>
              </a:xfrm>
              <a:prstGeom prst="rect">
                <a:avLst/>
              </a:prstGeom>
              <a:solidFill>
                <a:schemeClr val="accent4">
                  <a:lumMod val="60000"/>
                  <a:lumOff val="40000"/>
                </a:schemeClr>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nchor="ctr"/>
              <a:lstStyle>
                <a:lvl1pPr defTabSz="1019175">
                  <a:defRPr sz="2400">
                    <a:solidFill>
                      <a:schemeClr val="tx1"/>
                    </a:solidFill>
                    <a:latin typeface="Times New Roman" pitchFamily="18" charset="0"/>
                  </a:defRPr>
                </a:lvl1pPr>
                <a:lvl2pPr marL="742950" indent="-285750" defTabSz="1019175">
                  <a:defRPr sz="2400">
                    <a:solidFill>
                      <a:schemeClr val="tx1"/>
                    </a:solidFill>
                    <a:latin typeface="Times New Roman" pitchFamily="18" charset="0"/>
                  </a:defRPr>
                </a:lvl2pPr>
                <a:lvl3pPr marL="1143000" indent="-228600" defTabSz="1019175">
                  <a:defRPr sz="2400">
                    <a:solidFill>
                      <a:schemeClr val="tx1"/>
                    </a:solidFill>
                    <a:latin typeface="Times New Roman" pitchFamily="18" charset="0"/>
                  </a:defRPr>
                </a:lvl3pPr>
                <a:lvl4pPr marL="1600200" indent="-228600" defTabSz="1019175">
                  <a:defRPr sz="2400">
                    <a:solidFill>
                      <a:schemeClr val="tx1"/>
                    </a:solidFill>
                    <a:latin typeface="Times New Roman" pitchFamily="18" charset="0"/>
                  </a:defRPr>
                </a:lvl4pPr>
                <a:lvl5pPr marL="2057400" indent="-228600" defTabSz="1019175">
                  <a:defRPr sz="2400">
                    <a:solidFill>
                      <a:schemeClr val="tx1"/>
                    </a:solidFill>
                    <a:latin typeface="Times New Roman" pitchFamily="18" charset="0"/>
                  </a:defRPr>
                </a:lvl5pPr>
                <a:lvl6pPr marL="2514600" indent="-228600" defTabSz="1019175" eaLnBrk="0" fontAlgn="base" hangingPunct="0">
                  <a:spcBef>
                    <a:spcPct val="0"/>
                  </a:spcBef>
                  <a:spcAft>
                    <a:spcPct val="0"/>
                  </a:spcAft>
                  <a:defRPr sz="2400">
                    <a:solidFill>
                      <a:schemeClr val="tx1"/>
                    </a:solidFill>
                    <a:latin typeface="Times New Roman" pitchFamily="18" charset="0"/>
                  </a:defRPr>
                </a:lvl6pPr>
                <a:lvl7pPr marL="2971800" indent="-228600" defTabSz="1019175" eaLnBrk="0" fontAlgn="base" hangingPunct="0">
                  <a:spcBef>
                    <a:spcPct val="0"/>
                  </a:spcBef>
                  <a:spcAft>
                    <a:spcPct val="0"/>
                  </a:spcAft>
                  <a:defRPr sz="2400">
                    <a:solidFill>
                      <a:schemeClr val="tx1"/>
                    </a:solidFill>
                    <a:latin typeface="Times New Roman" pitchFamily="18" charset="0"/>
                  </a:defRPr>
                </a:lvl7pPr>
                <a:lvl8pPr marL="3429000" indent="-228600" defTabSz="1019175" eaLnBrk="0" fontAlgn="base" hangingPunct="0">
                  <a:spcBef>
                    <a:spcPct val="0"/>
                  </a:spcBef>
                  <a:spcAft>
                    <a:spcPct val="0"/>
                  </a:spcAft>
                  <a:defRPr sz="2400">
                    <a:solidFill>
                      <a:schemeClr val="tx1"/>
                    </a:solidFill>
                    <a:latin typeface="Times New Roman" pitchFamily="18" charset="0"/>
                  </a:defRPr>
                </a:lvl8pPr>
                <a:lvl9pPr marL="3886200" indent="-228600" defTabSz="1019175" eaLnBrk="0" fontAlgn="base" hangingPunct="0">
                  <a:spcBef>
                    <a:spcPct val="0"/>
                  </a:spcBef>
                  <a:spcAft>
                    <a:spcPct val="0"/>
                  </a:spcAft>
                  <a:defRPr sz="2400">
                    <a:solidFill>
                      <a:schemeClr val="tx1"/>
                    </a:solidFill>
                    <a:latin typeface="Times New Roman" pitchFamily="18" charset="0"/>
                  </a:defRPr>
                </a:lvl9pPr>
              </a:lstStyle>
              <a:p>
                <a:pPr algn="ctr" eaLnBrk="1" hangingPunct="1"/>
                <a:endParaRPr lang="en-US" altLang="en-US" sz="2000" dirty="0">
                  <a:latin typeface="Arial" pitchFamily="34" charset="0"/>
                </a:endParaRPr>
              </a:p>
            </p:txBody>
          </p:sp>
          <p:sp>
            <p:nvSpPr>
              <p:cNvPr id="39" name="Rectangle 1055" descr="Granite"/>
              <p:cNvSpPr>
                <a:spLocks noChangeArrowheads="1"/>
              </p:cNvSpPr>
              <p:nvPr/>
            </p:nvSpPr>
            <p:spPr bwMode="auto">
              <a:xfrm>
                <a:off x="4653" y="484"/>
                <a:ext cx="757" cy="1214"/>
              </a:xfrm>
              <a:prstGeom prst="rect">
                <a:avLst/>
              </a:prstGeom>
              <a:blipFill dpi="0" rotWithShape="1">
                <a:blip r:embed="rId8"/>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p>
            </p:txBody>
          </p:sp>
          <p:sp>
            <p:nvSpPr>
              <p:cNvPr id="40" name="Freeform 1056" descr="Granite"/>
              <p:cNvSpPr>
                <a:spLocks/>
              </p:cNvSpPr>
              <p:nvPr/>
            </p:nvSpPr>
            <p:spPr bwMode="auto">
              <a:xfrm>
                <a:off x="4547" y="1646"/>
                <a:ext cx="904" cy="1214"/>
              </a:xfrm>
              <a:custGeom>
                <a:avLst/>
                <a:gdLst>
                  <a:gd name="T0" fmla="*/ 135 w 879"/>
                  <a:gd name="T1" fmla="*/ 16 h 930"/>
                  <a:gd name="T2" fmla="*/ 110 w 879"/>
                  <a:gd name="T3" fmla="*/ 87 h 930"/>
                  <a:gd name="T4" fmla="*/ 60 w 879"/>
                  <a:gd name="T5" fmla="*/ 253 h 930"/>
                  <a:gd name="T6" fmla="*/ 66 w 879"/>
                  <a:gd name="T7" fmla="*/ 372 h 930"/>
                  <a:gd name="T8" fmla="*/ 78 w 879"/>
                  <a:gd name="T9" fmla="*/ 420 h 930"/>
                  <a:gd name="T10" fmla="*/ 66 w 879"/>
                  <a:gd name="T11" fmla="*/ 570 h 930"/>
                  <a:gd name="T12" fmla="*/ 78 w 879"/>
                  <a:gd name="T13" fmla="*/ 617 h 930"/>
                  <a:gd name="T14" fmla="*/ 72 w 879"/>
                  <a:gd name="T15" fmla="*/ 689 h 930"/>
                  <a:gd name="T16" fmla="*/ 60 w 879"/>
                  <a:gd name="T17" fmla="*/ 736 h 930"/>
                  <a:gd name="T18" fmla="*/ 35 w 879"/>
                  <a:gd name="T19" fmla="*/ 895 h 930"/>
                  <a:gd name="T20" fmla="*/ 35 w 879"/>
                  <a:gd name="T21" fmla="*/ 1021 h 930"/>
                  <a:gd name="T22" fmla="*/ 16 w 879"/>
                  <a:gd name="T23" fmla="*/ 1077 h 930"/>
                  <a:gd name="T24" fmla="*/ 3 w 879"/>
                  <a:gd name="T25" fmla="*/ 1124 h 930"/>
                  <a:gd name="T26" fmla="*/ 35 w 879"/>
                  <a:gd name="T27" fmla="*/ 1219 h 930"/>
                  <a:gd name="T28" fmla="*/ 60 w 879"/>
                  <a:gd name="T29" fmla="*/ 1211 h 930"/>
                  <a:gd name="T30" fmla="*/ 97 w 879"/>
                  <a:gd name="T31" fmla="*/ 1227 h 930"/>
                  <a:gd name="T32" fmla="*/ 273 w 879"/>
                  <a:gd name="T33" fmla="*/ 1203 h 930"/>
                  <a:gd name="T34" fmla="*/ 405 w 879"/>
                  <a:gd name="T35" fmla="*/ 1203 h 930"/>
                  <a:gd name="T36" fmla="*/ 524 w 879"/>
                  <a:gd name="T37" fmla="*/ 1195 h 930"/>
                  <a:gd name="T38" fmla="*/ 637 w 879"/>
                  <a:gd name="T39" fmla="*/ 1203 h 930"/>
                  <a:gd name="T40" fmla="*/ 837 w 879"/>
                  <a:gd name="T41" fmla="*/ 1180 h 930"/>
                  <a:gd name="T42" fmla="*/ 888 w 879"/>
                  <a:gd name="T43" fmla="*/ 1124 h 930"/>
                  <a:gd name="T44" fmla="*/ 894 w 879"/>
                  <a:gd name="T45" fmla="*/ 974 h 930"/>
                  <a:gd name="T46" fmla="*/ 919 w 879"/>
                  <a:gd name="T47" fmla="*/ 902 h 930"/>
                  <a:gd name="T48" fmla="*/ 906 w 879"/>
                  <a:gd name="T49" fmla="*/ 815 h 930"/>
                  <a:gd name="T50" fmla="*/ 894 w 879"/>
                  <a:gd name="T51" fmla="*/ 768 h 930"/>
                  <a:gd name="T52" fmla="*/ 888 w 879"/>
                  <a:gd name="T53" fmla="*/ 744 h 930"/>
                  <a:gd name="T54" fmla="*/ 919 w 879"/>
                  <a:gd name="T55" fmla="*/ 633 h 930"/>
                  <a:gd name="T56" fmla="*/ 888 w 879"/>
                  <a:gd name="T57" fmla="*/ 522 h 930"/>
                  <a:gd name="T58" fmla="*/ 894 w 879"/>
                  <a:gd name="T59" fmla="*/ 372 h 930"/>
                  <a:gd name="T60" fmla="*/ 906 w 879"/>
                  <a:gd name="T61" fmla="*/ 325 h 930"/>
                  <a:gd name="T62" fmla="*/ 894 w 879"/>
                  <a:gd name="T63" fmla="*/ 111 h 930"/>
                  <a:gd name="T64" fmla="*/ 900 w 879"/>
                  <a:gd name="T65" fmla="*/ 0 h 930"/>
                  <a:gd name="T66" fmla="*/ 135 w 879"/>
                  <a:gd name="T67" fmla="*/ 16 h 93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connsiteX0" fmla="*/ 1434 w 9966"/>
                  <a:gd name="connsiteY0" fmla="*/ 129 h 9935"/>
                  <a:gd name="connsiteX1" fmla="*/ 1161 w 9966"/>
                  <a:gd name="connsiteY1" fmla="*/ 710 h 9935"/>
                  <a:gd name="connsiteX2" fmla="*/ 614 w 9966"/>
                  <a:gd name="connsiteY2" fmla="*/ 2065 h 9935"/>
                  <a:gd name="connsiteX3" fmla="*/ 683 w 9966"/>
                  <a:gd name="connsiteY3" fmla="*/ 3032 h 9935"/>
                  <a:gd name="connsiteX4" fmla="*/ 819 w 9966"/>
                  <a:gd name="connsiteY4" fmla="*/ 3419 h 9935"/>
                  <a:gd name="connsiteX5" fmla="*/ 683 w 9966"/>
                  <a:gd name="connsiteY5" fmla="*/ 4645 h 9935"/>
                  <a:gd name="connsiteX6" fmla="*/ 819 w 9966"/>
                  <a:gd name="connsiteY6" fmla="*/ 5032 h 9935"/>
                  <a:gd name="connsiteX7" fmla="*/ 751 w 9966"/>
                  <a:gd name="connsiteY7" fmla="*/ 5613 h 9935"/>
                  <a:gd name="connsiteX8" fmla="*/ 614 w 9966"/>
                  <a:gd name="connsiteY8" fmla="*/ 6000 h 9935"/>
                  <a:gd name="connsiteX9" fmla="*/ 341 w 9966"/>
                  <a:gd name="connsiteY9" fmla="*/ 7290 h 9935"/>
                  <a:gd name="connsiteX10" fmla="*/ 341 w 9966"/>
                  <a:gd name="connsiteY10" fmla="*/ 8323 h 9935"/>
                  <a:gd name="connsiteX11" fmla="*/ 137 w 9966"/>
                  <a:gd name="connsiteY11" fmla="*/ 8774 h 9935"/>
                  <a:gd name="connsiteX12" fmla="*/ 0 w 9966"/>
                  <a:gd name="connsiteY12" fmla="*/ 9161 h 9935"/>
                  <a:gd name="connsiteX13" fmla="*/ 341 w 9966"/>
                  <a:gd name="connsiteY13" fmla="*/ 9935 h 9935"/>
                  <a:gd name="connsiteX14" fmla="*/ 614 w 9966"/>
                  <a:gd name="connsiteY14" fmla="*/ 9871 h 9935"/>
                  <a:gd name="connsiteX15" fmla="*/ 1233 w 9966"/>
                  <a:gd name="connsiteY15" fmla="*/ 9765 h 9935"/>
                  <a:gd name="connsiteX16" fmla="*/ 2935 w 9966"/>
                  <a:gd name="connsiteY16" fmla="*/ 9806 h 9935"/>
                  <a:gd name="connsiteX17" fmla="*/ 4369 w 9966"/>
                  <a:gd name="connsiteY17" fmla="*/ 9806 h 9935"/>
                  <a:gd name="connsiteX18" fmla="*/ 5666 w 9966"/>
                  <a:gd name="connsiteY18" fmla="*/ 9742 h 9935"/>
                  <a:gd name="connsiteX19" fmla="*/ 6894 w 9966"/>
                  <a:gd name="connsiteY19" fmla="*/ 9806 h 9935"/>
                  <a:gd name="connsiteX20" fmla="*/ 9079 w 9966"/>
                  <a:gd name="connsiteY20" fmla="*/ 9613 h 9935"/>
                  <a:gd name="connsiteX21" fmla="*/ 9625 w 9966"/>
                  <a:gd name="connsiteY21" fmla="*/ 9161 h 9935"/>
                  <a:gd name="connsiteX22" fmla="*/ 9693 w 9966"/>
                  <a:gd name="connsiteY22" fmla="*/ 7935 h 9935"/>
                  <a:gd name="connsiteX23" fmla="*/ 9966 w 9966"/>
                  <a:gd name="connsiteY23" fmla="*/ 7355 h 9935"/>
                  <a:gd name="connsiteX24" fmla="*/ 9829 w 9966"/>
                  <a:gd name="connsiteY24" fmla="*/ 6645 h 9935"/>
                  <a:gd name="connsiteX25" fmla="*/ 9693 w 9966"/>
                  <a:gd name="connsiteY25" fmla="*/ 6258 h 9935"/>
                  <a:gd name="connsiteX26" fmla="*/ 9625 w 9966"/>
                  <a:gd name="connsiteY26" fmla="*/ 6065 h 9935"/>
                  <a:gd name="connsiteX27" fmla="*/ 9966 w 9966"/>
                  <a:gd name="connsiteY27" fmla="*/ 5161 h 9935"/>
                  <a:gd name="connsiteX28" fmla="*/ 9625 w 9966"/>
                  <a:gd name="connsiteY28" fmla="*/ 4258 h 9935"/>
                  <a:gd name="connsiteX29" fmla="*/ 9693 w 9966"/>
                  <a:gd name="connsiteY29" fmla="*/ 3032 h 9935"/>
                  <a:gd name="connsiteX30" fmla="*/ 9829 w 9966"/>
                  <a:gd name="connsiteY30" fmla="*/ 2645 h 9935"/>
                  <a:gd name="connsiteX31" fmla="*/ 9693 w 9966"/>
                  <a:gd name="connsiteY31" fmla="*/ 903 h 9935"/>
                  <a:gd name="connsiteX32" fmla="*/ 9761 w 9966"/>
                  <a:gd name="connsiteY32" fmla="*/ 0 h 9935"/>
                  <a:gd name="connsiteX33" fmla="*/ 1434 w 9966"/>
                  <a:gd name="connsiteY33" fmla="*/ 129 h 9935"/>
                  <a:gd name="connsiteX0" fmla="*/ 1439 w 10000"/>
                  <a:gd name="connsiteY0" fmla="*/ 130 h 10000"/>
                  <a:gd name="connsiteX1" fmla="*/ 1165 w 10000"/>
                  <a:gd name="connsiteY1" fmla="*/ 715 h 10000"/>
                  <a:gd name="connsiteX2" fmla="*/ 616 w 10000"/>
                  <a:gd name="connsiteY2" fmla="*/ 2079 h 10000"/>
                  <a:gd name="connsiteX3" fmla="*/ 685 w 10000"/>
                  <a:gd name="connsiteY3" fmla="*/ 3052 h 10000"/>
                  <a:gd name="connsiteX4" fmla="*/ 822 w 10000"/>
                  <a:gd name="connsiteY4" fmla="*/ 3441 h 10000"/>
                  <a:gd name="connsiteX5" fmla="*/ 685 w 10000"/>
                  <a:gd name="connsiteY5" fmla="*/ 4675 h 10000"/>
                  <a:gd name="connsiteX6" fmla="*/ 822 w 10000"/>
                  <a:gd name="connsiteY6" fmla="*/ 5065 h 10000"/>
                  <a:gd name="connsiteX7" fmla="*/ 754 w 10000"/>
                  <a:gd name="connsiteY7" fmla="*/ 5650 h 10000"/>
                  <a:gd name="connsiteX8" fmla="*/ 616 w 10000"/>
                  <a:gd name="connsiteY8" fmla="*/ 6039 h 10000"/>
                  <a:gd name="connsiteX9" fmla="*/ 342 w 10000"/>
                  <a:gd name="connsiteY9" fmla="*/ 7338 h 10000"/>
                  <a:gd name="connsiteX10" fmla="*/ 342 w 10000"/>
                  <a:gd name="connsiteY10" fmla="*/ 8377 h 10000"/>
                  <a:gd name="connsiteX11" fmla="*/ 137 w 10000"/>
                  <a:gd name="connsiteY11" fmla="*/ 8831 h 10000"/>
                  <a:gd name="connsiteX12" fmla="*/ 0 w 10000"/>
                  <a:gd name="connsiteY12" fmla="*/ 9221 h 10000"/>
                  <a:gd name="connsiteX13" fmla="*/ 342 w 10000"/>
                  <a:gd name="connsiteY13" fmla="*/ 10000 h 10000"/>
                  <a:gd name="connsiteX14" fmla="*/ 1140 w 10000"/>
                  <a:gd name="connsiteY14" fmla="*/ 8991 h 10000"/>
                  <a:gd name="connsiteX15" fmla="*/ 1237 w 10000"/>
                  <a:gd name="connsiteY15" fmla="*/ 9829 h 10000"/>
                  <a:gd name="connsiteX16" fmla="*/ 2945 w 10000"/>
                  <a:gd name="connsiteY16" fmla="*/ 9870 h 10000"/>
                  <a:gd name="connsiteX17" fmla="*/ 4384 w 10000"/>
                  <a:gd name="connsiteY17" fmla="*/ 9870 h 10000"/>
                  <a:gd name="connsiteX18" fmla="*/ 5685 w 10000"/>
                  <a:gd name="connsiteY18" fmla="*/ 9806 h 10000"/>
                  <a:gd name="connsiteX19" fmla="*/ 6918 w 10000"/>
                  <a:gd name="connsiteY19" fmla="*/ 9870 h 10000"/>
                  <a:gd name="connsiteX20" fmla="*/ 9110 w 10000"/>
                  <a:gd name="connsiteY20" fmla="*/ 9676 h 10000"/>
                  <a:gd name="connsiteX21" fmla="*/ 9658 w 10000"/>
                  <a:gd name="connsiteY21" fmla="*/ 9221 h 10000"/>
                  <a:gd name="connsiteX22" fmla="*/ 9726 w 10000"/>
                  <a:gd name="connsiteY22" fmla="*/ 7987 h 10000"/>
                  <a:gd name="connsiteX23" fmla="*/ 10000 w 10000"/>
                  <a:gd name="connsiteY23" fmla="*/ 7403 h 10000"/>
                  <a:gd name="connsiteX24" fmla="*/ 9863 w 10000"/>
                  <a:gd name="connsiteY24" fmla="*/ 6688 h 10000"/>
                  <a:gd name="connsiteX25" fmla="*/ 9726 w 10000"/>
                  <a:gd name="connsiteY25" fmla="*/ 6299 h 10000"/>
                  <a:gd name="connsiteX26" fmla="*/ 9658 w 10000"/>
                  <a:gd name="connsiteY26" fmla="*/ 6105 h 10000"/>
                  <a:gd name="connsiteX27" fmla="*/ 10000 w 10000"/>
                  <a:gd name="connsiteY27" fmla="*/ 5195 h 10000"/>
                  <a:gd name="connsiteX28" fmla="*/ 9658 w 10000"/>
                  <a:gd name="connsiteY28" fmla="*/ 4286 h 10000"/>
                  <a:gd name="connsiteX29" fmla="*/ 9726 w 10000"/>
                  <a:gd name="connsiteY29" fmla="*/ 3052 h 10000"/>
                  <a:gd name="connsiteX30" fmla="*/ 9863 w 10000"/>
                  <a:gd name="connsiteY30" fmla="*/ 2662 h 10000"/>
                  <a:gd name="connsiteX31" fmla="*/ 9726 w 10000"/>
                  <a:gd name="connsiteY31" fmla="*/ 909 h 10000"/>
                  <a:gd name="connsiteX32" fmla="*/ 9794 w 10000"/>
                  <a:gd name="connsiteY32" fmla="*/ 0 h 10000"/>
                  <a:gd name="connsiteX33" fmla="*/ 1439 w 10000"/>
                  <a:gd name="connsiteY33" fmla="*/ 130 h 10000"/>
                  <a:gd name="connsiteX0" fmla="*/ 1308 w 9869"/>
                  <a:gd name="connsiteY0" fmla="*/ 130 h 10000"/>
                  <a:gd name="connsiteX1" fmla="*/ 1034 w 9869"/>
                  <a:gd name="connsiteY1" fmla="*/ 715 h 10000"/>
                  <a:gd name="connsiteX2" fmla="*/ 485 w 9869"/>
                  <a:gd name="connsiteY2" fmla="*/ 2079 h 10000"/>
                  <a:gd name="connsiteX3" fmla="*/ 554 w 9869"/>
                  <a:gd name="connsiteY3" fmla="*/ 3052 h 10000"/>
                  <a:gd name="connsiteX4" fmla="*/ 691 w 9869"/>
                  <a:gd name="connsiteY4" fmla="*/ 3441 h 10000"/>
                  <a:gd name="connsiteX5" fmla="*/ 554 w 9869"/>
                  <a:gd name="connsiteY5" fmla="*/ 4675 h 10000"/>
                  <a:gd name="connsiteX6" fmla="*/ 691 w 9869"/>
                  <a:gd name="connsiteY6" fmla="*/ 5065 h 10000"/>
                  <a:gd name="connsiteX7" fmla="*/ 623 w 9869"/>
                  <a:gd name="connsiteY7" fmla="*/ 5650 h 10000"/>
                  <a:gd name="connsiteX8" fmla="*/ 485 w 9869"/>
                  <a:gd name="connsiteY8" fmla="*/ 6039 h 10000"/>
                  <a:gd name="connsiteX9" fmla="*/ 211 w 9869"/>
                  <a:gd name="connsiteY9" fmla="*/ 7338 h 10000"/>
                  <a:gd name="connsiteX10" fmla="*/ 211 w 9869"/>
                  <a:gd name="connsiteY10" fmla="*/ 8377 h 10000"/>
                  <a:gd name="connsiteX11" fmla="*/ 6 w 9869"/>
                  <a:gd name="connsiteY11" fmla="*/ 8831 h 10000"/>
                  <a:gd name="connsiteX12" fmla="*/ 393 w 9869"/>
                  <a:gd name="connsiteY12" fmla="*/ 8512 h 10000"/>
                  <a:gd name="connsiteX13" fmla="*/ 211 w 9869"/>
                  <a:gd name="connsiteY13" fmla="*/ 10000 h 10000"/>
                  <a:gd name="connsiteX14" fmla="*/ 1009 w 9869"/>
                  <a:gd name="connsiteY14" fmla="*/ 8991 h 10000"/>
                  <a:gd name="connsiteX15" fmla="*/ 1106 w 9869"/>
                  <a:gd name="connsiteY15" fmla="*/ 9829 h 10000"/>
                  <a:gd name="connsiteX16" fmla="*/ 2814 w 9869"/>
                  <a:gd name="connsiteY16" fmla="*/ 9870 h 10000"/>
                  <a:gd name="connsiteX17" fmla="*/ 4253 w 9869"/>
                  <a:gd name="connsiteY17" fmla="*/ 9870 h 10000"/>
                  <a:gd name="connsiteX18" fmla="*/ 5554 w 9869"/>
                  <a:gd name="connsiteY18" fmla="*/ 9806 h 10000"/>
                  <a:gd name="connsiteX19" fmla="*/ 6787 w 9869"/>
                  <a:gd name="connsiteY19" fmla="*/ 9870 h 10000"/>
                  <a:gd name="connsiteX20" fmla="*/ 8979 w 9869"/>
                  <a:gd name="connsiteY20" fmla="*/ 9676 h 10000"/>
                  <a:gd name="connsiteX21" fmla="*/ 9527 w 9869"/>
                  <a:gd name="connsiteY21" fmla="*/ 9221 h 10000"/>
                  <a:gd name="connsiteX22" fmla="*/ 9595 w 9869"/>
                  <a:gd name="connsiteY22" fmla="*/ 7987 h 10000"/>
                  <a:gd name="connsiteX23" fmla="*/ 9869 w 9869"/>
                  <a:gd name="connsiteY23" fmla="*/ 7403 h 10000"/>
                  <a:gd name="connsiteX24" fmla="*/ 9732 w 9869"/>
                  <a:gd name="connsiteY24" fmla="*/ 6688 h 10000"/>
                  <a:gd name="connsiteX25" fmla="*/ 9595 w 9869"/>
                  <a:gd name="connsiteY25" fmla="*/ 6299 h 10000"/>
                  <a:gd name="connsiteX26" fmla="*/ 9527 w 9869"/>
                  <a:gd name="connsiteY26" fmla="*/ 6105 h 10000"/>
                  <a:gd name="connsiteX27" fmla="*/ 9869 w 9869"/>
                  <a:gd name="connsiteY27" fmla="*/ 5195 h 10000"/>
                  <a:gd name="connsiteX28" fmla="*/ 9527 w 9869"/>
                  <a:gd name="connsiteY28" fmla="*/ 4286 h 10000"/>
                  <a:gd name="connsiteX29" fmla="*/ 9595 w 9869"/>
                  <a:gd name="connsiteY29" fmla="*/ 3052 h 10000"/>
                  <a:gd name="connsiteX30" fmla="*/ 9732 w 9869"/>
                  <a:gd name="connsiteY30" fmla="*/ 2662 h 10000"/>
                  <a:gd name="connsiteX31" fmla="*/ 9595 w 9869"/>
                  <a:gd name="connsiteY31" fmla="*/ 909 h 10000"/>
                  <a:gd name="connsiteX32" fmla="*/ 9663 w 9869"/>
                  <a:gd name="connsiteY32" fmla="*/ 0 h 10000"/>
                  <a:gd name="connsiteX33" fmla="*/ 1308 w 9869"/>
                  <a:gd name="connsiteY33" fmla="*/ 130 h 10000"/>
                  <a:gd name="connsiteX0" fmla="*/ 1326 w 10001"/>
                  <a:gd name="connsiteY0" fmla="*/ 130 h 9956"/>
                  <a:gd name="connsiteX1" fmla="*/ 1049 w 10001"/>
                  <a:gd name="connsiteY1" fmla="*/ 715 h 9956"/>
                  <a:gd name="connsiteX2" fmla="*/ 492 w 10001"/>
                  <a:gd name="connsiteY2" fmla="*/ 2079 h 9956"/>
                  <a:gd name="connsiteX3" fmla="*/ 562 w 10001"/>
                  <a:gd name="connsiteY3" fmla="*/ 3052 h 9956"/>
                  <a:gd name="connsiteX4" fmla="*/ 701 w 10001"/>
                  <a:gd name="connsiteY4" fmla="*/ 3441 h 9956"/>
                  <a:gd name="connsiteX5" fmla="*/ 562 w 10001"/>
                  <a:gd name="connsiteY5" fmla="*/ 4675 h 9956"/>
                  <a:gd name="connsiteX6" fmla="*/ 701 w 10001"/>
                  <a:gd name="connsiteY6" fmla="*/ 5065 h 9956"/>
                  <a:gd name="connsiteX7" fmla="*/ 632 w 10001"/>
                  <a:gd name="connsiteY7" fmla="*/ 5650 h 9956"/>
                  <a:gd name="connsiteX8" fmla="*/ 492 w 10001"/>
                  <a:gd name="connsiteY8" fmla="*/ 6039 h 9956"/>
                  <a:gd name="connsiteX9" fmla="*/ 215 w 10001"/>
                  <a:gd name="connsiteY9" fmla="*/ 7338 h 9956"/>
                  <a:gd name="connsiteX10" fmla="*/ 215 w 10001"/>
                  <a:gd name="connsiteY10" fmla="*/ 8377 h 9956"/>
                  <a:gd name="connsiteX11" fmla="*/ 7 w 10001"/>
                  <a:gd name="connsiteY11" fmla="*/ 8831 h 9956"/>
                  <a:gd name="connsiteX12" fmla="*/ 399 w 10001"/>
                  <a:gd name="connsiteY12" fmla="*/ 8512 h 9956"/>
                  <a:gd name="connsiteX13" fmla="*/ 852 w 10001"/>
                  <a:gd name="connsiteY13" fmla="*/ 9606 h 9956"/>
                  <a:gd name="connsiteX14" fmla="*/ 1023 w 10001"/>
                  <a:gd name="connsiteY14" fmla="*/ 8991 h 9956"/>
                  <a:gd name="connsiteX15" fmla="*/ 1122 w 10001"/>
                  <a:gd name="connsiteY15" fmla="*/ 9829 h 9956"/>
                  <a:gd name="connsiteX16" fmla="*/ 2852 w 10001"/>
                  <a:gd name="connsiteY16" fmla="*/ 9870 h 9956"/>
                  <a:gd name="connsiteX17" fmla="*/ 4310 w 10001"/>
                  <a:gd name="connsiteY17" fmla="*/ 9870 h 9956"/>
                  <a:gd name="connsiteX18" fmla="*/ 5629 w 10001"/>
                  <a:gd name="connsiteY18" fmla="*/ 9806 h 9956"/>
                  <a:gd name="connsiteX19" fmla="*/ 6878 w 10001"/>
                  <a:gd name="connsiteY19" fmla="*/ 9870 h 9956"/>
                  <a:gd name="connsiteX20" fmla="*/ 9099 w 10001"/>
                  <a:gd name="connsiteY20" fmla="*/ 9676 h 9956"/>
                  <a:gd name="connsiteX21" fmla="*/ 9654 w 10001"/>
                  <a:gd name="connsiteY21" fmla="*/ 9221 h 9956"/>
                  <a:gd name="connsiteX22" fmla="*/ 9723 w 10001"/>
                  <a:gd name="connsiteY22" fmla="*/ 7987 h 9956"/>
                  <a:gd name="connsiteX23" fmla="*/ 10001 w 10001"/>
                  <a:gd name="connsiteY23" fmla="*/ 7403 h 9956"/>
                  <a:gd name="connsiteX24" fmla="*/ 9862 w 10001"/>
                  <a:gd name="connsiteY24" fmla="*/ 6688 h 9956"/>
                  <a:gd name="connsiteX25" fmla="*/ 9723 w 10001"/>
                  <a:gd name="connsiteY25" fmla="*/ 6299 h 9956"/>
                  <a:gd name="connsiteX26" fmla="*/ 9654 w 10001"/>
                  <a:gd name="connsiteY26" fmla="*/ 6105 h 9956"/>
                  <a:gd name="connsiteX27" fmla="*/ 10001 w 10001"/>
                  <a:gd name="connsiteY27" fmla="*/ 5195 h 9956"/>
                  <a:gd name="connsiteX28" fmla="*/ 9654 w 10001"/>
                  <a:gd name="connsiteY28" fmla="*/ 4286 h 9956"/>
                  <a:gd name="connsiteX29" fmla="*/ 9723 w 10001"/>
                  <a:gd name="connsiteY29" fmla="*/ 3052 h 9956"/>
                  <a:gd name="connsiteX30" fmla="*/ 9862 w 10001"/>
                  <a:gd name="connsiteY30" fmla="*/ 2662 h 9956"/>
                  <a:gd name="connsiteX31" fmla="*/ 9723 w 10001"/>
                  <a:gd name="connsiteY31" fmla="*/ 909 h 9956"/>
                  <a:gd name="connsiteX32" fmla="*/ 9792 w 10001"/>
                  <a:gd name="connsiteY32" fmla="*/ 0 h 9956"/>
                  <a:gd name="connsiteX33" fmla="*/ 1326 w 10001"/>
                  <a:gd name="connsiteY33" fmla="*/ 130 h 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001" h="9956">
                    <a:moveTo>
                      <a:pt x="1326" y="130"/>
                    </a:moveTo>
                    <a:cubicBezTo>
                      <a:pt x="1163" y="595"/>
                      <a:pt x="1269" y="401"/>
                      <a:pt x="1049" y="715"/>
                    </a:cubicBezTo>
                    <a:cubicBezTo>
                      <a:pt x="933" y="1147"/>
                      <a:pt x="909" y="1818"/>
                      <a:pt x="492" y="2079"/>
                    </a:cubicBezTo>
                    <a:cubicBezTo>
                      <a:pt x="378" y="2403"/>
                      <a:pt x="458" y="2728"/>
                      <a:pt x="562" y="3052"/>
                    </a:cubicBezTo>
                    <a:cubicBezTo>
                      <a:pt x="608" y="3182"/>
                      <a:pt x="701" y="3441"/>
                      <a:pt x="701" y="3441"/>
                    </a:cubicBezTo>
                    <a:cubicBezTo>
                      <a:pt x="389" y="3874"/>
                      <a:pt x="458" y="4048"/>
                      <a:pt x="562" y="4675"/>
                    </a:cubicBezTo>
                    <a:cubicBezTo>
                      <a:pt x="585" y="4805"/>
                      <a:pt x="701" y="5065"/>
                      <a:pt x="701" y="5065"/>
                    </a:cubicBezTo>
                    <a:cubicBezTo>
                      <a:pt x="678" y="5260"/>
                      <a:pt x="678" y="5454"/>
                      <a:pt x="632" y="5650"/>
                    </a:cubicBezTo>
                    <a:cubicBezTo>
                      <a:pt x="608" y="5780"/>
                      <a:pt x="492" y="6039"/>
                      <a:pt x="492" y="6039"/>
                    </a:cubicBezTo>
                    <a:cubicBezTo>
                      <a:pt x="539" y="6515"/>
                      <a:pt x="690" y="7046"/>
                      <a:pt x="215" y="7338"/>
                    </a:cubicBezTo>
                    <a:cubicBezTo>
                      <a:pt x="66" y="7760"/>
                      <a:pt x="54" y="7934"/>
                      <a:pt x="215" y="8377"/>
                    </a:cubicBezTo>
                    <a:cubicBezTo>
                      <a:pt x="30" y="9059"/>
                      <a:pt x="285" y="8258"/>
                      <a:pt x="7" y="8831"/>
                    </a:cubicBezTo>
                    <a:cubicBezTo>
                      <a:pt x="-51" y="8961"/>
                      <a:pt x="258" y="8383"/>
                      <a:pt x="399" y="8512"/>
                    </a:cubicBezTo>
                    <a:cubicBezTo>
                      <a:pt x="540" y="8641"/>
                      <a:pt x="471" y="9487"/>
                      <a:pt x="852" y="9606"/>
                    </a:cubicBezTo>
                    <a:cubicBezTo>
                      <a:pt x="944" y="9585"/>
                      <a:pt x="931" y="8980"/>
                      <a:pt x="1023" y="8991"/>
                    </a:cubicBezTo>
                    <a:cubicBezTo>
                      <a:pt x="1174" y="9002"/>
                      <a:pt x="817" y="9683"/>
                      <a:pt x="1122" y="9829"/>
                    </a:cubicBezTo>
                    <a:cubicBezTo>
                      <a:pt x="1427" y="9976"/>
                      <a:pt x="2019" y="9913"/>
                      <a:pt x="2852" y="9870"/>
                    </a:cubicBezTo>
                    <a:cubicBezTo>
                      <a:pt x="3257" y="9622"/>
                      <a:pt x="4310" y="9870"/>
                      <a:pt x="4310" y="9870"/>
                    </a:cubicBezTo>
                    <a:cubicBezTo>
                      <a:pt x="4808" y="10022"/>
                      <a:pt x="5131" y="9957"/>
                      <a:pt x="5629" y="9806"/>
                    </a:cubicBezTo>
                    <a:cubicBezTo>
                      <a:pt x="6312" y="10022"/>
                      <a:pt x="5894" y="9947"/>
                      <a:pt x="6878" y="9870"/>
                    </a:cubicBezTo>
                    <a:cubicBezTo>
                      <a:pt x="7549" y="9665"/>
                      <a:pt x="8394" y="9730"/>
                      <a:pt x="9099" y="9676"/>
                    </a:cubicBezTo>
                    <a:cubicBezTo>
                      <a:pt x="9330" y="9535"/>
                      <a:pt x="9422" y="9362"/>
                      <a:pt x="9654" y="9221"/>
                    </a:cubicBezTo>
                    <a:cubicBezTo>
                      <a:pt x="9597" y="8820"/>
                      <a:pt x="9515" y="8377"/>
                      <a:pt x="9723" y="7987"/>
                    </a:cubicBezTo>
                    <a:cubicBezTo>
                      <a:pt x="9827" y="7793"/>
                      <a:pt x="10001" y="7403"/>
                      <a:pt x="10001" y="7403"/>
                    </a:cubicBezTo>
                    <a:cubicBezTo>
                      <a:pt x="9978" y="7273"/>
                      <a:pt x="9909" y="6829"/>
                      <a:pt x="9862" y="6688"/>
                    </a:cubicBezTo>
                    <a:cubicBezTo>
                      <a:pt x="9827" y="6559"/>
                      <a:pt x="9769" y="6429"/>
                      <a:pt x="9723" y="6299"/>
                    </a:cubicBezTo>
                    <a:cubicBezTo>
                      <a:pt x="9700" y="6235"/>
                      <a:pt x="9654" y="6105"/>
                      <a:pt x="9654" y="6105"/>
                    </a:cubicBezTo>
                    <a:cubicBezTo>
                      <a:pt x="9723" y="5757"/>
                      <a:pt x="9885" y="5520"/>
                      <a:pt x="10001" y="5195"/>
                    </a:cubicBezTo>
                    <a:cubicBezTo>
                      <a:pt x="9943" y="4730"/>
                      <a:pt x="9978" y="4589"/>
                      <a:pt x="9654" y="4286"/>
                    </a:cubicBezTo>
                    <a:cubicBezTo>
                      <a:pt x="9527" y="3917"/>
                      <a:pt x="9631" y="3431"/>
                      <a:pt x="9723" y="3052"/>
                    </a:cubicBezTo>
                    <a:cubicBezTo>
                      <a:pt x="9758" y="2922"/>
                      <a:pt x="9862" y="2662"/>
                      <a:pt x="9862" y="2662"/>
                    </a:cubicBezTo>
                    <a:cubicBezTo>
                      <a:pt x="9758" y="1678"/>
                      <a:pt x="9642" y="2035"/>
                      <a:pt x="9723" y="909"/>
                    </a:cubicBezTo>
                    <a:cubicBezTo>
                      <a:pt x="9666" y="433"/>
                      <a:pt x="9597" y="357"/>
                      <a:pt x="9792" y="0"/>
                    </a:cubicBezTo>
                    <a:lnTo>
                      <a:pt x="1326" y="130"/>
                    </a:lnTo>
                    <a:close/>
                  </a:path>
                </a:pathLst>
              </a:custGeom>
              <a:blipFill dpi="0" rotWithShape="1">
                <a:blip r:embed="rId8"/>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1" name="Rectangle 1057" descr="Stationery"/>
              <p:cNvSpPr>
                <a:spLocks noChangeArrowheads="1"/>
              </p:cNvSpPr>
              <p:nvPr/>
            </p:nvSpPr>
            <p:spPr bwMode="auto">
              <a:xfrm>
                <a:off x="4653" y="484"/>
                <a:ext cx="757" cy="950"/>
              </a:xfrm>
              <a:prstGeom prst="rect">
                <a:avLst/>
              </a:prstGeom>
              <a:blipFill dpi="0" rotWithShape="1">
                <a:blip r:embed="rId9"/>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p>
            </p:txBody>
          </p:sp>
          <p:sp>
            <p:nvSpPr>
              <p:cNvPr id="42" name="Rectangle 1058"/>
              <p:cNvSpPr>
                <a:spLocks noChangeArrowheads="1"/>
              </p:cNvSpPr>
              <p:nvPr/>
            </p:nvSpPr>
            <p:spPr bwMode="auto">
              <a:xfrm>
                <a:off x="4612" y="484"/>
                <a:ext cx="41" cy="1214"/>
              </a:xfrm>
              <a:prstGeom prst="rect">
                <a:avLst/>
              </a:prstGeom>
              <a:solidFill>
                <a:srgbClr val="FF0000"/>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p>
            </p:txBody>
          </p:sp>
          <p:sp>
            <p:nvSpPr>
              <p:cNvPr id="43" name="Rectangle 1059"/>
              <p:cNvSpPr>
                <a:spLocks noChangeArrowheads="1"/>
              </p:cNvSpPr>
              <p:nvPr/>
            </p:nvSpPr>
            <p:spPr bwMode="auto">
              <a:xfrm>
                <a:off x="5410" y="484"/>
                <a:ext cx="41" cy="1214"/>
              </a:xfrm>
              <a:prstGeom prst="rect">
                <a:avLst/>
              </a:prstGeom>
              <a:solidFill>
                <a:srgbClr val="FF0000"/>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nchor="ctr"/>
              <a:lstStyle>
                <a:lvl1pPr defTabSz="1019175">
                  <a:defRPr sz="2400">
                    <a:solidFill>
                      <a:schemeClr val="tx1"/>
                    </a:solidFill>
                    <a:latin typeface="Times New Roman" pitchFamily="18" charset="0"/>
                  </a:defRPr>
                </a:lvl1pPr>
                <a:lvl2pPr marL="742950" indent="-285750" defTabSz="1019175">
                  <a:defRPr sz="2400">
                    <a:solidFill>
                      <a:schemeClr val="tx1"/>
                    </a:solidFill>
                    <a:latin typeface="Times New Roman" pitchFamily="18" charset="0"/>
                  </a:defRPr>
                </a:lvl2pPr>
                <a:lvl3pPr marL="1143000" indent="-228600" defTabSz="1019175">
                  <a:defRPr sz="2400">
                    <a:solidFill>
                      <a:schemeClr val="tx1"/>
                    </a:solidFill>
                    <a:latin typeface="Times New Roman" pitchFamily="18" charset="0"/>
                  </a:defRPr>
                </a:lvl3pPr>
                <a:lvl4pPr marL="1600200" indent="-228600" defTabSz="1019175">
                  <a:defRPr sz="2400">
                    <a:solidFill>
                      <a:schemeClr val="tx1"/>
                    </a:solidFill>
                    <a:latin typeface="Times New Roman" pitchFamily="18" charset="0"/>
                  </a:defRPr>
                </a:lvl4pPr>
                <a:lvl5pPr marL="2057400" indent="-228600" defTabSz="1019175">
                  <a:defRPr sz="2400">
                    <a:solidFill>
                      <a:schemeClr val="tx1"/>
                    </a:solidFill>
                    <a:latin typeface="Times New Roman" pitchFamily="18" charset="0"/>
                  </a:defRPr>
                </a:lvl5pPr>
                <a:lvl6pPr marL="2514600" indent="-228600" defTabSz="1019175" eaLnBrk="0" fontAlgn="base" hangingPunct="0">
                  <a:spcBef>
                    <a:spcPct val="0"/>
                  </a:spcBef>
                  <a:spcAft>
                    <a:spcPct val="0"/>
                  </a:spcAft>
                  <a:defRPr sz="2400">
                    <a:solidFill>
                      <a:schemeClr val="tx1"/>
                    </a:solidFill>
                    <a:latin typeface="Times New Roman" pitchFamily="18" charset="0"/>
                  </a:defRPr>
                </a:lvl6pPr>
                <a:lvl7pPr marL="2971800" indent="-228600" defTabSz="1019175" eaLnBrk="0" fontAlgn="base" hangingPunct="0">
                  <a:spcBef>
                    <a:spcPct val="0"/>
                  </a:spcBef>
                  <a:spcAft>
                    <a:spcPct val="0"/>
                  </a:spcAft>
                  <a:defRPr sz="2400">
                    <a:solidFill>
                      <a:schemeClr val="tx1"/>
                    </a:solidFill>
                    <a:latin typeface="Times New Roman" pitchFamily="18" charset="0"/>
                  </a:defRPr>
                </a:lvl7pPr>
                <a:lvl8pPr marL="3429000" indent="-228600" defTabSz="1019175" eaLnBrk="0" fontAlgn="base" hangingPunct="0">
                  <a:spcBef>
                    <a:spcPct val="0"/>
                  </a:spcBef>
                  <a:spcAft>
                    <a:spcPct val="0"/>
                  </a:spcAft>
                  <a:defRPr sz="2400">
                    <a:solidFill>
                      <a:schemeClr val="tx1"/>
                    </a:solidFill>
                    <a:latin typeface="Times New Roman" pitchFamily="18" charset="0"/>
                  </a:defRPr>
                </a:lvl8pPr>
                <a:lvl9pPr marL="3886200" indent="-228600" defTabSz="1019175" eaLnBrk="0" fontAlgn="base" hangingPunct="0">
                  <a:spcBef>
                    <a:spcPct val="0"/>
                  </a:spcBef>
                  <a:spcAft>
                    <a:spcPct val="0"/>
                  </a:spcAft>
                  <a:defRPr sz="2400">
                    <a:solidFill>
                      <a:schemeClr val="tx1"/>
                    </a:solidFill>
                    <a:latin typeface="Times New Roman" pitchFamily="18" charset="0"/>
                  </a:defRPr>
                </a:lvl9pPr>
              </a:lstStyle>
              <a:p>
                <a:pPr algn="ctr" eaLnBrk="1" hangingPunct="1"/>
                <a:endParaRPr lang="en-US" altLang="en-US" sz="2000" dirty="0">
                  <a:latin typeface="Arial" pitchFamily="34" charset="0"/>
                </a:endParaRPr>
              </a:p>
            </p:txBody>
          </p:sp>
          <p:sp>
            <p:nvSpPr>
              <p:cNvPr id="44" name="Oval 1060"/>
              <p:cNvSpPr>
                <a:spLocks noChangeArrowheads="1"/>
              </p:cNvSpPr>
              <p:nvPr/>
            </p:nvSpPr>
            <p:spPr bwMode="auto">
              <a:xfrm>
                <a:off x="4692" y="2596"/>
                <a:ext cx="679" cy="211"/>
              </a:xfrm>
              <a:prstGeom prst="ellipse">
                <a:avLst/>
              </a:prstGeom>
              <a:solidFill>
                <a:schemeClr val="accent2">
                  <a:lumMod val="75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p>
            </p:txBody>
          </p:sp>
          <p:sp>
            <p:nvSpPr>
              <p:cNvPr id="45" name="Rectangle 1061" descr="Granite"/>
              <p:cNvSpPr>
                <a:spLocks noChangeArrowheads="1"/>
              </p:cNvSpPr>
              <p:nvPr/>
            </p:nvSpPr>
            <p:spPr bwMode="auto">
              <a:xfrm>
                <a:off x="4972" y="2702"/>
                <a:ext cx="80" cy="105"/>
              </a:xfrm>
              <a:prstGeom prst="rect">
                <a:avLst/>
              </a:prstGeom>
              <a:blipFill dpi="0" rotWithShape="1">
                <a:blip r:embed="rId8"/>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p>
            </p:txBody>
          </p:sp>
          <p:sp>
            <p:nvSpPr>
              <p:cNvPr id="46" name="Rectangle 1062"/>
              <p:cNvSpPr>
                <a:spLocks noChangeArrowheads="1"/>
              </p:cNvSpPr>
              <p:nvPr/>
            </p:nvSpPr>
            <p:spPr bwMode="auto">
              <a:xfrm>
                <a:off x="4732" y="484"/>
                <a:ext cx="598" cy="2218"/>
              </a:xfrm>
              <a:prstGeom prst="rect">
                <a:avLst/>
              </a:prstGeom>
              <a:gradFill rotWithShape="1">
                <a:gsLst>
                  <a:gs pos="0">
                    <a:srgbClr val="222222"/>
                  </a:gs>
                  <a:gs pos="50000">
                    <a:srgbClr val="808080"/>
                  </a:gs>
                  <a:gs pos="100000">
                    <a:srgbClr val="22222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p>
            </p:txBody>
          </p:sp>
          <p:sp>
            <p:nvSpPr>
              <p:cNvPr id="47" name="Rectangle 1063"/>
              <p:cNvSpPr>
                <a:spLocks noChangeArrowheads="1"/>
              </p:cNvSpPr>
              <p:nvPr/>
            </p:nvSpPr>
            <p:spPr bwMode="auto">
              <a:xfrm>
                <a:off x="4692" y="484"/>
                <a:ext cx="40" cy="2218"/>
              </a:xfrm>
              <a:prstGeom prst="rect">
                <a:avLst/>
              </a:prstGeom>
              <a:solidFill>
                <a:srgbClr val="990033"/>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p>
            </p:txBody>
          </p:sp>
          <p:sp>
            <p:nvSpPr>
              <p:cNvPr id="48" name="Rectangle 1064"/>
              <p:cNvSpPr>
                <a:spLocks noChangeArrowheads="1"/>
              </p:cNvSpPr>
              <p:nvPr/>
            </p:nvSpPr>
            <p:spPr bwMode="auto">
              <a:xfrm>
                <a:off x="5330" y="484"/>
                <a:ext cx="41" cy="2218"/>
              </a:xfrm>
              <a:prstGeom prst="rect">
                <a:avLst/>
              </a:prstGeom>
              <a:solidFill>
                <a:srgbClr val="990033"/>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nchor="ctr"/>
              <a:lstStyle>
                <a:lvl1pPr defTabSz="1019175">
                  <a:defRPr sz="2400">
                    <a:solidFill>
                      <a:schemeClr val="tx1"/>
                    </a:solidFill>
                    <a:latin typeface="Times New Roman" pitchFamily="18" charset="0"/>
                  </a:defRPr>
                </a:lvl1pPr>
                <a:lvl2pPr marL="742950" indent="-285750" defTabSz="1019175">
                  <a:defRPr sz="2400">
                    <a:solidFill>
                      <a:schemeClr val="tx1"/>
                    </a:solidFill>
                    <a:latin typeface="Times New Roman" pitchFamily="18" charset="0"/>
                  </a:defRPr>
                </a:lvl2pPr>
                <a:lvl3pPr marL="1143000" indent="-228600" defTabSz="1019175">
                  <a:defRPr sz="2400">
                    <a:solidFill>
                      <a:schemeClr val="tx1"/>
                    </a:solidFill>
                    <a:latin typeface="Times New Roman" pitchFamily="18" charset="0"/>
                  </a:defRPr>
                </a:lvl3pPr>
                <a:lvl4pPr marL="1600200" indent="-228600" defTabSz="1019175">
                  <a:defRPr sz="2400">
                    <a:solidFill>
                      <a:schemeClr val="tx1"/>
                    </a:solidFill>
                    <a:latin typeface="Times New Roman" pitchFamily="18" charset="0"/>
                  </a:defRPr>
                </a:lvl4pPr>
                <a:lvl5pPr marL="2057400" indent="-228600" defTabSz="1019175">
                  <a:defRPr sz="2400">
                    <a:solidFill>
                      <a:schemeClr val="tx1"/>
                    </a:solidFill>
                    <a:latin typeface="Times New Roman" pitchFamily="18" charset="0"/>
                  </a:defRPr>
                </a:lvl5pPr>
                <a:lvl6pPr marL="2514600" indent="-228600" defTabSz="1019175" eaLnBrk="0" fontAlgn="base" hangingPunct="0">
                  <a:spcBef>
                    <a:spcPct val="0"/>
                  </a:spcBef>
                  <a:spcAft>
                    <a:spcPct val="0"/>
                  </a:spcAft>
                  <a:defRPr sz="2400">
                    <a:solidFill>
                      <a:schemeClr val="tx1"/>
                    </a:solidFill>
                    <a:latin typeface="Times New Roman" pitchFamily="18" charset="0"/>
                  </a:defRPr>
                </a:lvl6pPr>
                <a:lvl7pPr marL="2971800" indent="-228600" defTabSz="1019175" eaLnBrk="0" fontAlgn="base" hangingPunct="0">
                  <a:spcBef>
                    <a:spcPct val="0"/>
                  </a:spcBef>
                  <a:spcAft>
                    <a:spcPct val="0"/>
                  </a:spcAft>
                  <a:defRPr sz="2400">
                    <a:solidFill>
                      <a:schemeClr val="tx1"/>
                    </a:solidFill>
                    <a:latin typeface="Times New Roman" pitchFamily="18" charset="0"/>
                  </a:defRPr>
                </a:lvl7pPr>
                <a:lvl8pPr marL="3429000" indent="-228600" defTabSz="1019175" eaLnBrk="0" fontAlgn="base" hangingPunct="0">
                  <a:spcBef>
                    <a:spcPct val="0"/>
                  </a:spcBef>
                  <a:spcAft>
                    <a:spcPct val="0"/>
                  </a:spcAft>
                  <a:defRPr sz="2400">
                    <a:solidFill>
                      <a:schemeClr val="tx1"/>
                    </a:solidFill>
                    <a:latin typeface="Times New Roman" pitchFamily="18" charset="0"/>
                  </a:defRPr>
                </a:lvl8pPr>
                <a:lvl9pPr marL="3886200" indent="-228600" defTabSz="1019175" eaLnBrk="0" fontAlgn="base" hangingPunct="0">
                  <a:spcBef>
                    <a:spcPct val="0"/>
                  </a:spcBef>
                  <a:spcAft>
                    <a:spcPct val="0"/>
                  </a:spcAft>
                  <a:defRPr sz="2400">
                    <a:solidFill>
                      <a:schemeClr val="tx1"/>
                    </a:solidFill>
                    <a:latin typeface="Times New Roman" pitchFamily="18" charset="0"/>
                  </a:defRPr>
                </a:lvl9pPr>
              </a:lstStyle>
              <a:p>
                <a:pPr algn="ctr" eaLnBrk="1" hangingPunct="1"/>
                <a:endParaRPr lang="en-US" altLang="en-US" sz="2000" dirty="0">
                  <a:latin typeface="Arial" pitchFamily="34" charset="0"/>
                </a:endParaRPr>
              </a:p>
            </p:txBody>
          </p:sp>
          <p:sp>
            <p:nvSpPr>
              <p:cNvPr id="49" name="Rectangle 1065" descr="Granite"/>
              <p:cNvSpPr>
                <a:spLocks noChangeArrowheads="1"/>
              </p:cNvSpPr>
              <p:nvPr/>
            </p:nvSpPr>
            <p:spPr bwMode="auto">
              <a:xfrm>
                <a:off x="4732" y="2543"/>
                <a:ext cx="598" cy="159"/>
              </a:xfrm>
              <a:prstGeom prst="rect">
                <a:avLst/>
              </a:prstGeom>
              <a:blipFill dpi="0" rotWithShape="1">
                <a:blip r:embed="rId8"/>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p>
            </p:txBody>
          </p:sp>
          <p:sp>
            <p:nvSpPr>
              <p:cNvPr id="50" name="Rectangle 1066"/>
              <p:cNvSpPr>
                <a:spLocks noChangeArrowheads="1"/>
              </p:cNvSpPr>
              <p:nvPr/>
            </p:nvSpPr>
            <p:spPr bwMode="auto">
              <a:xfrm>
                <a:off x="4692" y="2490"/>
                <a:ext cx="679" cy="53"/>
              </a:xfrm>
              <a:prstGeom prst="rect">
                <a:avLst/>
              </a:prstGeom>
              <a:solidFill>
                <a:schemeClr val="accent2">
                  <a:lumMod val="75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p>
            </p:txBody>
          </p:sp>
          <p:sp>
            <p:nvSpPr>
              <p:cNvPr id="51" name="Rectangle 1070"/>
              <p:cNvSpPr>
                <a:spLocks noChangeArrowheads="1"/>
              </p:cNvSpPr>
              <p:nvPr/>
            </p:nvSpPr>
            <p:spPr bwMode="auto">
              <a:xfrm>
                <a:off x="4692" y="2490"/>
                <a:ext cx="40" cy="53"/>
              </a:xfrm>
              <a:prstGeom prst="rect">
                <a:avLst/>
              </a:prstGeom>
              <a:solidFill>
                <a:schemeClr val="accent2">
                  <a:lumMod val="75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nchor="ctr"/>
              <a:lstStyle>
                <a:lvl1pPr defTabSz="1019175">
                  <a:defRPr sz="2400">
                    <a:solidFill>
                      <a:schemeClr val="tx1"/>
                    </a:solidFill>
                    <a:latin typeface="Times New Roman" pitchFamily="18" charset="0"/>
                  </a:defRPr>
                </a:lvl1pPr>
                <a:lvl2pPr marL="742950" indent="-285750" defTabSz="1019175">
                  <a:defRPr sz="2400">
                    <a:solidFill>
                      <a:schemeClr val="tx1"/>
                    </a:solidFill>
                    <a:latin typeface="Times New Roman" pitchFamily="18" charset="0"/>
                  </a:defRPr>
                </a:lvl2pPr>
                <a:lvl3pPr marL="1143000" indent="-228600" defTabSz="1019175">
                  <a:defRPr sz="2400">
                    <a:solidFill>
                      <a:schemeClr val="tx1"/>
                    </a:solidFill>
                    <a:latin typeface="Times New Roman" pitchFamily="18" charset="0"/>
                  </a:defRPr>
                </a:lvl3pPr>
                <a:lvl4pPr marL="1600200" indent="-228600" defTabSz="1019175">
                  <a:defRPr sz="2400">
                    <a:solidFill>
                      <a:schemeClr val="tx1"/>
                    </a:solidFill>
                    <a:latin typeface="Times New Roman" pitchFamily="18" charset="0"/>
                  </a:defRPr>
                </a:lvl4pPr>
                <a:lvl5pPr marL="2057400" indent="-228600" defTabSz="1019175">
                  <a:defRPr sz="2400">
                    <a:solidFill>
                      <a:schemeClr val="tx1"/>
                    </a:solidFill>
                    <a:latin typeface="Times New Roman" pitchFamily="18" charset="0"/>
                  </a:defRPr>
                </a:lvl5pPr>
                <a:lvl6pPr marL="2514600" indent="-228600" defTabSz="1019175" eaLnBrk="0" fontAlgn="base" hangingPunct="0">
                  <a:spcBef>
                    <a:spcPct val="0"/>
                  </a:spcBef>
                  <a:spcAft>
                    <a:spcPct val="0"/>
                  </a:spcAft>
                  <a:defRPr sz="2400">
                    <a:solidFill>
                      <a:schemeClr val="tx1"/>
                    </a:solidFill>
                    <a:latin typeface="Times New Roman" pitchFamily="18" charset="0"/>
                  </a:defRPr>
                </a:lvl6pPr>
                <a:lvl7pPr marL="2971800" indent="-228600" defTabSz="1019175" eaLnBrk="0" fontAlgn="base" hangingPunct="0">
                  <a:spcBef>
                    <a:spcPct val="0"/>
                  </a:spcBef>
                  <a:spcAft>
                    <a:spcPct val="0"/>
                  </a:spcAft>
                  <a:defRPr sz="2400">
                    <a:solidFill>
                      <a:schemeClr val="tx1"/>
                    </a:solidFill>
                    <a:latin typeface="Times New Roman" pitchFamily="18" charset="0"/>
                  </a:defRPr>
                </a:lvl7pPr>
                <a:lvl8pPr marL="3429000" indent="-228600" defTabSz="1019175" eaLnBrk="0" fontAlgn="base" hangingPunct="0">
                  <a:spcBef>
                    <a:spcPct val="0"/>
                  </a:spcBef>
                  <a:spcAft>
                    <a:spcPct val="0"/>
                  </a:spcAft>
                  <a:defRPr sz="2400">
                    <a:solidFill>
                      <a:schemeClr val="tx1"/>
                    </a:solidFill>
                    <a:latin typeface="Times New Roman" pitchFamily="18" charset="0"/>
                  </a:defRPr>
                </a:lvl8pPr>
                <a:lvl9pPr marL="3886200" indent="-228600" defTabSz="1019175" eaLnBrk="0" fontAlgn="base" hangingPunct="0">
                  <a:spcBef>
                    <a:spcPct val="0"/>
                  </a:spcBef>
                  <a:spcAft>
                    <a:spcPct val="0"/>
                  </a:spcAft>
                  <a:defRPr sz="2400">
                    <a:solidFill>
                      <a:schemeClr val="tx1"/>
                    </a:solidFill>
                    <a:latin typeface="Times New Roman" pitchFamily="18" charset="0"/>
                  </a:defRPr>
                </a:lvl9pPr>
              </a:lstStyle>
              <a:p>
                <a:pPr algn="ctr" eaLnBrk="1" hangingPunct="1"/>
                <a:endParaRPr lang="en-US" altLang="en-US" sz="2000" dirty="0">
                  <a:latin typeface="Arial" pitchFamily="34" charset="0"/>
                </a:endParaRPr>
              </a:p>
            </p:txBody>
          </p:sp>
          <p:sp>
            <p:nvSpPr>
              <p:cNvPr id="52" name="Rectangle 1071"/>
              <p:cNvSpPr>
                <a:spLocks noChangeArrowheads="1"/>
              </p:cNvSpPr>
              <p:nvPr/>
            </p:nvSpPr>
            <p:spPr bwMode="auto">
              <a:xfrm>
                <a:off x="5330" y="2490"/>
                <a:ext cx="41" cy="53"/>
              </a:xfrm>
              <a:prstGeom prst="rect">
                <a:avLst/>
              </a:prstGeom>
              <a:solidFill>
                <a:schemeClr val="accent2">
                  <a:lumMod val="75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p>
            </p:txBody>
          </p:sp>
        </p:grpSp>
      </p:grpSp>
    </p:spTree>
    <p:extLst>
      <p:ext uri="{BB962C8B-B14F-4D97-AF65-F5344CB8AC3E}">
        <p14:creationId xmlns:p14="http://schemas.microsoft.com/office/powerpoint/2010/main" val="286815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Production Casing</a:t>
            </a:r>
          </a:p>
        </p:txBody>
      </p:sp>
      <p:sp>
        <p:nvSpPr>
          <p:cNvPr id="3" name="Content Placeholder 2"/>
          <p:cNvSpPr>
            <a:spLocks noGrp="1"/>
          </p:cNvSpPr>
          <p:nvPr>
            <p:ph idx="1"/>
          </p:nvPr>
        </p:nvSpPr>
        <p:spPr>
          <a:xfrm>
            <a:off x="342900" y="1197988"/>
            <a:ext cx="7193260" cy="2299391"/>
          </a:xfrm>
        </p:spPr>
        <p:txBody>
          <a:bodyPr/>
          <a:lstStyle/>
          <a:p>
            <a:r>
              <a:rPr lang="en-US" sz="2000" dirty="0"/>
              <a:t>Purpose:</a:t>
            </a:r>
          </a:p>
          <a:p>
            <a:pPr marL="800100" lvl="1" indent="-342900" eaLnBrk="0" hangingPunct="0">
              <a:buClr>
                <a:srgbClr val="860038"/>
              </a:buClr>
            </a:pPr>
            <a:r>
              <a:rPr lang="en-US" dirty="0"/>
              <a:t>Provides a home for sub-surface equipment</a:t>
            </a:r>
          </a:p>
          <a:p>
            <a:pPr marL="800100" lvl="1" indent="-342900" eaLnBrk="0" hangingPunct="0">
              <a:buClr>
                <a:srgbClr val="860038"/>
              </a:buClr>
            </a:pPr>
            <a:r>
              <a:rPr lang="en-US" dirty="0"/>
              <a:t>Run across pay zone</a:t>
            </a:r>
          </a:p>
          <a:p>
            <a:pPr marL="800100" lvl="1" indent="-342900" eaLnBrk="0" hangingPunct="0">
              <a:buClr>
                <a:srgbClr val="860038"/>
              </a:buClr>
            </a:pPr>
            <a:r>
              <a:rPr lang="en-US" dirty="0"/>
              <a:t>Conduit for completion string</a:t>
            </a:r>
          </a:p>
          <a:p>
            <a:pPr lvl="1"/>
            <a:endParaRPr lang="en-US" dirty="0"/>
          </a:p>
        </p:txBody>
      </p:sp>
      <p:sp>
        <p:nvSpPr>
          <p:cNvPr id="4" name="Content Placeholder 2"/>
          <p:cNvSpPr txBox="1">
            <a:spLocks/>
          </p:cNvSpPr>
          <p:nvPr/>
        </p:nvSpPr>
        <p:spPr bwMode="auto">
          <a:xfrm>
            <a:off x="337353" y="3140550"/>
            <a:ext cx="6961339" cy="3240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a:buClr>
                <a:srgbClr val="860038"/>
              </a:buClr>
              <a:defRPr/>
            </a:pPr>
            <a:r>
              <a:rPr lang="en-US" sz="2000" kern="0" dirty="0">
                <a:solidFill>
                  <a:srgbClr val="000000"/>
                </a:solidFill>
              </a:rPr>
              <a:t>Characteristics:</a:t>
            </a:r>
          </a:p>
          <a:p>
            <a:pPr marL="800100" lvl="1" indent="-342900" eaLnBrk="0" hangingPunct="0">
              <a:buClr>
                <a:srgbClr val="860038"/>
              </a:buClr>
              <a:defRPr/>
            </a:pPr>
            <a:r>
              <a:rPr lang="en-US" dirty="0"/>
              <a:t>Needs to be drilled below pay zone to allow completion tools to fit</a:t>
            </a:r>
          </a:p>
          <a:p>
            <a:pPr marL="800100" lvl="1" indent="-342900" eaLnBrk="0" hangingPunct="0">
              <a:buClr>
                <a:srgbClr val="860038"/>
              </a:buClr>
              <a:defRPr/>
            </a:pPr>
            <a:r>
              <a:rPr lang="en-US" dirty="0"/>
              <a:t>Typically higher pressures when cementing</a:t>
            </a:r>
          </a:p>
          <a:p>
            <a:pPr marL="800100" lvl="1" indent="-342900" eaLnBrk="0" hangingPunct="0">
              <a:buClr>
                <a:srgbClr val="860038"/>
              </a:buClr>
              <a:defRPr/>
            </a:pPr>
            <a:r>
              <a:rPr lang="en-US" dirty="0"/>
              <a:t>Small casing</a:t>
            </a:r>
          </a:p>
          <a:p>
            <a:pPr marL="800100" lvl="1" indent="-342900" eaLnBrk="0" hangingPunct="0">
              <a:buClr>
                <a:srgbClr val="860038"/>
              </a:buClr>
              <a:defRPr/>
            </a:pPr>
            <a:r>
              <a:rPr lang="en-US" dirty="0"/>
              <a:t>High quality cement slurries used</a:t>
            </a:r>
          </a:p>
        </p:txBody>
      </p:sp>
      <p:grpSp>
        <p:nvGrpSpPr>
          <p:cNvPr id="5" name="Group 48"/>
          <p:cNvGrpSpPr>
            <a:grpSpLocks/>
          </p:cNvGrpSpPr>
          <p:nvPr/>
        </p:nvGrpSpPr>
        <p:grpSpPr bwMode="auto">
          <a:xfrm>
            <a:off x="8011704" y="1207558"/>
            <a:ext cx="1544394" cy="5022280"/>
            <a:chOff x="4344" y="480"/>
            <a:chExt cx="1392" cy="3636"/>
          </a:xfrm>
        </p:grpSpPr>
        <p:sp>
          <p:nvSpPr>
            <p:cNvPr id="6" name="Freeform 49" descr="Brown marble"/>
            <p:cNvSpPr>
              <a:spLocks/>
            </p:cNvSpPr>
            <p:nvPr/>
          </p:nvSpPr>
          <p:spPr bwMode="auto">
            <a:xfrm>
              <a:off x="4344" y="485"/>
              <a:ext cx="1392" cy="1212"/>
            </a:xfrm>
            <a:custGeom>
              <a:avLst/>
              <a:gdLst>
                <a:gd name="T0" fmla="*/ 0 w 1392"/>
                <a:gd name="T1" fmla="*/ 0 h 816"/>
                <a:gd name="T2" fmla="*/ 1392 w 1392"/>
                <a:gd name="T3" fmla="*/ 0 h 816"/>
                <a:gd name="T4" fmla="*/ 1392 w 1392"/>
                <a:gd name="T5" fmla="*/ 1212 h 816"/>
                <a:gd name="T6" fmla="*/ 1344 w 1392"/>
                <a:gd name="T7" fmla="*/ 1141 h 816"/>
                <a:gd name="T8" fmla="*/ 1230 w 1392"/>
                <a:gd name="T9" fmla="*/ 1105 h 816"/>
                <a:gd name="T10" fmla="*/ 1092 w 1392"/>
                <a:gd name="T11" fmla="*/ 1141 h 816"/>
                <a:gd name="T12" fmla="*/ 960 w 1392"/>
                <a:gd name="T13" fmla="*/ 1105 h 816"/>
                <a:gd name="T14" fmla="*/ 888 w 1392"/>
                <a:gd name="T15" fmla="*/ 1132 h 816"/>
                <a:gd name="T16" fmla="*/ 870 w 1392"/>
                <a:gd name="T17" fmla="*/ 1141 h 816"/>
                <a:gd name="T18" fmla="*/ 822 w 1392"/>
                <a:gd name="T19" fmla="*/ 1132 h 816"/>
                <a:gd name="T20" fmla="*/ 786 w 1392"/>
                <a:gd name="T21" fmla="*/ 1114 h 816"/>
                <a:gd name="T22" fmla="*/ 546 w 1392"/>
                <a:gd name="T23" fmla="*/ 1159 h 816"/>
                <a:gd name="T24" fmla="*/ 444 w 1392"/>
                <a:gd name="T25" fmla="*/ 1150 h 816"/>
                <a:gd name="T26" fmla="*/ 408 w 1392"/>
                <a:gd name="T27" fmla="*/ 1132 h 816"/>
                <a:gd name="T28" fmla="*/ 390 w 1392"/>
                <a:gd name="T29" fmla="*/ 1123 h 816"/>
                <a:gd name="T30" fmla="*/ 114 w 1392"/>
                <a:gd name="T31" fmla="*/ 1159 h 816"/>
                <a:gd name="T32" fmla="*/ 6 w 1392"/>
                <a:gd name="T33" fmla="*/ 1185 h 816"/>
                <a:gd name="T34" fmla="*/ 0 w 1392"/>
                <a:gd name="T35" fmla="*/ 0 h 8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92" h="816">
                  <a:moveTo>
                    <a:pt x="0" y="0"/>
                  </a:moveTo>
                  <a:lnTo>
                    <a:pt x="1392" y="0"/>
                  </a:lnTo>
                  <a:lnTo>
                    <a:pt x="1392" y="816"/>
                  </a:lnTo>
                  <a:cubicBezTo>
                    <a:pt x="1376" y="800"/>
                    <a:pt x="1363" y="780"/>
                    <a:pt x="1344" y="768"/>
                  </a:cubicBezTo>
                  <a:cubicBezTo>
                    <a:pt x="1327" y="757"/>
                    <a:pt x="1253" y="750"/>
                    <a:pt x="1230" y="744"/>
                  </a:cubicBezTo>
                  <a:cubicBezTo>
                    <a:pt x="1181" y="748"/>
                    <a:pt x="1138" y="753"/>
                    <a:pt x="1092" y="768"/>
                  </a:cubicBezTo>
                  <a:cubicBezTo>
                    <a:pt x="1045" y="763"/>
                    <a:pt x="1005" y="752"/>
                    <a:pt x="960" y="744"/>
                  </a:cubicBezTo>
                  <a:cubicBezTo>
                    <a:pt x="912" y="752"/>
                    <a:pt x="936" y="746"/>
                    <a:pt x="888" y="762"/>
                  </a:cubicBezTo>
                  <a:cubicBezTo>
                    <a:pt x="882" y="764"/>
                    <a:pt x="870" y="768"/>
                    <a:pt x="870" y="768"/>
                  </a:cubicBezTo>
                  <a:cubicBezTo>
                    <a:pt x="854" y="766"/>
                    <a:pt x="838" y="765"/>
                    <a:pt x="822" y="762"/>
                  </a:cubicBezTo>
                  <a:cubicBezTo>
                    <a:pt x="810" y="759"/>
                    <a:pt x="786" y="750"/>
                    <a:pt x="786" y="750"/>
                  </a:cubicBezTo>
                  <a:cubicBezTo>
                    <a:pt x="700" y="753"/>
                    <a:pt x="617" y="733"/>
                    <a:pt x="546" y="780"/>
                  </a:cubicBezTo>
                  <a:cubicBezTo>
                    <a:pt x="512" y="778"/>
                    <a:pt x="478" y="778"/>
                    <a:pt x="444" y="774"/>
                  </a:cubicBezTo>
                  <a:cubicBezTo>
                    <a:pt x="431" y="772"/>
                    <a:pt x="420" y="766"/>
                    <a:pt x="408" y="762"/>
                  </a:cubicBezTo>
                  <a:cubicBezTo>
                    <a:pt x="402" y="760"/>
                    <a:pt x="390" y="756"/>
                    <a:pt x="390" y="756"/>
                  </a:cubicBezTo>
                  <a:cubicBezTo>
                    <a:pt x="292" y="761"/>
                    <a:pt x="212" y="775"/>
                    <a:pt x="114" y="780"/>
                  </a:cubicBezTo>
                  <a:cubicBezTo>
                    <a:pt x="75" y="806"/>
                    <a:pt x="62" y="798"/>
                    <a:pt x="6" y="798"/>
                  </a:cubicBezTo>
                  <a:lnTo>
                    <a:pt x="0" y="0"/>
                  </a:lnTo>
                  <a:close/>
                </a:path>
              </a:pathLst>
            </a:custGeom>
            <a:blipFill dpi="0" rotWithShape="1">
              <a:blip r:embed="rId2"/>
              <a:srcRect/>
              <a:tile tx="0" ty="0" sx="100000" sy="100000" flip="none" algn="tl"/>
            </a:bli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7" name="Freeform 50" descr="Oak"/>
            <p:cNvSpPr>
              <a:spLocks/>
            </p:cNvSpPr>
            <p:nvPr/>
          </p:nvSpPr>
          <p:spPr bwMode="auto">
            <a:xfrm>
              <a:off x="4345" y="1205"/>
              <a:ext cx="1391" cy="811"/>
            </a:xfrm>
            <a:custGeom>
              <a:avLst/>
              <a:gdLst>
                <a:gd name="T0" fmla="*/ 0 w 1404"/>
                <a:gd name="T1" fmla="*/ 28 h 609"/>
                <a:gd name="T2" fmla="*/ 327 w 1404"/>
                <a:gd name="T3" fmla="*/ 36 h 609"/>
                <a:gd name="T4" fmla="*/ 309 w 1404"/>
                <a:gd name="T5" fmla="*/ 52 h 609"/>
                <a:gd name="T6" fmla="*/ 517 w 1404"/>
                <a:gd name="T7" fmla="*/ 20 h 609"/>
                <a:gd name="T8" fmla="*/ 553 w 1404"/>
                <a:gd name="T9" fmla="*/ 4 h 609"/>
                <a:gd name="T10" fmla="*/ 707 w 1404"/>
                <a:gd name="T11" fmla="*/ 28 h 609"/>
                <a:gd name="T12" fmla="*/ 933 w 1404"/>
                <a:gd name="T13" fmla="*/ 4 h 609"/>
                <a:gd name="T14" fmla="*/ 1118 w 1404"/>
                <a:gd name="T15" fmla="*/ 28 h 609"/>
                <a:gd name="T16" fmla="*/ 1296 w 1404"/>
                <a:gd name="T17" fmla="*/ 28 h 609"/>
                <a:gd name="T18" fmla="*/ 1391 w 1404"/>
                <a:gd name="T19" fmla="*/ 68 h 609"/>
                <a:gd name="T20" fmla="*/ 1367 w 1404"/>
                <a:gd name="T21" fmla="*/ 643 h 609"/>
                <a:gd name="T22" fmla="*/ 1349 w 1404"/>
                <a:gd name="T23" fmla="*/ 651 h 609"/>
                <a:gd name="T24" fmla="*/ 1242 w 1404"/>
                <a:gd name="T25" fmla="*/ 667 h 609"/>
                <a:gd name="T26" fmla="*/ 1177 w 1404"/>
                <a:gd name="T27" fmla="*/ 691 h 609"/>
                <a:gd name="T28" fmla="*/ 1141 w 1404"/>
                <a:gd name="T29" fmla="*/ 707 h 609"/>
                <a:gd name="T30" fmla="*/ 1088 w 1404"/>
                <a:gd name="T31" fmla="*/ 683 h 609"/>
                <a:gd name="T32" fmla="*/ 1070 w 1404"/>
                <a:gd name="T33" fmla="*/ 675 h 609"/>
                <a:gd name="T34" fmla="*/ 951 w 1404"/>
                <a:gd name="T35" fmla="*/ 707 h 609"/>
                <a:gd name="T36" fmla="*/ 850 w 1404"/>
                <a:gd name="T37" fmla="*/ 691 h 609"/>
                <a:gd name="T38" fmla="*/ 814 w 1404"/>
                <a:gd name="T39" fmla="*/ 675 h 609"/>
                <a:gd name="T40" fmla="*/ 797 w 1404"/>
                <a:gd name="T41" fmla="*/ 667 h 609"/>
                <a:gd name="T42" fmla="*/ 701 w 1404"/>
                <a:gd name="T43" fmla="*/ 691 h 609"/>
                <a:gd name="T44" fmla="*/ 648 w 1404"/>
                <a:gd name="T45" fmla="*/ 723 h 609"/>
                <a:gd name="T46" fmla="*/ 458 w 1404"/>
                <a:gd name="T47" fmla="*/ 731 h 609"/>
                <a:gd name="T48" fmla="*/ 369 w 1404"/>
                <a:gd name="T49" fmla="*/ 811 h 609"/>
                <a:gd name="T50" fmla="*/ 250 w 1404"/>
                <a:gd name="T51" fmla="*/ 771 h 609"/>
                <a:gd name="T52" fmla="*/ 12 w 1404"/>
                <a:gd name="T53" fmla="*/ 731 h 609"/>
                <a:gd name="T54" fmla="*/ 0 w 1404"/>
                <a:gd name="T55" fmla="*/ 28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04" h="609">
                  <a:moveTo>
                    <a:pt x="0" y="21"/>
                  </a:moveTo>
                  <a:cubicBezTo>
                    <a:pt x="180" y="16"/>
                    <a:pt x="183" y="2"/>
                    <a:pt x="330" y="27"/>
                  </a:cubicBezTo>
                  <a:cubicBezTo>
                    <a:pt x="324" y="31"/>
                    <a:pt x="305" y="39"/>
                    <a:pt x="312" y="39"/>
                  </a:cubicBezTo>
                  <a:cubicBezTo>
                    <a:pt x="397" y="43"/>
                    <a:pt x="450" y="39"/>
                    <a:pt x="522" y="15"/>
                  </a:cubicBezTo>
                  <a:cubicBezTo>
                    <a:pt x="534" y="11"/>
                    <a:pt x="558" y="3"/>
                    <a:pt x="558" y="3"/>
                  </a:cubicBezTo>
                  <a:cubicBezTo>
                    <a:pt x="610" y="12"/>
                    <a:pt x="661" y="17"/>
                    <a:pt x="714" y="21"/>
                  </a:cubicBezTo>
                  <a:cubicBezTo>
                    <a:pt x="795" y="18"/>
                    <a:pt x="866" y="22"/>
                    <a:pt x="942" y="3"/>
                  </a:cubicBezTo>
                  <a:cubicBezTo>
                    <a:pt x="1012" y="6"/>
                    <a:pt x="1066" y="0"/>
                    <a:pt x="1128" y="21"/>
                  </a:cubicBezTo>
                  <a:cubicBezTo>
                    <a:pt x="1207" y="14"/>
                    <a:pt x="1220" y="10"/>
                    <a:pt x="1308" y="21"/>
                  </a:cubicBezTo>
                  <a:cubicBezTo>
                    <a:pt x="1346" y="26"/>
                    <a:pt x="1364" y="51"/>
                    <a:pt x="1404" y="51"/>
                  </a:cubicBezTo>
                  <a:cubicBezTo>
                    <a:pt x="1396" y="195"/>
                    <a:pt x="1394" y="339"/>
                    <a:pt x="1380" y="483"/>
                  </a:cubicBezTo>
                  <a:cubicBezTo>
                    <a:pt x="1379" y="489"/>
                    <a:pt x="1368" y="488"/>
                    <a:pt x="1362" y="489"/>
                  </a:cubicBezTo>
                  <a:cubicBezTo>
                    <a:pt x="1326" y="494"/>
                    <a:pt x="1290" y="497"/>
                    <a:pt x="1254" y="501"/>
                  </a:cubicBezTo>
                  <a:cubicBezTo>
                    <a:pt x="1229" y="504"/>
                    <a:pt x="1213" y="511"/>
                    <a:pt x="1188" y="519"/>
                  </a:cubicBezTo>
                  <a:cubicBezTo>
                    <a:pt x="1176" y="523"/>
                    <a:pt x="1152" y="531"/>
                    <a:pt x="1152" y="531"/>
                  </a:cubicBezTo>
                  <a:cubicBezTo>
                    <a:pt x="1134" y="525"/>
                    <a:pt x="1116" y="519"/>
                    <a:pt x="1098" y="513"/>
                  </a:cubicBezTo>
                  <a:cubicBezTo>
                    <a:pt x="1092" y="511"/>
                    <a:pt x="1080" y="507"/>
                    <a:pt x="1080" y="507"/>
                  </a:cubicBezTo>
                  <a:cubicBezTo>
                    <a:pt x="1036" y="511"/>
                    <a:pt x="1001" y="521"/>
                    <a:pt x="960" y="531"/>
                  </a:cubicBezTo>
                  <a:cubicBezTo>
                    <a:pt x="926" y="528"/>
                    <a:pt x="891" y="528"/>
                    <a:pt x="858" y="519"/>
                  </a:cubicBezTo>
                  <a:cubicBezTo>
                    <a:pt x="846" y="516"/>
                    <a:pt x="834" y="511"/>
                    <a:pt x="822" y="507"/>
                  </a:cubicBezTo>
                  <a:cubicBezTo>
                    <a:pt x="816" y="505"/>
                    <a:pt x="804" y="501"/>
                    <a:pt x="804" y="501"/>
                  </a:cubicBezTo>
                  <a:cubicBezTo>
                    <a:pt x="731" y="508"/>
                    <a:pt x="763" y="501"/>
                    <a:pt x="708" y="519"/>
                  </a:cubicBezTo>
                  <a:cubicBezTo>
                    <a:pt x="698" y="522"/>
                    <a:pt x="664" y="542"/>
                    <a:pt x="654" y="543"/>
                  </a:cubicBezTo>
                  <a:cubicBezTo>
                    <a:pt x="590" y="548"/>
                    <a:pt x="526" y="547"/>
                    <a:pt x="462" y="549"/>
                  </a:cubicBezTo>
                  <a:cubicBezTo>
                    <a:pt x="424" y="562"/>
                    <a:pt x="403" y="588"/>
                    <a:pt x="372" y="609"/>
                  </a:cubicBezTo>
                  <a:cubicBezTo>
                    <a:pt x="332" y="601"/>
                    <a:pt x="291" y="592"/>
                    <a:pt x="252" y="579"/>
                  </a:cubicBezTo>
                  <a:cubicBezTo>
                    <a:pt x="233" y="521"/>
                    <a:pt x="69" y="549"/>
                    <a:pt x="12" y="549"/>
                  </a:cubicBezTo>
                  <a:lnTo>
                    <a:pt x="0" y="21"/>
                  </a:lnTo>
                  <a:close/>
                </a:path>
              </a:pathLst>
            </a:custGeom>
            <a:blipFill dpi="0" rotWithShape="1">
              <a:blip r:embed="rId3"/>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9" name="Freeform 59" descr="Green marble"/>
            <p:cNvSpPr>
              <a:spLocks/>
            </p:cNvSpPr>
            <p:nvPr/>
          </p:nvSpPr>
          <p:spPr bwMode="auto">
            <a:xfrm>
              <a:off x="4344" y="1768"/>
              <a:ext cx="1392" cy="776"/>
            </a:xfrm>
            <a:custGeom>
              <a:avLst/>
              <a:gdLst>
                <a:gd name="T0" fmla="*/ 0 w 1404"/>
                <a:gd name="T1" fmla="*/ 27 h 609"/>
                <a:gd name="T2" fmla="*/ 327 w 1404"/>
                <a:gd name="T3" fmla="*/ 34 h 609"/>
                <a:gd name="T4" fmla="*/ 309 w 1404"/>
                <a:gd name="T5" fmla="*/ 50 h 609"/>
                <a:gd name="T6" fmla="*/ 518 w 1404"/>
                <a:gd name="T7" fmla="*/ 19 h 609"/>
                <a:gd name="T8" fmla="*/ 553 w 1404"/>
                <a:gd name="T9" fmla="*/ 4 h 609"/>
                <a:gd name="T10" fmla="*/ 708 w 1404"/>
                <a:gd name="T11" fmla="*/ 27 h 609"/>
                <a:gd name="T12" fmla="*/ 934 w 1404"/>
                <a:gd name="T13" fmla="*/ 4 h 609"/>
                <a:gd name="T14" fmla="*/ 1118 w 1404"/>
                <a:gd name="T15" fmla="*/ 27 h 609"/>
                <a:gd name="T16" fmla="*/ 1297 w 1404"/>
                <a:gd name="T17" fmla="*/ 27 h 609"/>
                <a:gd name="T18" fmla="*/ 1392 w 1404"/>
                <a:gd name="T19" fmla="*/ 65 h 609"/>
                <a:gd name="T20" fmla="*/ 1368 w 1404"/>
                <a:gd name="T21" fmla="*/ 615 h 609"/>
                <a:gd name="T22" fmla="*/ 1350 w 1404"/>
                <a:gd name="T23" fmla="*/ 623 h 609"/>
                <a:gd name="T24" fmla="*/ 1243 w 1404"/>
                <a:gd name="T25" fmla="*/ 638 h 609"/>
                <a:gd name="T26" fmla="*/ 1178 w 1404"/>
                <a:gd name="T27" fmla="*/ 661 h 609"/>
                <a:gd name="T28" fmla="*/ 1142 w 1404"/>
                <a:gd name="T29" fmla="*/ 677 h 609"/>
                <a:gd name="T30" fmla="*/ 1089 w 1404"/>
                <a:gd name="T31" fmla="*/ 654 h 609"/>
                <a:gd name="T32" fmla="*/ 1071 w 1404"/>
                <a:gd name="T33" fmla="*/ 646 h 609"/>
                <a:gd name="T34" fmla="*/ 952 w 1404"/>
                <a:gd name="T35" fmla="*/ 677 h 609"/>
                <a:gd name="T36" fmla="*/ 851 w 1404"/>
                <a:gd name="T37" fmla="*/ 661 h 609"/>
                <a:gd name="T38" fmla="*/ 815 w 1404"/>
                <a:gd name="T39" fmla="*/ 646 h 609"/>
                <a:gd name="T40" fmla="*/ 797 w 1404"/>
                <a:gd name="T41" fmla="*/ 638 h 609"/>
                <a:gd name="T42" fmla="*/ 702 w 1404"/>
                <a:gd name="T43" fmla="*/ 661 h 609"/>
                <a:gd name="T44" fmla="*/ 648 w 1404"/>
                <a:gd name="T45" fmla="*/ 692 h 609"/>
                <a:gd name="T46" fmla="*/ 458 w 1404"/>
                <a:gd name="T47" fmla="*/ 700 h 609"/>
                <a:gd name="T48" fmla="*/ 369 w 1404"/>
                <a:gd name="T49" fmla="*/ 776 h 609"/>
                <a:gd name="T50" fmla="*/ 250 w 1404"/>
                <a:gd name="T51" fmla="*/ 738 h 609"/>
                <a:gd name="T52" fmla="*/ 12 w 1404"/>
                <a:gd name="T53" fmla="*/ 700 h 609"/>
                <a:gd name="T54" fmla="*/ 0 w 1404"/>
                <a:gd name="T55" fmla="*/ 27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04" h="609">
                  <a:moveTo>
                    <a:pt x="0" y="21"/>
                  </a:moveTo>
                  <a:cubicBezTo>
                    <a:pt x="180" y="16"/>
                    <a:pt x="183" y="2"/>
                    <a:pt x="330" y="27"/>
                  </a:cubicBezTo>
                  <a:cubicBezTo>
                    <a:pt x="324" y="31"/>
                    <a:pt x="305" y="39"/>
                    <a:pt x="312" y="39"/>
                  </a:cubicBezTo>
                  <a:cubicBezTo>
                    <a:pt x="397" y="43"/>
                    <a:pt x="450" y="39"/>
                    <a:pt x="522" y="15"/>
                  </a:cubicBezTo>
                  <a:cubicBezTo>
                    <a:pt x="534" y="11"/>
                    <a:pt x="558" y="3"/>
                    <a:pt x="558" y="3"/>
                  </a:cubicBezTo>
                  <a:cubicBezTo>
                    <a:pt x="610" y="12"/>
                    <a:pt x="661" y="17"/>
                    <a:pt x="714" y="21"/>
                  </a:cubicBezTo>
                  <a:cubicBezTo>
                    <a:pt x="795" y="18"/>
                    <a:pt x="866" y="22"/>
                    <a:pt x="942" y="3"/>
                  </a:cubicBezTo>
                  <a:cubicBezTo>
                    <a:pt x="1012" y="6"/>
                    <a:pt x="1066" y="0"/>
                    <a:pt x="1128" y="21"/>
                  </a:cubicBezTo>
                  <a:cubicBezTo>
                    <a:pt x="1207" y="14"/>
                    <a:pt x="1220" y="10"/>
                    <a:pt x="1308" y="21"/>
                  </a:cubicBezTo>
                  <a:cubicBezTo>
                    <a:pt x="1346" y="26"/>
                    <a:pt x="1364" y="51"/>
                    <a:pt x="1404" y="51"/>
                  </a:cubicBezTo>
                  <a:cubicBezTo>
                    <a:pt x="1396" y="195"/>
                    <a:pt x="1394" y="339"/>
                    <a:pt x="1380" y="483"/>
                  </a:cubicBezTo>
                  <a:cubicBezTo>
                    <a:pt x="1379" y="489"/>
                    <a:pt x="1368" y="488"/>
                    <a:pt x="1362" y="489"/>
                  </a:cubicBezTo>
                  <a:cubicBezTo>
                    <a:pt x="1326" y="494"/>
                    <a:pt x="1290" y="497"/>
                    <a:pt x="1254" y="501"/>
                  </a:cubicBezTo>
                  <a:cubicBezTo>
                    <a:pt x="1229" y="504"/>
                    <a:pt x="1213" y="511"/>
                    <a:pt x="1188" y="519"/>
                  </a:cubicBezTo>
                  <a:cubicBezTo>
                    <a:pt x="1176" y="523"/>
                    <a:pt x="1152" y="531"/>
                    <a:pt x="1152" y="531"/>
                  </a:cubicBezTo>
                  <a:cubicBezTo>
                    <a:pt x="1134" y="525"/>
                    <a:pt x="1116" y="519"/>
                    <a:pt x="1098" y="513"/>
                  </a:cubicBezTo>
                  <a:cubicBezTo>
                    <a:pt x="1092" y="511"/>
                    <a:pt x="1080" y="507"/>
                    <a:pt x="1080" y="507"/>
                  </a:cubicBezTo>
                  <a:cubicBezTo>
                    <a:pt x="1036" y="511"/>
                    <a:pt x="1001" y="521"/>
                    <a:pt x="960" y="531"/>
                  </a:cubicBezTo>
                  <a:cubicBezTo>
                    <a:pt x="926" y="528"/>
                    <a:pt x="891" y="528"/>
                    <a:pt x="858" y="519"/>
                  </a:cubicBezTo>
                  <a:cubicBezTo>
                    <a:pt x="846" y="516"/>
                    <a:pt x="834" y="511"/>
                    <a:pt x="822" y="507"/>
                  </a:cubicBezTo>
                  <a:cubicBezTo>
                    <a:pt x="816" y="505"/>
                    <a:pt x="804" y="501"/>
                    <a:pt x="804" y="501"/>
                  </a:cubicBezTo>
                  <a:cubicBezTo>
                    <a:pt x="731" y="508"/>
                    <a:pt x="763" y="501"/>
                    <a:pt x="708" y="519"/>
                  </a:cubicBezTo>
                  <a:cubicBezTo>
                    <a:pt x="698" y="522"/>
                    <a:pt x="664" y="542"/>
                    <a:pt x="654" y="543"/>
                  </a:cubicBezTo>
                  <a:cubicBezTo>
                    <a:pt x="590" y="548"/>
                    <a:pt x="526" y="547"/>
                    <a:pt x="462" y="549"/>
                  </a:cubicBezTo>
                  <a:cubicBezTo>
                    <a:pt x="424" y="562"/>
                    <a:pt x="403" y="588"/>
                    <a:pt x="372" y="609"/>
                  </a:cubicBezTo>
                  <a:cubicBezTo>
                    <a:pt x="332" y="601"/>
                    <a:pt x="291" y="592"/>
                    <a:pt x="252" y="579"/>
                  </a:cubicBezTo>
                  <a:cubicBezTo>
                    <a:pt x="233" y="521"/>
                    <a:pt x="69" y="549"/>
                    <a:pt x="12" y="549"/>
                  </a:cubicBezTo>
                  <a:lnTo>
                    <a:pt x="0" y="21"/>
                  </a:lnTo>
                  <a:close/>
                </a:path>
              </a:pathLst>
            </a:custGeom>
            <a:blipFill dpi="0" rotWithShape="1">
              <a:blip r:embed="rId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10" name="Freeform 60" descr="Purple mesh"/>
            <p:cNvSpPr>
              <a:spLocks/>
            </p:cNvSpPr>
            <p:nvPr/>
          </p:nvSpPr>
          <p:spPr bwMode="auto">
            <a:xfrm>
              <a:off x="4344" y="2304"/>
              <a:ext cx="1391" cy="768"/>
            </a:xfrm>
            <a:custGeom>
              <a:avLst/>
              <a:gdLst>
                <a:gd name="T0" fmla="*/ 0 w 1404"/>
                <a:gd name="T1" fmla="*/ 26 h 609"/>
                <a:gd name="T2" fmla="*/ 327 w 1404"/>
                <a:gd name="T3" fmla="*/ 34 h 609"/>
                <a:gd name="T4" fmla="*/ 309 w 1404"/>
                <a:gd name="T5" fmla="*/ 49 h 609"/>
                <a:gd name="T6" fmla="*/ 517 w 1404"/>
                <a:gd name="T7" fmla="*/ 19 h 609"/>
                <a:gd name="T8" fmla="*/ 553 w 1404"/>
                <a:gd name="T9" fmla="*/ 4 h 609"/>
                <a:gd name="T10" fmla="*/ 707 w 1404"/>
                <a:gd name="T11" fmla="*/ 26 h 609"/>
                <a:gd name="T12" fmla="*/ 933 w 1404"/>
                <a:gd name="T13" fmla="*/ 4 h 609"/>
                <a:gd name="T14" fmla="*/ 1118 w 1404"/>
                <a:gd name="T15" fmla="*/ 26 h 609"/>
                <a:gd name="T16" fmla="*/ 1296 w 1404"/>
                <a:gd name="T17" fmla="*/ 26 h 609"/>
                <a:gd name="T18" fmla="*/ 1391 w 1404"/>
                <a:gd name="T19" fmla="*/ 64 h 609"/>
                <a:gd name="T20" fmla="*/ 1367 w 1404"/>
                <a:gd name="T21" fmla="*/ 609 h 609"/>
                <a:gd name="T22" fmla="*/ 1349 w 1404"/>
                <a:gd name="T23" fmla="*/ 617 h 609"/>
                <a:gd name="T24" fmla="*/ 1242 w 1404"/>
                <a:gd name="T25" fmla="*/ 632 h 609"/>
                <a:gd name="T26" fmla="*/ 1177 w 1404"/>
                <a:gd name="T27" fmla="*/ 655 h 609"/>
                <a:gd name="T28" fmla="*/ 1141 w 1404"/>
                <a:gd name="T29" fmla="*/ 670 h 609"/>
                <a:gd name="T30" fmla="*/ 1088 w 1404"/>
                <a:gd name="T31" fmla="*/ 647 h 609"/>
                <a:gd name="T32" fmla="*/ 1070 w 1404"/>
                <a:gd name="T33" fmla="*/ 639 h 609"/>
                <a:gd name="T34" fmla="*/ 951 w 1404"/>
                <a:gd name="T35" fmla="*/ 670 h 609"/>
                <a:gd name="T36" fmla="*/ 850 w 1404"/>
                <a:gd name="T37" fmla="*/ 655 h 609"/>
                <a:gd name="T38" fmla="*/ 814 w 1404"/>
                <a:gd name="T39" fmla="*/ 639 h 609"/>
                <a:gd name="T40" fmla="*/ 797 w 1404"/>
                <a:gd name="T41" fmla="*/ 632 h 609"/>
                <a:gd name="T42" fmla="*/ 701 w 1404"/>
                <a:gd name="T43" fmla="*/ 655 h 609"/>
                <a:gd name="T44" fmla="*/ 648 w 1404"/>
                <a:gd name="T45" fmla="*/ 685 h 609"/>
                <a:gd name="T46" fmla="*/ 458 w 1404"/>
                <a:gd name="T47" fmla="*/ 692 h 609"/>
                <a:gd name="T48" fmla="*/ 369 w 1404"/>
                <a:gd name="T49" fmla="*/ 768 h 609"/>
                <a:gd name="T50" fmla="*/ 250 w 1404"/>
                <a:gd name="T51" fmla="*/ 730 h 609"/>
                <a:gd name="T52" fmla="*/ 12 w 1404"/>
                <a:gd name="T53" fmla="*/ 692 h 609"/>
                <a:gd name="T54" fmla="*/ 0 w 1404"/>
                <a:gd name="T55" fmla="*/ 26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04" h="609">
                  <a:moveTo>
                    <a:pt x="0" y="21"/>
                  </a:moveTo>
                  <a:cubicBezTo>
                    <a:pt x="180" y="16"/>
                    <a:pt x="183" y="2"/>
                    <a:pt x="330" y="27"/>
                  </a:cubicBezTo>
                  <a:cubicBezTo>
                    <a:pt x="324" y="31"/>
                    <a:pt x="305" y="39"/>
                    <a:pt x="312" y="39"/>
                  </a:cubicBezTo>
                  <a:cubicBezTo>
                    <a:pt x="397" y="43"/>
                    <a:pt x="450" y="39"/>
                    <a:pt x="522" y="15"/>
                  </a:cubicBezTo>
                  <a:cubicBezTo>
                    <a:pt x="534" y="11"/>
                    <a:pt x="558" y="3"/>
                    <a:pt x="558" y="3"/>
                  </a:cubicBezTo>
                  <a:cubicBezTo>
                    <a:pt x="610" y="12"/>
                    <a:pt x="661" y="17"/>
                    <a:pt x="714" y="21"/>
                  </a:cubicBezTo>
                  <a:cubicBezTo>
                    <a:pt x="795" y="18"/>
                    <a:pt x="866" y="22"/>
                    <a:pt x="942" y="3"/>
                  </a:cubicBezTo>
                  <a:cubicBezTo>
                    <a:pt x="1012" y="6"/>
                    <a:pt x="1066" y="0"/>
                    <a:pt x="1128" y="21"/>
                  </a:cubicBezTo>
                  <a:cubicBezTo>
                    <a:pt x="1207" y="14"/>
                    <a:pt x="1220" y="10"/>
                    <a:pt x="1308" y="21"/>
                  </a:cubicBezTo>
                  <a:cubicBezTo>
                    <a:pt x="1346" y="26"/>
                    <a:pt x="1364" y="51"/>
                    <a:pt x="1404" y="51"/>
                  </a:cubicBezTo>
                  <a:cubicBezTo>
                    <a:pt x="1396" y="195"/>
                    <a:pt x="1394" y="339"/>
                    <a:pt x="1380" y="483"/>
                  </a:cubicBezTo>
                  <a:cubicBezTo>
                    <a:pt x="1379" y="489"/>
                    <a:pt x="1368" y="488"/>
                    <a:pt x="1362" y="489"/>
                  </a:cubicBezTo>
                  <a:cubicBezTo>
                    <a:pt x="1326" y="494"/>
                    <a:pt x="1290" y="497"/>
                    <a:pt x="1254" y="501"/>
                  </a:cubicBezTo>
                  <a:cubicBezTo>
                    <a:pt x="1229" y="504"/>
                    <a:pt x="1213" y="511"/>
                    <a:pt x="1188" y="519"/>
                  </a:cubicBezTo>
                  <a:cubicBezTo>
                    <a:pt x="1176" y="523"/>
                    <a:pt x="1152" y="531"/>
                    <a:pt x="1152" y="531"/>
                  </a:cubicBezTo>
                  <a:cubicBezTo>
                    <a:pt x="1134" y="525"/>
                    <a:pt x="1116" y="519"/>
                    <a:pt x="1098" y="513"/>
                  </a:cubicBezTo>
                  <a:cubicBezTo>
                    <a:pt x="1092" y="511"/>
                    <a:pt x="1080" y="507"/>
                    <a:pt x="1080" y="507"/>
                  </a:cubicBezTo>
                  <a:cubicBezTo>
                    <a:pt x="1036" y="511"/>
                    <a:pt x="1001" y="521"/>
                    <a:pt x="960" y="531"/>
                  </a:cubicBezTo>
                  <a:cubicBezTo>
                    <a:pt x="926" y="528"/>
                    <a:pt x="891" y="528"/>
                    <a:pt x="858" y="519"/>
                  </a:cubicBezTo>
                  <a:cubicBezTo>
                    <a:pt x="846" y="516"/>
                    <a:pt x="834" y="511"/>
                    <a:pt x="822" y="507"/>
                  </a:cubicBezTo>
                  <a:cubicBezTo>
                    <a:pt x="816" y="505"/>
                    <a:pt x="804" y="501"/>
                    <a:pt x="804" y="501"/>
                  </a:cubicBezTo>
                  <a:cubicBezTo>
                    <a:pt x="731" y="508"/>
                    <a:pt x="763" y="501"/>
                    <a:pt x="708" y="519"/>
                  </a:cubicBezTo>
                  <a:cubicBezTo>
                    <a:pt x="698" y="522"/>
                    <a:pt x="664" y="542"/>
                    <a:pt x="654" y="543"/>
                  </a:cubicBezTo>
                  <a:cubicBezTo>
                    <a:pt x="590" y="548"/>
                    <a:pt x="526" y="547"/>
                    <a:pt x="462" y="549"/>
                  </a:cubicBezTo>
                  <a:cubicBezTo>
                    <a:pt x="424" y="562"/>
                    <a:pt x="403" y="588"/>
                    <a:pt x="372" y="609"/>
                  </a:cubicBezTo>
                  <a:cubicBezTo>
                    <a:pt x="332" y="601"/>
                    <a:pt x="291" y="592"/>
                    <a:pt x="252" y="579"/>
                  </a:cubicBezTo>
                  <a:cubicBezTo>
                    <a:pt x="233" y="521"/>
                    <a:pt x="69" y="549"/>
                    <a:pt x="12" y="549"/>
                  </a:cubicBezTo>
                  <a:lnTo>
                    <a:pt x="0" y="21"/>
                  </a:lnTo>
                  <a:close/>
                </a:path>
              </a:pathLst>
            </a:custGeom>
            <a:blipFill dpi="0" rotWithShape="1">
              <a:blip r:embed="rId5"/>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11" name="Freeform 61" descr="White marble"/>
            <p:cNvSpPr>
              <a:spLocks/>
            </p:cNvSpPr>
            <p:nvPr/>
          </p:nvSpPr>
          <p:spPr bwMode="auto">
            <a:xfrm>
              <a:off x="4344" y="2784"/>
              <a:ext cx="1391" cy="816"/>
            </a:xfrm>
            <a:custGeom>
              <a:avLst/>
              <a:gdLst>
                <a:gd name="T0" fmla="*/ 0 w 1404"/>
                <a:gd name="T1" fmla="*/ 28 h 609"/>
                <a:gd name="T2" fmla="*/ 327 w 1404"/>
                <a:gd name="T3" fmla="*/ 36 h 609"/>
                <a:gd name="T4" fmla="*/ 309 w 1404"/>
                <a:gd name="T5" fmla="*/ 52 h 609"/>
                <a:gd name="T6" fmla="*/ 517 w 1404"/>
                <a:gd name="T7" fmla="*/ 20 h 609"/>
                <a:gd name="T8" fmla="*/ 553 w 1404"/>
                <a:gd name="T9" fmla="*/ 4 h 609"/>
                <a:gd name="T10" fmla="*/ 707 w 1404"/>
                <a:gd name="T11" fmla="*/ 28 h 609"/>
                <a:gd name="T12" fmla="*/ 933 w 1404"/>
                <a:gd name="T13" fmla="*/ 4 h 609"/>
                <a:gd name="T14" fmla="*/ 1118 w 1404"/>
                <a:gd name="T15" fmla="*/ 28 h 609"/>
                <a:gd name="T16" fmla="*/ 1296 w 1404"/>
                <a:gd name="T17" fmla="*/ 28 h 609"/>
                <a:gd name="T18" fmla="*/ 1391 w 1404"/>
                <a:gd name="T19" fmla="*/ 68 h 609"/>
                <a:gd name="T20" fmla="*/ 1367 w 1404"/>
                <a:gd name="T21" fmla="*/ 647 h 609"/>
                <a:gd name="T22" fmla="*/ 1349 w 1404"/>
                <a:gd name="T23" fmla="*/ 655 h 609"/>
                <a:gd name="T24" fmla="*/ 1242 w 1404"/>
                <a:gd name="T25" fmla="*/ 671 h 609"/>
                <a:gd name="T26" fmla="*/ 1177 w 1404"/>
                <a:gd name="T27" fmla="*/ 695 h 609"/>
                <a:gd name="T28" fmla="*/ 1141 w 1404"/>
                <a:gd name="T29" fmla="*/ 711 h 609"/>
                <a:gd name="T30" fmla="*/ 1088 w 1404"/>
                <a:gd name="T31" fmla="*/ 687 h 609"/>
                <a:gd name="T32" fmla="*/ 1070 w 1404"/>
                <a:gd name="T33" fmla="*/ 679 h 609"/>
                <a:gd name="T34" fmla="*/ 951 w 1404"/>
                <a:gd name="T35" fmla="*/ 711 h 609"/>
                <a:gd name="T36" fmla="*/ 850 w 1404"/>
                <a:gd name="T37" fmla="*/ 695 h 609"/>
                <a:gd name="T38" fmla="*/ 814 w 1404"/>
                <a:gd name="T39" fmla="*/ 679 h 609"/>
                <a:gd name="T40" fmla="*/ 797 w 1404"/>
                <a:gd name="T41" fmla="*/ 671 h 609"/>
                <a:gd name="T42" fmla="*/ 701 w 1404"/>
                <a:gd name="T43" fmla="*/ 695 h 609"/>
                <a:gd name="T44" fmla="*/ 648 w 1404"/>
                <a:gd name="T45" fmla="*/ 728 h 609"/>
                <a:gd name="T46" fmla="*/ 458 w 1404"/>
                <a:gd name="T47" fmla="*/ 736 h 609"/>
                <a:gd name="T48" fmla="*/ 369 w 1404"/>
                <a:gd name="T49" fmla="*/ 816 h 609"/>
                <a:gd name="T50" fmla="*/ 250 w 1404"/>
                <a:gd name="T51" fmla="*/ 776 h 609"/>
                <a:gd name="T52" fmla="*/ 12 w 1404"/>
                <a:gd name="T53" fmla="*/ 736 h 609"/>
                <a:gd name="T54" fmla="*/ 0 w 1404"/>
                <a:gd name="T55" fmla="*/ 28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04" h="609">
                  <a:moveTo>
                    <a:pt x="0" y="21"/>
                  </a:moveTo>
                  <a:cubicBezTo>
                    <a:pt x="180" y="16"/>
                    <a:pt x="183" y="2"/>
                    <a:pt x="330" y="27"/>
                  </a:cubicBezTo>
                  <a:cubicBezTo>
                    <a:pt x="324" y="31"/>
                    <a:pt x="305" y="39"/>
                    <a:pt x="312" y="39"/>
                  </a:cubicBezTo>
                  <a:cubicBezTo>
                    <a:pt x="397" y="43"/>
                    <a:pt x="450" y="39"/>
                    <a:pt x="522" y="15"/>
                  </a:cubicBezTo>
                  <a:cubicBezTo>
                    <a:pt x="534" y="11"/>
                    <a:pt x="558" y="3"/>
                    <a:pt x="558" y="3"/>
                  </a:cubicBezTo>
                  <a:cubicBezTo>
                    <a:pt x="610" y="12"/>
                    <a:pt x="661" y="17"/>
                    <a:pt x="714" y="21"/>
                  </a:cubicBezTo>
                  <a:cubicBezTo>
                    <a:pt x="795" y="18"/>
                    <a:pt x="866" y="22"/>
                    <a:pt x="942" y="3"/>
                  </a:cubicBezTo>
                  <a:cubicBezTo>
                    <a:pt x="1012" y="6"/>
                    <a:pt x="1066" y="0"/>
                    <a:pt x="1128" y="21"/>
                  </a:cubicBezTo>
                  <a:cubicBezTo>
                    <a:pt x="1207" y="14"/>
                    <a:pt x="1220" y="10"/>
                    <a:pt x="1308" y="21"/>
                  </a:cubicBezTo>
                  <a:cubicBezTo>
                    <a:pt x="1346" y="26"/>
                    <a:pt x="1364" y="51"/>
                    <a:pt x="1404" y="51"/>
                  </a:cubicBezTo>
                  <a:cubicBezTo>
                    <a:pt x="1396" y="195"/>
                    <a:pt x="1394" y="339"/>
                    <a:pt x="1380" y="483"/>
                  </a:cubicBezTo>
                  <a:cubicBezTo>
                    <a:pt x="1379" y="489"/>
                    <a:pt x="1368" y="488"/>
                    <a:pt x="1362" y="489"/>
                  </a:cubicBezTo>
                  <a:cubicBezTo>
                    <a:pt x="1326" y="494"/>
                    <a:pt x="1290" y="497"/>
                    <a:pt x="1254" y="501"/>
                  </a:cubicBezTo>
                  <a:cubicBezTo>
                    <a:pt x="1229" y="504"/>
                    <a:pt x="1213" y="511"/>
                    <a:pt x="1188" y="519"/>
                  </a:cubicBezTo>
                  <a:cubicBezTo>
                    <a:pt x="1176" y="523"/>
                    <a:pt x="1152" y="531"/>
                    <a:pt x="1152" y="531"/>
                  </a:cubicBezTo>
                  <a:cubicBezTo>
                    <a:pt x="1134" y="525"/>
                    <a:pt x="1116" y="519"/>
                    <a:pt x="1098" y="513"/>
                  </a:cubicBezTo>
                  <a:cubicBezTo>
                    <a:pt x="1092" y="511"/>
                    <a:pt x="1080" y="507"/>
                    <a:pt x="1080" y="507"/>
                  </a:cubicBezTo>
                  <a:cubicBezTo>
                    <a:pt x="1036" y="511"/>
                    <a:pt x="1001" y="521"/>
                    <a:pt x="960" y="531"/>
                  </a:cubicBezTo>
                  <a:cubicBezTo>
                    <a:pt x="926" y="528"/>
                    <a:pt x="891" y="528"/>
                    <a:pt x="858" y="519"/>
                  </a:cubicBezTo>
                  <a:cubicBezTo>
                    <a:pt x="846" y="516"/>
                    <a:pt x="834" y="511"/>
                    <a:pt x="822" y="507"/>
                  </a:cubicBezTo>
                  <a:cubicBezTo>
                    <a:pt x="816" y="505"/>
                    <a:pt x="804" y="501"/>
                    <a:pt x="804" y="501"/>
                  </a:cubicBezTo>
                  <a:cubicBezTo>
                    <a:pt x="731" y="508"/>
                    <a:pt x="763" y="501"/>
                    <a:pt x="708" y="519"/>
                  </a:cubicBezTo>
                  <a:cubicBezTo>
                    <a:pt x="698" y="522"/>
                    <a:pt x="664" y="542"/>
                    <a:pt x="654" y="543"/>
                  </a:cubicBezTo>
                  <a:cubicBezTo>
                    <a:pt x="590" y="548"/>
                    <a:pt x="526" y="547"/>
                    <a:pt x="462" y="549"/>
                  </a:cubicBezTo>
                  <a:cubicBezTo>
                    <a:pt x="424" y="562"/>
                    <a:pt x="403" y="588"/>
                    <a:pt x="372" y="609"/>
                  </a:cubicBezTo>
                  <a:cubicBezTo>
                    <a:pt x="332" y="601"/>
                    <a:pt x="291" y="592"/>
                    <a:pt x="252" y="579"/>
                  </a:cubicBezTo>
                  <a:cubicBezTo>
                    <a:pt x="233" y="521"/>
                    <a:pt x="69" y="549"/>
                    <a:pt x="12" y="549"/>
                  </a:cubicBezTo>
                  <a:lnTo>
                    <a:pt x="0" y="21"/>
                  </a:lnTo>
                  <a:close/>
                </a:path>
              </a:pathLst>
            </a:custGeom>
            <a:blipFill>
              <a:blip r:embed="rId2"/>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12" name="Freeform 62" descr="Sand"/>
            <p:cNvSpPr>
              <a:spLocks/>
            </p:cNvSpPr>
            <p:nvPr/>
          </p:nvSpPr>
          <p:spPr bwMode="auto">
            <a:xfrm>
              <a:off x="4344" y="3312"/>
              <a:ext cx="1391" cy="803"/>
            </a:xfrm>
            <a:custGeom>
              <a:avLst/>
              <a:gdLst>
                <a:gd name="T0" fmla="*/ 0 w 1067"/>
                <a:gd name="T1" fmla="*/ 30 h 803"/>
                <a:gd name="T2" fmla="*/ 327 w 1067"/>
                <a:gd name="T3" fmla="*/ 38 h 803"/>
                <a:gd name="T4" fmla="*/ 309 w 1067"/>
                <a:gd name="T5" fmla="*/ 55 h 803"/>
                <a:gd name="T6" fmla="*/ 518 w 1067"/>
                <a:gd name="T7" fmla="*/ 21 h 803"/>
                <a:gd name="T8" fmla="*/ 553 w 1067"/>
                <a:gd name="T9" fmla="*/ 4 h 803"/>
                <a:gd name="T10" fmla="*/ 708 w 1067"/>
                <a:gd name="T11" fmla="*/ 30 h 803"/>
                <a:gd name="T12" fmla="*/ 933 w 1067"/>
                <a:gd name="T13" fmla="*/ 4 h 803"/>
                <a:gd name="T14" fmla="*/ 1117 w 1067"/>
                <a:gd name="T15" fmla="*/ 30 h 803"/>
                <a:gd name="T16" fmla="*/ 1296 w 1067"/>
                <a:gd name="T17" fmla="*/ 30 h 803"/>
                <a:gd name="T18" fmla="*/ 1391 w 1067"/>
                <a:gd name="T19" fmla="*/ 72 h 803"/>
                <a:gd name="T20" fmla="*/ 1368 w 1067"/>
                <a:gd name="T21" fmla="*/ 685 h 803"/>
                <a:gd name="T22" fmla="*/ 1349 w 1067"/>
                <a:gd name="T23" fmla="*/ 694 h 803"/>
                <a:gd name="T24" fmla="*/ 1242 w 1067"/>
                <a:gd name="T25" fmla="*/ 711 h 803"/>
                <a:gd name="T26" fmla="*/ 1177 w 1067"/>
                <a:gd name="T27" fmla="*/ 736 h 803"/>
                <a:gd name="T28" fmla="*/ 1141 w 1067"/>
                <a:gd name="T29" fmla="*/ 753 h 803"/>
                <a:gd name="T30" fmla="*/ 1087 w 1067"/>
                <a:gd name="T31" fmla="*/ 728 h 803"/>
                <a:gd name="T32" fmla="*/ 1070 w 1067"/>
                <a:gd name="T33" fmla="*/ 719 h 803"/>
                <a:gd name="T34" fmla="*/ 952 w 1067"/>
                <a:gd name="T35" fmla="*/ 753 h 803"/>
                <a:gd name="T36" fmla="*/ 850 w 1067"/>
                <a:gd name="T37" fmla="*/ 736 h 803"/>
                <a:gd name="T38" fmla="*/ 815 w 1067"/>
                <a:gd name="T39" fmla="*/ 719 h 803"/>
                <a:gd name="T40" fmla="*/ 797 w 1067"/>
                <a:gd name="T41" fmla="*/ 711 h 803"/>
                <a:gd name="T42" fmla="*/ 701 w 1067"/>
                <a:gd name="T43" fmla="*/ 736 h 803"/>
                <a:gd name="T44" fmla="*/ 648 w 1067"/>
                <a:gd name="T45" fmla="*/ 770 h 803"/>
                <a:gd name="T46" fmla="*/ 458 w 1067"/>
                <a:gd name="T47" fmla="*/ 779 h 803"/>
                <a:gd name="T48" fmla="*/ 349 w 1067"/>
                <a:gd name="T49" fmla="*/ 784 h 803"/>
                <a:gd name="T50" fmla="*/ 198 w 1067"/>
                <a:gd name="T51" fmla="*/ 784 h 803"/>
                <a:gd name="T52" fmla="*/ 12 w 1067"/>
                <a:gd name="T53" fmla="*/ 779 h 803"/>
                <a:gd name="T54" fmla="*/ 0 w 1067"/>
                <a:gd name="T55" fmla="*/ 30 h 8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67" h="803">
                  <a:moveTo>
                    <a:pt x="0" y="30"/>
                  </a:moveTo>
                  <a:cubicBezTo>
                    <a:pt x="137" y="23"/>
                    <a:pt x="139" y="3"/>
                    <a:pt x="251" y="38"/>
                  </a:cubicBezTo>
                  <a:cubicBezTo>
                    <a:pt x="246" y="44"/>
                    <a:pt x="232" y="55"/>
                    <a:pt x="237" y="55"/>
                  </a:cubicBezTo>
                  <a:cubicBezTo>
                    <a:pt x="302" y="61"/>
                    <a:pt x="342" y="55"/>
                    <a:pt x="397" y="21"/>
                  </a:cubicBezTo>
                  <a:cubicBezTo>
                    <a:pt x="406" y="16"/>
                    <a:pt x="424" y="4"/>
                    <a:pt x="424" y="4"/>
                  </a:cubicBezTo>
                  <a:cubicBezTo>
                    <a:pt x="464" y="17"/>
                    <a:pt x="502" y="24"/>
                    <a:pt x="543" y="30"/>
                  </a:cubicBezTo>
                  <a:cubicBezTo>
                    <a:pt x="604" y="26"/>
                    <a:pt x="658" y="31"/>
                    <a:pt x="716" y="4"/>
                  </a:cubicBezTo>
                  <a:cubicBezTo>
                    <a:pt x="769" y="9"/>
                    <a:pt x="810" y="0"/>
                    <a:pt x="857" y="30"/>
                  </a:cubicBezTo>
                  <a:cubicBezTo>
                    <a:pt x="917" y="20"/>
                    <a:pt x="927" y="14"/>
                    <a:pt x="994" y="30"/>
                  </a:cubicBezTo>
                  <a:cubicBezTo>
                    <a:pt x="1023" y="37"/>
                    <a:pt x="1037" y="72"/>
                    <a:pt x="1067" y="72"/>
                  </a:cubicBezTo>
                  <a:cubicBezTo>
                    <a:pt x="1061" y="277"/>
                    <a:pt x="1059" y="481"/>
                    <a:pt x="1049" y="685"/>
                  </a:cubicBezTo>
                  <a:cubicBezTo>
                    <a:pt x="1048" y="694"/>
                    <a:pt x="1040" y="692"/>
                    <a:pt x="1035" y="694"/>
                  </a:cubicBezTo>
                  <a:cubicBezTo>
                    <a:pt x="1008" y="701"/>
                    <a:pt x="980" y="705"/>
                    <a:pt x="953" y="711"/>
                  </a:cubicBezTo>
                  <a:cubicBezTo>
                    <a:pt x="934" y="715"/>
                    <a:pt x="922" y="725"/>
                    <a:pt x="903" y="736"/>
                  </a:cubicBezTo>
                  <a:cubicBezTo>
                    <a:pt x="894" y="742"/>
                    <a:pt x="875" y="753"/>
                    <a:pt x="875" y="753"/>
                  </a:cubicBezTo>
                  <a:cubicBezTo>
                    <a:pt x="862" y="745"/>
                    <a:pt x="848" y="736"/>
                    <a:pt x="834" y="728"/>
                  </a:cubicBezTo>
                  <a:cubicBezTo>
                    <a:pt x="830" y="725"/>
                    <a:pt x="821" y="719"/>
                    <a:pt x="821" y="719"/>
                  </a:cubicBezTo>
                  <a:cubicBezTo>
                    <a:pt x="787" y="725"/>
                    <a:pt x="761" y="739"/>
                    <a:pt x="730" y="753"/>
                  </a:cubicBezTo>
                  <a:cubicBezTo>
                    <a:pt x="704" y="749"/>
                    <a:pt x="677" y="749"/>
                    <a:pt x="652" y="736"/>
                  </a:cubicBezTo>
                  <a:cubicBezTo>
                    <a:pt x="643" y="732"/>
                    <a:pt x="634" y="725"/>
                    <a:pt x="625" y="719"/>
                  </a:cubicBezTo>
                  <a:cubicBezTo>
                    <a:pt x="620" y="716"/>
                    <a:pt x="611" y="711"/>
                    <a:pt x="611" y="711"/>
                  </a:cubicBezTo>
                  <a:cubicBezTo>
                    <a:pt x="556" y="721"/>
                    <a:pt x="580" y="711"/>
                    <a:pt x="538" y="736"/>
                  </a:cubicBezTo>
                  <a:cubicBezTo>
                    <a:pt x="530" y="741"/>
                    <a:pt x="505" y="769"/>
                    <a:pt x="497" y="770"/>
                  </a:cubicBezTo>
                  <a:cubicBezTo>
                    <a:pt x="448" y="777"/>
                    <a:pt x="400" y="776"/>
                    <a:pt x="351" y="779"/>
                  </a:cubicBezTo>
                  <a:cubicBezTo>
                    <a:pt x="322" y="797"/>
                    <a:pt x="291" y="754"/>
                    <a:pt x="268" y="784"/>
                  </a:cubicBezTo>
                  <a:cubicBezTo>
                    <a:pt x="237" y="773"/>
                    <a:pt x="181" y="803"/>
                    <a:pt x="152" y="784"/>
                  </a:cubicBezTo>
                  <a:cubicBezTo>
                    <a:pt x="137" y="702"/>
                    <a:pt x="52" y="779"/>
                    <a:pt x="9" y="779"/>
                  </a:cubicBezTo>
                  <a:lnTo>
                    <a:pt x="0" y="30"/>
                  </a:lnTo>
                  <a:close/>
                </a:path>
              </a:pathLst>
            </a:custGeom>
            <a:blipFill dpi="0" rotWithShape="1">
              <a:blip r:embed="rId3"/>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13" name="Line 63"/>
            <p:cNvSpPr>
              <a:spLocks noChangeShapeType="1"/>
            </p:cNvSpPr>
            <p:nvPr/>
          </p:nvSpPr>
          <p:spPr bwMode="auto">
            <a:xfrm>
              <a:off x="4349" y="480"/>
              <a:ext cx="0" cy="3636"/>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14" name="Line 64"/>
            <p:cNvSpPr>
              <a:spLocks noChangeShapeType="1"/>
            </p:cNvSpPr>
            <p:nvPr/>
          </p:nvSpPr>
          <p:spPr bwMode="auto">
            <a:xfrm>
              <a:off x="5727" y="480"/>
              <a:ext cx="0" cy="3632"/>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15" name="Line 65"/>
            <p:cNvSpPr>
              <a:spLocks noChangeShapeType="1"/>
            </p:cNvSpPr>
            <p:nvPr/>
          </p:nvSpPr>
          <p:spPr bwMode="auto">
            <a:xfrm>
              <a:off x="4344" y="480"/>
              <a:ext cx="1392" cy="0"/>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16" name="Rectangle 66" descr="Sand"/>
            <p:cNvSpPr>
              <a:spLocks noChangeArrowheads="1"/>
            </p:cNvSpPr>
            <p:nvPr/>
          </p:nvSpPr>
          <p:spPr bwMode="auto">
            <a:xfrm>
              <a:off x="4360" y="3860"/>
              <a:ext cx="1360" cy="252"/>
            </a:xfrm>
            <a:prstGeom prst="rect">
              <a:avLst/>
            </a:prstGeom>
            <a:blipFill dpi="0" rotWithShape="1">
              <a:blip r:embed="rId6"/>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17" name="Line 67"/>
            <p:cNvSpPr>
              <a:spLocks noChangeShapeType="1"/>
            </p:cNvSpPr>
            <p:nvPr/>
          </p:nvSpPr>
          <p:spPr bwMode="auto">
            <a:xfrm>
              <a:off x="4354" y="4116"/>
              <a:ext cx="1377" cy="0"/>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grpSp>
      <p:grpSp>
        <p:nvGrpSpPr>
          <p:cNvPr id="53" name="Group 67"/>
          <p:cNvGrpSpPr>
            <a:grpSpLocks/>
          </p:cNvGrpSpPr>
          <p:nvPr/>
        </p:nvGrpSpPr>
        <p:grpSpPr bwMode="auto">
          <a:xfrm>
            <a:off x="8146291" y="1207559"/>
            <a:ext cx="1333081" cy="4317471"/>
            <a:chOff x="4403" y="484"/>
            <a:chExt cx="1255" cy="3025"/>
          </a:xfrm>
        </p:grpSpPr>
        <p:sp>
          <p:nvSpPr>
            <p:cNvPr id="54" name="Freeform 68" descr="Granite"/>
            <p:cNvSpPr>
              <a:spLocks/>
            </p:cNvSpPr>
            <p:nvPr/>
          </p:nvSpPr>
          <p:spPr bwMode="auto">
            <a:xfrm>
              <a:off x="4403" y="484"/>
              <a:ext cx="1255" cy="692"/>
            </a:xfrm>
            <a:custGeom>
              <a:avLst/>
              <a:gdLst>
                <a:gd name="T0" fmla="*/ 52 w 1148"/>
                <a:gd name="T1" fmla="*/ 0 h 732"/>
                <a:gd name="T2" fmla="*/ 66 w 1148"/>
                <a:gd name="T3" fmla="*/ 4 h 732"/>
                <a:gd name="T4" fmla="*/ 52 w 1148"/>
                <a:gd name="T5" fmla="*/ 30 h 732"/>
                <a:gd name="T6" fmla="*/ 26 w 1148"/>
                <a:gd name="T7" fmla="*/ 98 h 732"/>
                <a:gd name="T8" fmla="*/ 31 w 1148"/>
                <a:gd name="T9" fmla="*/ 117 h 732"/>
                <a:gd name="T10" fmla="*/ 39 w 1148"/>
                <a:gd name="T11" fmla="*/ 140 h 732"/>
                <a:gd name="T12" fmla="*/ 17 w 1148"/>
                <a:gd name="T13" fmla="*/ 193 h 732"/>
                <a:gd name="T14" fmla="*/ 26 w 1148"/>
                <a:gd name="T15" fmla="*/ 231 h 732"/>
                <a:gd name="T16" fmla="*/ 0 w 1148"/>
                <a:gd name="T17" fmla="*/ 276 h 732"/>
                <a:gd name="T18" fmla="*/ 13 w 1148"/>
                <a:gd name="T19" fmla="*/ 325 h 732"/>
                <a:gd name="T20" fmla="*/ 39 w 1148"/>
                <a:gd name="T21" fmla="*/ 340 h 732"/>
                <a:gd name="T22" fmla="*/ 35 w 1148"/>
                <a:gd name="T23" fmla="*/ 374 h 732"/>
                <a:gd name="T24" fmla="*/ 26 w 1148"/>
                <a:gd name="T25" fmla="*/ 397 h 732"/>
                <a:gd name="T26" fmla="*/ 22 w 1148"/>
                <a:gd name="T27" fmla="*/ 442 h 732"/>
                <a:gd name="T28" fmla="*/ 13 w 1148"/>
                <a:gd name="T29" fmla="*/ 465 h 732"/>
                <a:gd name="T30" fmla="*/ 31 w 1148"/>
                <a:gd name="T31" fmla="*/ 518 h 732"/>
                <a:gd name="T32" fmla="*/ 74 w 1148"/>
                <a:gd name="T33" fmla="*/ 590 h 732"/>
                <a:gd name="T34" fmla="*/ 153 w 1148"/>
                <a:gd name="T35" fmla="*/ 628 h 732"/>
                <a:gd name="T36" fmla="*/ 210 w 1148"/>
                <a:gd name="T37" fmla="*/ 639 h 732"/>
                <a:gd name="T38" fmla="*/ 293 w 1148"/>
                <a:gd name="T39" fmla="*/ 650 h 732"/>
                <a:gd name="T40" fmla="*/ 328 w 1148"/>
                <a:gd name="T41" fmla="*/ 643 h 732"/>
                <a:gd name="T42" fmla="*/ 372 w 1148"/>
                <a:gd name="T43" fmla="*/ 654 h 732"/>
                <a:gd name="T44" fmla="*/ 424 w 1148"/>
                <a:gd name="T45" fmla="*/ 658 h 732"/>
                <a:gd name="T46" fmla="*/ 512 w 1148"/>
                <a:gd name="T47" fmla="*/ 662 h 732"/>
                <a:gd name="T48" fmla="*/ 582 w 1148"/>
                <a:gd name="T49" fmla="*/ 669 h 732"/>
                <a:gd name="T50" fmla="*/ 756 w 1148"/>
                <a:gd name="T51" fmla="*/ 681 h 732"/>
                <a:gd name="T52" fmla="*/ 800 w 1148"/>
                <a:gd name="T53" fmla="*/ 692 h 732"/>
                <a:gd name="T54" fmla="*/ 844 w 1148"/>
                <a:gd name="T55" fmla="*/ 681 h 732"/>
                <a:gd name="T56" fmla="*/ 870 w 1148"/>
                <a:gd name="T57" fmla="*/ 673 h 732"/>
                <a:gd name="T58" fmla="*/ 1063 w 1148"/>
                <a:gd name="T59" fmla="*/ 669 h 732"/>
                <a:gd name="T60" fmla="*/ 1198 w 1148"/>
                <a:gd name="T61" fmla="*/ 650 h 732"/>
                <a:gd name="T62" fmla="*/ 1216 w 1148"/>
                <a:gd name="T63" fmla="*/ 628 h 732"/>
                <a:gd name="T64" fmla="*/ 1233 w 1148"/>
                <a:gd name="T65" fmla="*/ 605 h 732"/>
                <a:gd name="T66" fmla="*/ 1216 w 1148"/>
                <a:gd name="T67" fmla="*/ 556 h 732"/>
                <a:gd name="T68" fmla="*/ 1229 w 1148"/>
                <a:gd name="T69" fmla="*/ 526 h 732"/>
                <a:gd name="T70" fmla="*/ 1211 w 1148"/>
                <a:gd name="T71" fmla="*/ 454 h 732"/>
                <a:gd name="T72" fmla="*/ 1233 w 1148"/>
                <a:gd name="T73" fmla="*/ 405 h 732"/>
                <a:gd name="T74" fmla="*/ 1224 w 1148"/>
                <a:gd name="T75" fmla="*/ 367 h 732"/>
                <a:gd name="T76" fmla="*/ 1216 w 1148"/>
                <a:gd name="T77" fmla="*/ 344 h 732"/>
                <a:gd name="T78" fmla="*/ 1211 w 1148"/>
                <a:gd name="T79" fmla="*/ 333 h 732"/>
                <a:gd name="T80" fmla="*/ 1229 w 1148"/>
                <a:gd name="T81" fmla="*/ 265 h 732"/>
                <a:gd name="T82" fmla="*/ 1224 w 1148"/>
                <a:gd name="T83" fmla="*/ 216 h 732"/>
                <a:gd name="T84" fmla="*/ 1211 w 1148"/>
                <a:gd name="T85" fmla="*/ 182 h 732"/>
                <a:gd name="T86" fmla="*/ 1224 w 1148"/>
                <a:gd name="T87" fmla="*/ 110 h 732"/>
                <a:gd name="T88" fmla="*/ 1233 w 1148"/>
                <a:gd name="T89" fmla="*/ 87 h 732"/>
                <a:gd name="T90" fmla="*/ 1238 w 1148"/>
                <a:gd name="T91" fmla="*/ 38 h 732"/>
                <a:gd name="T92" fmla="*/ 1251 w 1148"/>
                <a:gd name="T93" fmla="*/ 26 h 732"/>
                <a:gd name="T94" fmla="*/ 1255 w 1148"/>
                <a:gd name="T95" fmla="*/ 11 h 732"/>
                <a:gd name="T96" fmla="*/ 83 w 1148"/>
                <a:gd name="T97" fmla="*/ 4 h 732"/>
                <a:gd name="T98" fmla="*/ 52 w 1148"/>
                <a:gd name="T99" fmla="*/ 0 h 73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48" h="732">
                  <a:moveTo>
                    <a:pt x="48" y="0"/>
                  </a:moveTo>
                  <a:cubicBezTo>
                    <a:pt x="52" y="1"/>
                    <a:pt x="58" y="0"/>
                    <a:pt x="60" y="4"/>
                  </a:cubicBezTo>
                  <a:cubicBezTo>
                    <a:pt x="64" y="13"/>
                    <a:pt x="51" y="25"/>
                    <a:pt x="48" y="32"/>
                  </a:cubicBezTo>
                  <a:cubicBezTo>
                    <a:pt x="36" y="55"/>
                    <a:pt x="39" y="81"/>
                    <a:pt x="24" y="104"/>
                  </a:cubicBezTo>
                  <a:cubicBezTo>
                    <a:pt x="25" y="111"/>
                    <a:pt x="26" y="117"/>
                    <a:pt x="28" y="124"/>
                  </a:cubicBezTo>
                  <a:cubicBezTo>
                    <a:pt x="30" y="132"/>
                    <a:pt x="36" y="148"/>
                    <a:pt x="36" y="148"/>
                  </a:cubicBezTo>
                  <a:cubicBezTo>
                    <a:pt x="32" y="170"/>
                    <a:pt x="23" y="184"/>
                    <a:pt x="16" y="204"/>
                  </a:cubicBezTo>
                  <a:cubicBezTo>
                    <a:pt x="18" y="217"/>
                    <a:pt x="24" y="230"/>
                    <a:pt x="24" y="244"/>
                  </a:cubicBezTo>
                  <a:cubicBezTo>
                    <a:pt x="24" y="261"/>
                    <a:pt x="6" y="275"/>
                    <a:pt x="0" y="292"/>
                  </a:cubicBezTo>
                  <a:cubicBezTo>
                    <a:pt x="5" y="328"/>
                    <a:pt x="1" y="311"/>
                    <a:pt x="12" y="344"/>
                  </a:cubicBezTo>
                  <a:cubicBezTo>
                    <a:pt x="15" y="353"/>
                    <a:pt x="36" y="360"/>
                    <a:pt x="36" y="360"/>
                  </a:cubicBezTo>
                  <a:cubicBezTo>
                    <a:pt x="43" y="380"/>
                    <a:pt x="41" y="368"/>
                    <a:pt x="32" y="396"/>
                  </a:cubicBezTo>
                  <a:cubicBezTo>
                    <a:pt x="29" y="404"/>
                    <a:pt x="24" y="420"/>
                    <a:pt x="24" y="420"/>
                  </a:cubicBezTo>
                  <a:cubicBezTo>
                    <a:pt x="23" y="436"/>
                    <a:pt x="23" y="452"/>
                    <a:pt x="20" y="468"/>
                  </a:cubicBezTo>
                  <a:cubicBezTo>
                    <a:pt x="19" y="476"/>
                    <a:pt x="12" y="492"/>
                    <a:pt x="12" y="492"/>
                  </a:cubicBezTo>
                  <a:cubicBezTo>
                    <a:pt x="16" y="520"/>
                    <a:pt x="20" y="525"/>
                    <a:pt x="28" y="548"/>
                  </a:cubicBezTo>
                  <a:cubicBezTo>
                    <a:pt x="32" y="607"/>
                    <a:pt x="23" y="609"/>
                    <a:pt x="68" y="624"/>
                  </a:cubicBezTo>
                  <a:cubicBezTo>
                    <a:pt x="81" y="664"/>
                    <a:pt x="95" y="660"/>
                    <a:pt x="140" y="664"/>
                  </a:cubicBezTo>
                  <a:cubicBezTo>
                    <a:pt x="157" y="668"/>
                    <a:pt x="175" y="670"/>
                    <a:pt x="192" y="676"/>
                  </a:cubicBezTo>
                  <a:cubicBezTo>
                    <a:pt x="220" y="671"/>
                    <a:pt x="244" y="672"/>
                    <a:pt x="268" y="688"/>
                  </a:cubicBezTo>
                  <a:cubicBezTo>
                    <a:pt x="279" y="686"/>
                    <a:pt x="289" y="680"/>
                    <a:pt x="300" y="680"/>
                  </a:cubicBezTo>
                  <a:cubicBezTo>
                    <a:pt x="306" y="680"/>
                    <a:pt x="339" y="692"/>
                    <a:pt x="340" y="692"/>
                  </a:cubicBezTo>
                  <a:cubicBezTo>
                    <a:pt x="355" y="697"/>
                    <a:pt x="372" y="695"/>
                    <a:pt x="388" y="696"/>
                  </a:cubicBezTo>
                  <a:cubicBezTo>
                    <a:pt x="420" y="693"/>
                    <a:pt x="439" y="690"/>
                    <a:pt x="468" y="700"/>
                  </a:cubicBezTo>
                  <a:cubicBezTo>
                    <a:pt x="487" y="729"/>
                    <a:pt x="468" y="708"/>
                    <a:pt x="532" y="708"/>
                  </a:cubicBezTo>
                  <a:cubicBezTo>
                    <a:pt x="580" y="708"/>
                    <a:pt x="651" y="719"/>
                    <a:pt x="692" y="720"/>
                  </a:cubicBezTo>
                  <a:cubicBezTo>
                    <a:pt x="721" y="730"/>
                    <a:pt x="708" y="726"/>
                    <a:pt x="732" y="732"/>
                  </a:cubicBezTo>
                  <a:cubicBezTo>
                    <a:pt x="756" y="726"/>
                    <a:pt x="743" y="730"/>
                    <a:pt x="772" y="720"/>
                  </a:cubicBezTo>
                  <a:cubicBezTo>
                    <a:pt x="780" y="717"/>
                    <a:pt x="796" y="712"/>
                    <a:pt x="796" y="712"/>
                  </a:cubicBezTo>
                  <a:cubicBezTo>
                    <a:pt x="854" y="718"/>
                    <a:pt x="913" y="711"/>
                    <a:pt x="972" y="708"/>
                  </a:cubicBezTo>
                  <a:cubicBezTo>
                    <a:pt x="1001" y="689"/>
                    <a:pt x="1062" y="691"/>
                    <a:pt x="1096" y="688"/>
                  </a:cubicBezTo>
                  <a:cubicBezTo>
                    <a:pt x="1106" y="639"/>
                    <a:pt x="1090" y="686"/>
                    <a:pt x="1112" y="664"/>
                  </a:cubicBezTo>
                  <a:cubicBezTo>
                    <a:pt x="1119" y="657"/>
                    <a:pt x="1128" y="640"/>
                    <a:pt x="1128" y="640"/>
                  </a:cubicBezTo>
                  <a:cubicBezTo>
                    <a:pt x="1125" y="620"/>
                    <a:pt x="1123" y="605"/>
                    <a:pt x="1112" y="588"/>
                  </a:cubicBezTo>
                  <a:cubicBezTo>
                    <a:pt x="1114" y="577"/>
                    <a:pt x="1123" y="567"/>
                    <a:pt x="1124" y="556"/>
                  </a:cubicBezTo>
                  <a:cubicBezTo>
                    <a:pt x="1127" y="506"/>
                    <a:pt x="1119" y="513"/>
                    <a:pt x="1108" y="480"/>
                  </a:cubicBezTo>
                  <a:cubicBezTo>
                    <a:pt x="1113" y="461"/>
                    <a:pt x="1122" y="446"/>
                    <a:pt x="1128" y="428"/>
                  </a:cubicBezTo>
                  <a:cubicBezTo>
                    <a:pt x="1125" y="412"/>
                    <a:pt x="1124" y="403"/>
                    <a:pt x="1120" y="388"/>
                  </a:cubicBezTo>
                  <a:cubicBezTo>
                    <a:pt x="1118" y="380"/>
                    <a:pt x="1115" y="372"/>
                    <a:pt x="1112" y="364"/>
                  </a:cubicBezTo>
                  <a:cubicBezTo>
                    <a:pt x="1111" y="360"/>
                    <a:pt x="1108" y="352"/>
                    <a:pt x="1108" y="352"/>
                  </a:cubicBezTo>
                  <a:cubicBezTo>
                    <a:pt x="1112" y="327"/>
                    <a:pt x="1116" y="304"/>
                    <a:pt x="1124" y="280"/>
                  </a:cubicBezTo>
                  <a:cubicBezTo>
                    <a:pt x="1123" y="263"/>
                    <a:pt x="1123" y="245"/>
                    <a:pt x="1120" y="228"/>
                  </a:cubicBezTo>
                  <a:cubicBezTo>
                    <a:pt x="1118" y="216"/>
                    <a:pt x="1108" y="192"/>
                    <a:pt x="1108" y="192"/>
                  </a:cubicBezTo>
                  <a:cubicBezTo>
                    <a:pt x="1113" y="132"/>
                    <a:pt x="1107" y="156"/>
                    <a:pt x="1120" y="116"/>
                  </a:cubicBezTo>
                  <a:cubicBezTo>
                    <a:pt x="1123" y="108"/>
                    <a:pt x="1128" y="92"/>
                    <a:pt x="1128" y="92"/>
                  </a:cubicBezTo>
                  <a:cubicBezTo>
                    <a:pt x="1129" y="75"/>
                    <a:pt x="1128" y="57"/>
                    <a:pt x="1132" y="40"/>
                  </a:cubicBezTo>
                  <a:cubicBezTo>
                    <a:pt x="1133" y="35"/>
                    <a:pt x="1141" y="33"/>
                    <a:pt x="1144" y="28"/>
                  </a:cubicBezTo>
                  <a:cubicBezTo>
                    <a:pt x="1147" y="23"/>
                    <a:pt x="1148" y="12"/>
                    <a:pt x="1148" y="12"/>
                  </a:cubicBezTo>
                  <a:lnTo>
                    <a:pt x="76" y="4"/>
                  </a:lnTo>
                  <a:lnTo>
                    <a:pt x="48" y="0"/>
                  </a:lnTo>
                  <a:close/>
                </a:path>
              </a:pathLst>
            </a:cu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55" name="Freeform 69" descr="White marble"/>
            <p:cNvSpPr>
              <a:spLocks/>
            </p:cNvSpPr>
            <p:nvPr/>
          </p:nvSpPr>
          <p:spPr bwMode="auto">
            <a:xfrm>
              <a:off x="4488" y="986"/>
              <a:ext cx="1074" cy="856"/>
            </a:xfrm>
            <a:custGeom>
              <a:avLst/>
              <a:gdLst>
                <a:gd name="T0" fmla="*/ 133 w 1248"/>
                <a:gd name="T1" fmla="*/ 12 h 840"/>
                <a:gd name="T2" fmla="*/ 97 w 1248"/>
                <a:gd name="T3" fmla="*/ 41 h 840"/>
                <a:gd name="T4" fmla="*/ 79 w 1248"/>
                <a:gd name="T5" fmla="*/ 65 h 840"/>
                <a:gd name="T6" fmla="*/ 93 w 1248"/>
                <a:gd name="T7" fmla="*/ 151 h 840"/>
                <a:gd name="T8" fmla="*/ 105 w 1248"/>
                <a:gd name="T9" fmla="*/ 245 h 840"/>
                <a:gd name="T10" fmla="*/ 79 w 1248"/>
                <a:gd name="T11" fmla="*/ 277 h 840"/>
                <a:gd name="T12" fmla="*/ 22 w 1248"/>
                <a:gd name="T13" fmla="*/ 408 h 840"/>
                <a:gd name="T14" fmla="*/ 18 w 1248"/>
                <a:gd name="T15" fmla="*/ 526 h 840"/>
                <a:gd name="T16" fmla="*/ 0 w 1248"/>
                <a:gd name="T17" fmla="*/ 563 h 840"/>
                <a:gd name="T18" fmla="*/ 26 w 1248"/>
                <a:gd name="T19" fmla="*/ 628 h 840"/>
                <a:gd name="T20" fmla="*/ 14 w 1248"/>
                <a:gd name="T21" fmla="*/ 652 h 840"/>
                <a:gd name="T22" fmla="*/ 58 w 1248"/>
                <a:gd name="T23" fmla="*/ 705 h 840"/>
                <a:gd name="T24" fmla="*/ 88 w 1248"/>
                <a:gd name="T25" fmla="*/ 770 h 840"/>
                <a:gd name="T26" fmla="*/ 142 w 1248"/>
                <a:gd name="T27" fmla="*/ 783 h 840"/>
                <a:gd name="T28" fmla="*/ 207 w 1248"/>
                <a:gd name="T29" fmla="*/ 807 h 840"/>
                <a:gd name="T30" fmla="*/ 282 w 1248"/>
                <a:gd name="T31" fmla="*/ 811 h 840"/>
                <a:gd name="T32" fmla="*/ 322 w 1248"/>
                <a:gd name="T33" fmla="*/ 827 h 840"/>
                <a:gd name="T34" fmla="*/ 463 w 1248"/>
                <a:gd name="T35" fmla="*/ 836 h 840"/>
                <a:gd name="T36" fmla="*/ 543 w 1248"/>
                <a:gd name="T37" fmla="*/ 856 h 840"/>
                <a:gd name="T38" fmla="*/ 671 w 1248"/>
                <a:gd name="T39" fmla="*/ 832 h 840"/>
                <a:gd name="T40" fmla="*/ 772 w 1248"/>
                <a:gd name="T41" fmla="*/ 844 h 840"/>
                <a:gd name="T42" fmla="*/ 852 w 1248"/>
                <a:gd name="T43" fmla="*/ 836 h 840"/>
                <a:gd name="T44" fmla="*/ 948 w 1248"/>
                <a:gd name="T45" fmla="*/ 823 h 840"/>
                <a:gd name="T46" fmla="*/ 988 w 1248"/>
                <a:gd name="T47" fmla="*/ 799 h 840"/>
                <a:gd name="T48" fmla="*/ 1006 w 1248"/>
                <a:gd name="T49" fmla="*/ 774 h 840"/>
                <a:gd name="T50" fmla="*/ 1055 w 1248"/>
                <a:gd name="T51" fmla="*/ 762 h 840"/>
                <a:gd name="T52" fmla="*/ 1085 w 1248"/>
                <a:gd name="T53" fmla="*/ 713 h 840"/>
                <a:gd name="T54" fmla="*/ 1099 w 1248"/>
                <a:gd name="T55" fmla="*/ 664 h 840"/>
                <a:gd name="T56" fmla="*/ 1107 w 1248"/>
                <a:gd name="T57" fmla="*/ 640 h 840"/>
                <a:gd name="T58" fmla="*/ 1099 w 1248"/>
                <a:gd name="T59" fmla="*/ 579 h 840"/>
                <a:gd name="T60" fmla="*/ 1116 w 1248"/>
                <a:gd name="T61" fmla="*/ 554 h 840"/>
                <a:gd name="T62" fmla="*/ 1120 w 1248"/>
                <a:gd name="T63" fmla="*/ 542 h 840"/>
                <a:gd name="T64" fmla="*/ 1107 w 1248"/>
                <a:gd name="T65" fmla="*/ 452 h 840"/>
                <a:gd name="T66" fmla="*/ 1094 w 1248"/>
                <a:gd name="T67" fmla="*/ 416 h 840"/>
                <a:gd name="T68" fmla="*/ 1090 w 1248"/>
                <a:gd name="T69" fmla="*/ 404 h 840"/>
                <a:gd name="T70" fmla="*/ 1111 w 1248"/>
                <a:gd name="T71" fmla="*/ 355 h 840"/>
                <a:gd name="T72" fmla="*/ 1120 w 1248"/>
                <a:gd name="T73" fmla="*/ 330 h 840"/>
                <a:gd name="T74" fmla="*/ 1125 w 1248"/>
                <a:gd name="T75" fmla="*/ 318 h 840"/>
                <a:gd name="T76" fmla="*/ 1085 w 1248"/>
                <a:gd name="T77" fmla="*/ 245 h 840"/>
                <a:gd name="T78" fmla="*/ 1090 w 1248"/>
                <a:gd name="T79" fmla="*/ 192 h 840"/>
                <a:gd name="T80" fmla="*/ 1085 w 1248"/>
                <a:gd name="T81" fmla="*/ 171 h 840"/>
                <a:gd name="T82" fmla="*/ 1076 w 1248"/>
                <a:gd name="T83" fmla="*/ 147 h 840"/>
                <a:gd name="T84" fmla="*/ 1081 w 1248"/>
                <a:gd name="T85" fmla="*/ 57 h 840"/>
                <a:gd name="T86" fmla="*/ 1081 w 1248"/>
                <a:gd name="T87" fmla="*/ 29 h 840"/>
                <a:gd name="T88" fmla="*/ 1076 w 1248"/>
                <a:gd name="T89" fmla="*/ 16 h 840"/>
                <a:gd name="T90" fmla="*/ 159 w 1248"/>
                <a:gd name="T91" fmla="*/ 0 h 8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connsiteX0" fmla="*/ 1062 w 9884"/>
                <a:gd name="connsiteY0" fmla="*/ 143 h 10000"/>
                <a:gd name="connsiteX1" fmla="*/ 749 w 9884"/>
                <a:gd name="connsiteY1" fmla="*/ 476 h 10000"/>
                <a:gd name="connsiteX2" fmla="*/ 589 w 9884"/>
                <a:gd name="connsiteY2" fmla="*/ 762 h 10000"/>
                <a:gd name="connsiteX3" fmla="*/ 709 w 9884"/>
                <a:gd name="connsiteY3" fmla="*/ 1762 h 10000"/>
                <a:gd name="connsiteX4" fmla="*/ 822 w 9884"/>
                <a:gd name="connsiteY4" fmla="*/ 2857 h 10000"/>
                <a:gd name="connsiteX5" fmla="*/ 589 w 9884"/>
                <a:gd name="connsiteY5" fmla="*/ 3238 h 10000"/>
                <a:gd name="connsiteX6" fmla="*/ 76 w 9884"/>
                <a:gd name="connsiteY6" fmla="*/ 4762 h 10000"/>
                <a:gd name="connsiteX7" fmla="*/ 44 w 9884"/>
                <a:gd name="connsiteY7" fmla="*/ 6143 h 10000"/>
                <a:gd name="connsiteX8" fmla="*/ 268 w 9884"/>
                <a:gd name="connsiteY8" fmla="*/ 6683 h 10000"/>
                <a:gd name="connsiteX9" fmla="*/ 116 w 9884"/>
                <a:gd name="connsiteY9" fmla="*/ 7333 h 10000"/>
                <a:gd name="connsiteX10" fmla="*/ 4 w 9884"/>
                <a:gd name="connsiteY10" fmla="*/ 7619 h 10000"/>
                <a:gd name="connsiteX11" fmla="*/ 397 w 9884"/>
                <a:gd name="connsiteY11" fmla="*/ 8238 h 10000"/>
                <a:gd name="connsiteX12" fmla="*/ 669 w 9884"/>
                <a:gd name="connsiteY12" fmla="*/ 9000 h 10000"/>
                <a:gd name="connsiteX13" fmla="*/ 1142 w 9884"/>
                <a:gd name="connsiteY13" fmla="*/ 9143 h 10000"/>
                <a:gd name="connsiteX14" fmla="*/ 1727 w 9884"/>
                <a:gd name="connsiteY14" fmla="*/ 9429 h 10000"/>
                <a:gd name="connsiteX15" fmla="*/ 2392 w 9884"/>
                <a:gd name="connsiteY15" fmla="*/ 9476 h 10000"/>
                <a:gd name="connsiteX16" fmla="*/ 2745 w 9884"/>
                <a:gd name="connsiteY16" fmla="*/ 9667 h 10000"/>
                <a:gd name="connsiteX17" fmla="*/ 4003 w 9884"/>
                <a:gd name="connsiteY17" fmla="*/ 9762 h 10000"/>
                <a:gd name="connsiteX18" fmla="*/ 4708 w 9884"/>
                <a:gd name="connsiteY18" fmla="*/ 10000 h 10000"/>
                <a:gd name="connsiteX19" fmla="*/ 5846 w 9884"/>
                <a:gd name="connsiteY19" fmla="*/ 9714 h 10000"/>
                <a:gd name="connsiteX20" fmla="*/ 6743 w 9884"/>
                <a:gd name="connsiteY20" fmla="*/ 9857 h 10000"/>
                <a:gd name="connsiteX21" fmla="*/ 7456 w 9884"/>
                <a:gd name="connsiteY21" fmla="*/ 9762 h 10000"/>
                <a:gd name="connsiteX22" fmla="*/ 8313 w 9884"/>
                <a:gd name="connsiteY22" fmla="*/ 9619 h 10000"/>
                <a:gd name="connsiteX23" fmla="*/ 8666 w 9884"/>
                <a:gd name="connsiteY23" fmla="*/ 9333 h 10000"/>
                <a:gd name="connsiteX24" fmla="*/ 8826 w 9884"/>
                <a:gd name="connsiteY24" fmla="*/ 9048 h 10000"/>
                <a:gd name="connsiteX25" fmla="*/ 9259 w 9884"/>
                <a:gd name="connsiteY25" fmla="*/ 8905 h 10000"/>
                <a:gd name="connsiteX26" fmla="*/ 9531 w 9884"/>
                <a:gd name="connsiteY26" fmla="*/ 8333 h 10000"/>
                <a:gd name="connsiteX27" fmla="*/ 9652 w 9884"/>
                <a:gd name="connsiteY27" fmla="*/ 7762 h 10000"/>
                <a:gd name="connsiteX28" fmla="*/ 9724 w 9884"/>
                <a:gd name="connsiteY28" fmla="*/ 7476 h 10000"/>
                <a:gd name="connsiteX29" fmla="*/ 9652 w 9884"/>
                <a:gd name="connsiteY29" fmla="*/ 6762 h 10000"/>
                <a:gd name="connsiteX30" fmla="*/ 9804 w 9884"/>
                <a:gd name="connsiteY30" fmla="*/ 6476 h 10000"/>
                <a:gd name="connsiteX31" fmla="*/ 9844 w 9884"/>
                <a:gd name="connsiteY31" fmla="*/ 6333 h 10000"/>
                <a:gd name="connsiteX32" fmla="*/ 9724 w 9884"/>
                <a:gd name="connsiteY32" fmla="*/ 5286 h 10000"/>
                <a:gd name="connsiteX33" fmla="*/ 9612 w 9884"/>
                <a:gd name="connsiteY33" fmla="*/ 4857 h 10000"/>
                <a:gd name="connsiteX34" fmla="*/ 9572 w 9884"/>
                <a:gd name="connsiteY34" fmla="*/ 4714 h 10000"/>
                <a:gd name="connsiteX35" fmla="*/ 9764 w 9884"/>
                <a:gd name="connsiteY35" fmla="*/ 4143 h 10000"/>
                <a:gd name="connsiteX36" fmla="*/ 9844 w 9884"/>
                <a:gd name="connsiteY36" fmla="*/ 3857 h 10000"/>
                <a:gd name="connsiteX37" fmla="*/ 9884 w 9884"/>
                <a:gd name="connsiteY37" fmla="*/ 3714 h 10000"/>
                <a:gd name="connsiteX38" fmla="*/ 9531 w 9884"/>
                <a:gd name="connsiteY38" fmla="*/ 2857 h 10000"/>
                <a:gd name="connsiteX39" fmla="*/ 9572 w 9884"/>
                <a:gd name="connsiteY39" fmla="*/ 2238 h 10000"/>
                <a:gd name="connsiteX40" fmla="*/ 9531 w 9884"/>
                <a:gd name="connsiteY40" fmla="*/ 2000 h 10000"/>
                <a:gd name="connsiteX41" fmla="*/ 9451 w 9884"/>
                <a:gd name="connsiteY41" fmla="*/ 1714 h 10000"/>
                <a:gd name="connsiteX42" fmla="*/ 9491 w 9884"/>
                <a:gd name="connsiteY42" fmla="*/ 667 h 10000"/>
                <a:gd name="connsiteX43" fmla="*/ 9491 w 9884"/>
                <a:gd name="connsiteY43" fmla="*/ 333 h 10000"/>
                <a:gd name="connsiteX44" fmla="*/ 9451 w 9884"/>
                <a:gd name="connsiteY44" fmla="*/ 190 h 10000"/>
                <a:gd name="connsiteX45" fmla="*/ 1294 w 9884"/>
                <a:gd name="connsiteY45" fmla="*/ 0 h 10000"/>
                <a:gd name="connsiteX0" fmla="*/ 1074 w 10000"/>
                <a:gd name="connsiteY0" fmla="*/ 143 h 10000"/>
                <a:gd name="connsiteX1" fmla="*/ 758 w 10000"/>
                <a:gd name="connsiteY1" fmla="*/ 476 h 10000"/>
                <a:gd name="connsiteX2" fmla="*/ 596 w 10000"/>
                <a:gd name="connsiteY2" fmla="*/ 762 h 10000"/>
                <a:gd name="connsiteX3" fmla="*/ 717 w 10000"/>
                <a:gd name="connsiteY3" fmla="*/ 1762 h 10000"/>
                <a:gd name="connsiteX4" fmla="*/ 832 w 10000"/>
                <a:gd name="connsiteY4" fmla="*/ 2857 h 10000"/>
                <a:gd name="connsiteX5" fmla="*/ 596 w 10000"/>
                <a:gd name="connsiteY5" fmla="*/ 3238 h 10000"/>
                <a:gd name="connsiteX6" fmla="*/ 77 w 10000"/>
                <a:gd name="connsiteY6" fmla="*/ 4762 h 10000"/>
                <a:gd name="connsiteX7" fmla="*/ 520 w 10000"/>
                <a:gd name="connsiteY7" fmla="*/ 6143 h 10000"/>
                <a:gd name="connsiteX8" fmla="*/ 271 w 10000"/>
                <a:gd name="connsiteY8" fmla="*/ 6683 h 10000"/>
                <a:gd name="connsiteX9" fmla="*/ 117 w 10000"/>
                <a:gd name="connsiteY9" fmla="*/ 7333 h 10000"/>
                <a:gd name="connsiteX10" fmla="*/ 4 w 10000"/>
                <a:gd name="connsiteY10" fmla="*/ 7619 h 10000"/>
                <a:gd name="connsiteX11" fmla="*/ 402 w 10000"/>
                <a:gd name="connsiteY11" fmla="*/ 8238 h 10000"/>
                <a:gd name="connsiteX12" fmla="*/ 677 w 10000"/>
                <a:gd name="connsiteY12" fmla="*/ 9000 h 10000"/>
                <a:gd name="connsiteX13" fmla="*/ 1155 w 10000"/>
                <a:gd name="connsiteY13" fmla="*/ 9143 h 10000"/>
                <a:gd name="connsiteX14" fmla="*/ 1747 w 10000"/>
                <a:gd name="connsiteY14" fmla="*/ 9429 h 10000"/>
                <a:gd name="connsiteX15" fmla="*/ 2420 w 10000"/>
                <a:gd name="connsiteY15" fmla="*/ 9476 h 10000"/>
                <a:gd name="connsiteX16" fmla="*/ 2777 w 10000"/>
                <a:gd name="connsiteY16" fmla="*/ 9667 h 10000"/>
                <a:gd name="connsiteX17" fmla="*/ 4050 w 10000"/>
                <a:gd name="connsiteY17" fmla="*/ 9762 h 10000"/>
                <a:gd name="connsiteX18" fmla="*/ 4763 w 10000"/>
                <a:gd name="connsiteY18" fmla="*/ 10000 h 10000"/>
                <a:gd name="connsiteX19" fmla="*/ 5915 w 10000"/>
                <a:gd name="connsiteY19" fmla="*/ 9714 h 10000"/>
                <a:gd name="connsiteX20" fmla="*/ 6822 w 10000"/>
                <a:gd name="connsiteY20" fmla="*/ 9857 h 10000"/>
                <a:gd name="connsiteX21" fmla="*/ 7544 w 10000"/>
                <a:gd name="connsiteY21" fmla="*/ 9762 h 10000"/>
                <a:gd name="connsiteX22" fmla="*/ 8411 w 10000"/>
                <a:gd name="connsiteY22" fmla="*/ 9619 h 10000"/>
                <a:gd name="connsiteX23" fmla="*/ 8768 w 10000"/>
                <a:gd name="connsiteY23" fmla="*/ 9333 h 10000"/>
                <a:gd name="connsiteX24" fmla="*/ 8930 w 10000"/>
                <a:gd name="connsiteY24" fmla="*/ 9048 h 10000"/>
                <a:gd name="connsiteX25" fmla="*/ 9368 w 10000"/>
                <a:gd name="connsiteY25" fmla="*/ 8905 h 10000"/>
                <a:gd name="connsiteX26" fmla="*/ 9643 w 10000"/>
                <a:gd name="connsiteY26" fmla="*/ 8333 h 10000"/>
                <a:gd name="connsiteX27" fmla="*/ 9765 w 10000"/>
                <a:gd name="connsiteY27" fmla="*/ 7762 h 10000"/>
                <a:gd name="connsiteX28" fmla="*/ 9838 w 10000"/>
                <a:gd name="connsiteY28" fmla="*/ 7476 h 10000"/>
                <a:gd name="connsiteX29" fmla="*/ 9765 w 10000"/>
                <a:gd name="connsiteY29" fmla="*/ 6762 h 10000"/>
                <a:gd name="connsiteX30" fmla="*/ 9919 w 10000"/>
                <a:gd name="connsiteY30" fmla="*/ 6476 h 10000"/>
                <a:gd name="connsiteX31" fmla="*/ 9960 w 10000"/>
                <a:gd name="connsiteY31" fmla="*/ 6333 h 10000"/>
                <a:gd name="connsiteX32" fmla="*/ 9838 w 10000"/>
                <a:gd name="connsiteY32" fmla="*/ 5286 h 10000"/>
                <a:gd name="connsiteX33" fmla="*/ 9725 w 10000"/>
                <a:gd name="connsiteY33" fmla="*/ 4857 h 10000"/>
                <a:gd name="connsiteX34" fmla="*/ 9684 w 10000"/>
                <a:gd name="connsiteY34" fmla="*/ 4714 h 10000"/>
                <a:gd name="connsiteX35" fmla="*/ 9879 w 10000"/>
                <a:gd name="connsiteY35" fmla="*/ 4143 h 10000"/>
                <a:gd name="connsiteX36" fmla="*/ 9960 w 10000"/>
                <a:gd name="connsiteY36" fmla="*/ 3857 h 10000"/>
                <a:gd name="connsiteX37" fmla="*/ 10000 w 10000"/>
                <a:gd name="connsiteY37" fmla="*/ 3714 h 10000"/>
                <a:gd name="connsiteX38" fmla="*/ 9643 w 10000"/>
                <a:gd name="connsiteY38" fmla="*/ 2857 h 10000"/>
                <a:gd name="connsiteX39" fmla="*/ 9684 w 10000"/>
                <a:gd name="connsiteY39" fmla="*/ 2238 h 10000"/>
                <a:gd name="connsiteX40" fmla="*/ 9643 w 10000"/>
                <a:gd name="connsiteY40" fmla="*/ 2000 h 10000"/>
                <a:gd name="connsiteX41" fmla="*/ 9562 w 10000"/>
                <a:gd name="connsiteY41" fmla="*/ 1714 h 10000"/>
                <a:gd name="connsiteX42" fmla="*/ 9602 w 10000"/>
                <a:gd name="connsiteY42" fmla="*/ 667 h 10000"/>
                <a:gd name="connsiteX43" fmla="*/ 9602 w 10000"/>
                <a:gd name="connsiteY43" fmla="*/ 333 h 10000"/>
                <a:gd name="connsiteX44" fmla="*/ 9562 w 10000"/>
                <a:gd name="connsiteY44" fmla="*/ 190 h 10000"/>
                <a:gd name="connsiteX45" fmla="*/ 1309 w 10000"/>
                <a:gd name="connsiteY45" fmla="*/ 0 h 10000"/>
                <a:gd name="connsiteX0" fmla="*/ 1074 w 10000"/>
                <a:gd name="connsiteY0" fmla="*/ 143 h 10000"/>
                <a:gd name="connsiteX1" fmla="*/ 758 w 10000"/>
                <a:gd name="connsiteY1" fmla="*/ 476 h 10000"/>
                <a:gd name="connsiteX2" fmla="*/ 596 w 10000"/>
                <a:gd name="connsiteY2" fmla="*/ 762 h 10000"/>
                <a:gd name="connsiteX3" fmla="*/ 717 w 10000"/>
                <a:gd name="connsiteY3" fmla="*/ 1762 h 10000"/>
                <a:gd name="connsiteX4" fmla="*/ 832 w 10000"/>
                <a:gd name="connsiteY4" fmla="*/ 2857 h 10000"/>
                <a:gd name="connsiteX5" fmla="*/ 596 w 10000"/>
                <a:gd name="connsiteY5" fmla="*/ 3238 h 10000"/>
                <a:gd name="connsiteX6" fmla="*/ 552 w 10000"/>
                <a:gd name="connsiteY6" fmla="*/ 4874 h 10000"/>
                <a:gd name="connsiteX7" fmla="*/ 520 w 10000"/>
                <a:gd name="connsiteY7" fmla="*/ 6143 h 10000"/>
                <a:gd name="connsiteX8" fmla="*/ 271 w 10000"/>
                <a:gd name="connsiteY8" fmla="*/ 6683 h 10000"/>
                <a:gd name="connsiteX9" fmla="*/ 117 w 10000"/>
                <a:gd name="connsiteY9" fmla="*/ 7333 h 10000"/>
                <a:gd name="connsiteX10" fmla="*/ 4 w 10000"/>
                <a:gd name="connsiteY10" fmla="*/ 7619 h 10000"/>
                <a:gd name="connsiteX11" fmla="*/ 402 w 10000"/>
                <a:gd name="connsiteY11" fmla="*/ 8238 h 10000"/>
                <a:gd name="connsiteX12" fmla="*/ 677 w 10000"/>
                <a:gd name="connsiteY12" fmla="*/ 9000 h 10000"/>
                <a:gd name="connsiteX13" fmla="*/ 1155 w 10000"/>
                <a:gd name="connsiteY13" fmla="*/ 9143 h 10000"/>
                <a:gd name="connsiteX14" fmla="*/ 1747 w 10000"/>
                <a:gd name="connsiteY14" fmla="*/ 9429 h 10000"/>
                <a:gd name="connsiteX15" fmla="*/ 2420 w 10000"/>
                <a:gd name="connsiteY15" fmla="*/ 9476 h 10000"/>
                <a:gd name="connsiteX16" fmla="*/ 2777 w 10000"/>
                <a:gd name="connsiteY16" fmla="*/ 9667 h 10000"/>
                <a:gd name="connsiteX17" fmla="*/ 4050 w 10000"/>
                <a:gd name="connsiteY17" fmla="*/ 9762 h 10000"/>
                <a:gd name="connsiteX18" fmla="*/ 4763 w 10000"/>
                <a:gd name="connsiteY18" fmla="*/ 10000 h 10000"/>
                <a:gd name="connsiteX19" fmla="*/ 5915 w 10000"/>
                <a:gd name="connsiteY19" fmla="*/ 9714 h 10000"/>
                <a:gd name="connsiteX20" fmla="*/ 6822 w 10000"/>
                <a:gd name="connsiteY20" fmla="*/ 9857 h 10000"/>
                <a:gd name="connsiteX21" fmla="*/ 7544 w 10000"/>
                <a:gd name="connsiteY21" fmla="*/ 9762 h 10000"/>
                <a:gd name="connsiteX22" fmla="*/ 8411 w 10000"/>
                <a:gd name="connsiteY22" fmla="*/ 9619 h 10000"/>
                <a:gd name="connsiteX23" fmla="*/ 8768 w 10000"/>
                <a:gd name="connsiteY23" fmla="*/ 9333 h 10000"/>
                <a:gd name="connsiteX24" fmla="*/ 8930 w 10000"/>
                <a:gd name="connsiteY24" fmla="*/ 9048 h 10000"/>
                <a:gd name="connsiteX25" fmla="*/ 9368 w 10000"/>
                <a:gd name="connsiteY25" fmla="*/ 8905 h 10000"/>
                <a:gd name="connsiteX26" fmla="*/ 9643 w 10000"/>
                <a:gd name="connsiteY26" fmla="*/ 8333 h 10000"/>
                <a:gd name="connsiteX27" fmla="*/ 9765 w 10000"/>
                <a:gd name="connsiteY27" fmla="*/ 7762 h 10000"/>
                <a:gd name="connsiteX28" fmla="*/ 9838 w 10000"/>
                <a:gd name="connsiteY28" fmla="*/ 7476 h 10000"/>
                <a:gd name="connsiteX29" fmla="*/ 9765 w 10000"/>
                <a:gd name="connsiteY29" fmla="*/ 6762 h 10000"/>
                <a:gd name="connsiteX30" fmla="*/ 9919 w 10000"/>
                <a:gd name="connsiteY30" fmla="*/ 6476 h 10000"/>
                <a:gd name="connsiteX31" fmla="*/ 9960 w 10000"/>
                <a:gd name="connsiteY31" fmla="*/ 6333 h 10000"/>
                <a:gd name="connsiteX32" fmla="*/ 9838 w 10000"/>
                <a:gd name="connsiteY32" fmla="*/ 5286 h 10000"/>
                <a:gd name="connsiteX33" fmla="*/ 9725 w 10000"/>
                <a:gd name="connsiteY33" fmla="*/ 4857 h 10000"/>
                <a:gd name="connsiteX34" fmla="*/ 9684 w 10000"/>
                <a:gd name="connsiteY34" fmla="*/ 4714 h 10000"/>
                <a:gd name="connsiteX35" fmla="*/ 9879 w 10000"/>
                <a:gd name="connsiteY35" fmla="*/ 4143 h 10000"/>
                <a:gd name="connsiteX36" fmla="*/ 9960 w 10000"/>
                <a:gd name="connsiteY36" fmla="*/ 3857 h 10000"/>
                <a:gd name="connsiteX37" fmla="*/ 10000 w 10000"/>
                <a:gd name="connsiteY37" fmla="*/ 3714 h 10000"/>
                <a:gd name="connsiteX38" fmla="*/ 9643 w 10000"/>
                <a:gd name="connsiteY38" fmla="*/ 2857 h 10000"/>
                <a:gd name="connsiteX39" fmla="*/ 9684 w 10000"/>
                <a:gd name="connsiteY39" fmla="*/ 2238 h 10000"/>
                <a:gd name="connsiteX40" fmla="*/ 9643 w 10000"/>
                <a:gd name="connsiteY40" fmla="*/ 2000 h 10000"/>
                <a:gd name="connsiteX41" fmla="*/ 9562 w 10000"/>
                <a:gd name="connsiteY41" fmla="*/ 1714 h 10000"/>
                <a:gd name="connsiteX42" fmla="*/ 9602 w 10000"/>
                <a:gd name="connsiteY42" fmla="*/ 667 h 10000"/>
                <a:gd name="connsiteX43" fmla="*/ 9602 w 10000"/>
                <a:gd name="connsiteY43" fmla="*/ 333 h 10000"/>
                <a:gd name="connsiteX44" fmla="*/ 9562 w 10000"/>
                <a:gd name="connsiteY44" fmla="*/ 190 h 10000"/>
                <a:gd name="connsiteX45" fmla="*/ 1309 w 10000"/>
                <a:gd name="connsiteY45" fmla="*/ 0 h 10000"/>
                <a:gd name="connsiteX0" fmla="*/ 976 w 9902"/>
                <a:gd name="connsiteY0" fmla="*/ 143 h 10000"/>
                <a:gd name="connsiteX1" fmla="*/ 660 w 9902"/>
                <a:gd name="connsiteY1" fmla="*/ 476 h 10000"/>
                <a:gd name="connsiteX2" fmla="*/ 498 w 9902"/>
                <a:gd name="connsiteY2" fmla="*/ 762 h 10000"/>
                <a:gd name="connsiteX3" fmla="*/ 619 w 9902"/>
                <a:gd name="connsiteY3" fmla="*/ 1762 h 10000"/>
                <a:gd name="connsiteX4" fmla="*/ 734 w 9902"/>
                <a:gd name="connsiteY4" fmla="*/ 2857 h 10000"/>
                <a:gd name="connsiteX5" fmla="*/ 498 w 9902"/>
                <a:gd name="connsiteY5" fmla="*/ 3238 h 10000"/>
                <a:gd name="connsiteX6" fmla="*/ 454 w 9902"/>
                <a:gd name="connsiteY6" fmla="*/ 4874 h 10000"/>
                <a:gd name="connsiteX7" fmla="*/ 422 w 9902"/>
                <a:gd name="connsiteY7" fmla="*/ 6143 h 10000"/>
                <a:gd name="connsiteX8" fmla="*/ 173 w 9902"/>
                <a:gd name="connsiteY8" fmla="*/ 6683 h 10000"/>
                <a:gd name="connsiteX9" fmla="*/ 19 w 9902"/>
                <a:gd name="connsiteY9" fmla="*/ 7333 h 10000"/>
                <a:gd name="connsiteX10" fmla="*/ 251 w 9902"/>
                <a:gd name="connsiteY10" fmla="*/ 7787 h 10000"/>
                <a:gd name="connsiteX11" fmla="*/ 304 w 9902"/>
                <a:gd name="connsiteY11" fmla="*/ 8238 h 10000"/>
                <a:gd name="connsiteX12" fmla="*/ 579 w 9902"/>
                <a:gd name="connsiteY12" fmla="*/ 9000 h 10000"/>
                <a:gd name="connsiteX13" fmla="*/ 1057 w 9902"/>
                <a:gd name="connsiteY13" fmla="*/ 9143 h 10000"/>
                <a:gd name="connsiteX14" fmla="*/ 1649 w 9902"/>
                <a:gd name="connsiteY14" fmla="*/ 9429 h 10000"/>
                <a:gd name="connsiteX15" fmla="*/ 2322 w 9902"/>
                <a:gd name="connsiteY15" fmla="*/ 9476 h 10000"/>
                <a:gd name="connsiteX16" fmla="*/ 2679 w 9902"/>
                <a:gd name="connsiteY16" fmla="*/ 9667 h 10000"/>
                <a:gd name="connsiteX17" fmla="*/ 3952 w 9902"/>
                <a:gd name="connsiteY17" fmla="*/ 9762 h 10000"/>
                <a:gd name="connsiteX18" fmla="*/ 4665 w 9902"/>
                <a:gd name="connsiteY18" fmla="*/ 10000 h 10000"/>
                <a:gd name="connsiteX19" fmla="*/ 5817 w 9902"/>
                <a:gd name="connsiteY19" fmla="*/ 9714 h 10000"/>
                <a:gd name="connsiteX20" fmla="*/ 6724 w 9902"/>
                <a:gd name="connsiteY20" fmla="*/ 9857 h 10000"/>
                <a:gd name="connsiteX21" fmla="*/ 7446 w 9902"/>
                <a:gd name="connsiteY21" fmla="*/ 9762 h 10000"/>
                <a:gd name="connsiteX22" fmla="*/ 8313 w 9902"/>
                <a:gd name="connsiteY22" fmla="*/ 9619 h 10000"/>
                <a:gd name="connsiteX23" fmla="*/ 8670 w 9902"/>
                <a:gd name="connsiteY23" fmla="*/ 9333 h 10000"/>
                <a:gd name="connsiteX24" fmla="*/ 8832 w 9902"/>
                <a:gd name="connsiteY24" fmla="*/ 9048 h 10000"/>
                <a:gd name="connsiteX25" fmla="*/ 9270 w 9902"/>
                <a:gd name="connsiteY25" fmla="*/ 8905 h 10000"/>
                <a:gd name="connsiteX26" fmla="*/ 9545 w 9902"/>
                <a:gd name="connsiteY26" fmla="*/ 8333 h 10000"/>
                <a:gd name="connsiteX27" fmla="*/ 9667 w 9902"/>
                <a:gd name="connsiteY27" fmla="*/ 7762 h 10000"/>
                <a:gd name="connsiteX28" fmla="*/ 9740 w 9902"/>
                <a:gd name="connsiteY28" fmla="*/ 7476 h 10000"/>
                <a:gd name="connsiteX29" fmla="*/ 9667 w 9902"/>
                <a:gd name="connsiteY29" fmla="*/ 6762 h 10000"/>
                <a:gd name="connsiteX30" fmla="*/ 9821 w 9902"/>
                <a:gd name="connsiteY30" fmla="*/ 6476 h 10000"/>
                <a:gd name="connsiteX31" fmla="*/ 9862 w 9902"/>
                <a:gd name="connsiteY31" fmla="*/ 6333 h 10000"/>
                <a:gd name="connsiteX32" fmla="*/ 9740 w 9902"/>
                <a:gd name="connsiteY32" fmla="*/ 5286 h 10000"/>
                <a:gd name="connsiteX33" fmla="*/ 9627 w 9902"/>
                <a:gd name="connsiteY33" fmla="*/ 4857 h 10000"/>
                <a:gd name="connsiteX34" fmla="*/ 9586 w 9902"/>
                <a:gd name="connsiteY34" fmla="*/ 4714 h 10000"/>
                <a:gd name="connsiteX35" fmla="*/ 9781 w 9902"/>
                <a:gd name="connsiteY35" fmla="*/ 4143 h 10000"/>
                <a:gd name="connsiteX36" fmla="*/ 9862 w 9902"/>
                <a:gd name="connsiteY36" fmla="*/ 3857 h 10000"/>
                <a:gd name="connsiteX37" fmla="*/ 9902 w 9902"/>
                <a:gd name="connsiteY37" fmla="*/ 3714 h 10000"/>
                <a:gd name="connsiteX38" fmla="*/ 9545 w 9902"/>
                <a:gd name="connsiteY38" fmla="*/ 2857 h 10000"/>
                <a:gd name="connsiteX39" fmla="*/ 9586 w 9902"/>
                <a:gd name="connsiteY39" fmla="*/ 2238 h 10000"/>
                <a:gd name="connsiteX40" fmla="*/ 9545 w 9902"/>
                <a:gd name="connsiteY40" fmla="*/ 2000 h 10000"/>
                <a:gd name="connsiteX41" fmla="*/ 9464 w 9902"/>
                <a:gd name="connsiteY41" fmla="*/ 1714 h 10000"/>
                <a:gd name="connsiteX42" fmla="*/ 9504 w 9902"/>
                <a:gd name="connsiteY42" fmla="*/ 667 h 10000"/>
                <a:gd name="connsiteX43" fmla="*/ 9504 w 9902"/>
                <a:gd name="connsiteY43" fmla="*/ 333 h 10000"/>
                <a:gd name="connsiteX44" fmla="*/ 9464 w 9902"/>
                <a:gd name="connsiteY44" fmla="*/ 190 h 10000"/>
                <a:gd name="connsiteX45" fmla="*/ 1211 w 9902"/>
                <a:gd name="connsiteY45" fmla="*/ 0 h 10000"/>
                <a:gd name="connsiteX0" fmla="*/ 818 w 9832"/>
                <a:gd name="connsiteY0" fmla="*/ 143 h 10000"/>
                <a:gd name="connsiteX1" fmla="*/ 499 w 9832"/>
                <a:gd name="connsiteY1" fmla="*/ 476 h 10000"/>
                <a:gd name="connsiteX2" fmla="*/ 335 w 9832"/>
                <a:gd name="connsiteY2" fmla="*/ 762 h 10000"/>
                <a:gd name="connsiteX3" fmla="*/ 457 w 9832"/>
                <a:gd name="connsiteY3" fmla="*/ 1762 h 10000"/>
                <a:gd name="connsiteX4" fmla="*/ 573 w 9832"/>
                <a:gd name="connsiteY4" fmla="*/ 2857 h 10000"/>
                <a:gd name="connsiteX5" fmla="*/ 335 w 9832"/>
                <a:gd name="connsiteY5" fmla="*/ 3238 h 10000"/>
                <a:gd name="connsiteX6" fmla="*/ 290 w 9832"/>
                <a:gd name="connsiteY6" fmla="*/ 4874 h 10000"/>
                <a:gd name="connsiteX7" fmla="*/ 258 w 9832"/>
                <a:gd name="connsiteY7" fmla="*/ 6143 h 10000"/>
                <a:gd name="connsiteX8" fmla="*/ 7 w 9832"/>
                <a:gd name="connsiteY8" fmla="*/ 6683 h 10000"/>
                <a:gd name="connsiteX9" fmla="*/ 113 w 9832"/>
                <a:gd name="connsiteY9" fmla="*/ 7277 h 10000"/>
                <a:gd name="connsiteX10" fmla="*/ 85 w 9832"/>
                <a:gd name="connsiteY10" fmla="*/ 7787 h 10000"/>
                <a:gd name="connsiteX11" fmla="*/ 139 w 9832"/>
                <a:gd name="connsiteY11" fmla="*/ 8238 h 10000"/>
                <a:gd name="connsiteX12" fmla="*/ 417 w 9832"/>
                <a:gd name="connsiteY12" fmla="*/ 9000 h 10000"/>
                <a:gd name="connsiteX13" fmla="*/ 899 w 9832"/>
                <a:gd name="connsiteY13" fmla="*/ 9143 h 10000"/>
                <a:gd name="connsiteX14" fmla="*/ 1497 w 9832"/>
                <a:gd name="connsiteY14" fmla="*/ 9429 h 10000"/>
                <a:gd name="connsiteX15" fmla="*/ 2177 w 9832"/>
                <a:gd name="connsiteY15" fmla="*/ 9476 h 10000"/>
                <a:gd name="connsiteX16" fmla="*/ 2538 w 9832"/>
                <a:gd name="connsiteY16" fmla="*/ 9667 h 10000"/>
                <a:gd name="connsiteX17" fmla="*/ 3823 w 9832"/>
                <a:gd name="connsiteY17" fmla="*/ 9762 h 10000"/>
                <a:gd name="connsiteX18" fmla="*/ 4543 w 9832"/>
                <a:gd name="connsiteY18" fmla="*/ 10000 h 10000"/>
                <a:gd name="connsiteX19" fmla="*/ 5707 w 9832"/>
                <a:gd name="connsiteY19" fmla="*/ 9714 h 10000"/>
                <a:gd name="connsiteX20" fmla="*/ 6623 w 9832"/>
                <a:gd name="connsiteY20" fmla="*/ 9857 h 10000"/>
                <a:gd name="connsiteX21" fmla="*/ 7352 w 9832"/>
                <a:gd name="connsiteY21" fmla="*/ 9762 h 10000"/>
                <a:gd name="connsiteX22" fmla="*/ 8227 w 9832"/>
                <a:gd name="connsiteY22" fmla="*/ 9619 h 10000"/>
                <a:gd name="connsiteX23" fmla="*/ 8588 w 9832"/>
                <a:gd name="connsiteY23" fmla="*/ 9333 h 10000"/>
                <a:gd name="connsiteX24" fmla="*/ 8751 w 9832"/>
                <a:gd name="connsiteY24" fmla="*/ 9048 h 10000"/>
                <a:gd name="connsiteX25" fmla="*/ 9194 w 9832"/>
                <a:gd name="connsiteY25" fmla="*/ 8905 h 10000"/>
                <a:gd name="connsiteX26" fmla="*/ 9471 w 9832"/>
                <a:gd name="connsiteY26" fmla="*/ 8333 h 10000"/>
                <a:gd name="connsiteX27" fmla="*/ 9595 w 9832"/>
                <a:gd name="connsiteY27" fmla="*/ 7762 h 10000"/>
                <a:gd name="connsiteX28" fmla="*/ 9668 w 9832"/>
                <a:gd name="connsiteY28" fmla="*/ 7476 h 10000"/>
                <a:gd name="connsiteX29" fmla="*/ 9595 w 9832"/>
                <a:gd name="connsiteY29" fmla="*/ 6762 h 10000"/>
                <a:gd name="connsiteX30" fmla="*/ 9750 w 9832"/>
                <a:gd name="connsiteY30" fmla="*/ 6476 h 10000"/>
                <a:gd name="connsiteX31" fmla="*/ 9792 w 9832"/>
                <a:gd name="connsiteY31" fmla="*/ 6333 h 10000"/>
                <a:gd name="connsiteX32" fmla="*/ 9668 w 9832"/>
                <a:gd name="connsiteY32" fmla="*/ 5286 h 10000"/>
                <a:gd name="connsiteX33" fmla="*/ 9554 w 9832"/>
                <a:gd name="connsiteY33" fmla="*/ 4857 h 10000"/>
                <a:gd name="connsiteX34" fmla="*/ 9513 w 9832"/>
                <a:gd name="connsiteY34" fmla="*/ 4714 h 10000"/>
                <a:gd name="connsiteX35" fmla="*/ 9710 w 9832"/>
                <a:gd name="connsiteY35" fmla="*/ 4143 h 10000"/>
                <a:gd name="connsiteX36" fmla="*/ 9792 w 9832"/>
                <a:gd name="connsiteY36" fmla="*/ 3857 h 10000"/>
                <a:gd name="connsiteX37" fmla="*/ 9832 w 9832"/>
                <a:gd name="connsiteY37" fmla="*/ 3714 h 10000"/>
                <a:gd name="connsiteX38" fmla="*/ 9471 w 9832"/>
                <a:gd name="connsiteY38" fmla="*/ 2857 h 10000"/>
                <a:gd name="connsiteX39" fmla="*/ 9513 w 9832"/>
                <a:gd name="connsiteY39" fmla="*/ 2238 h 10000"/>
                <a:gd name="connsiteX40" fmla="*/ 9471 w 9832"/>
                <a:gd name="connsiteY40" fmla="*/ 2000 h 10000"/>
                <a:gd name="connsiteX41" fmla="*/ 9390 w 9832"/>
                <a:gd name="connsiteY41" fmla="*/ 1714 h 10000"/>
                <a:gd name="connsiteX42" fmla="*/ 9430 w 9832"/>
                <a:gd name="connsiteY42" fmla="*/ 667 h 10000"/>
                <a:gd name="connsiteX43" fmla="*/ 9430 w 9832"/>
                <a:gd name="connsiteY43" fmla="*/ 333 h 10000"/>
                <a:gd name="connsiteX44" fmla="*/ 9390 w 9832"/>
                <a:gd name="connsiteY44" fmla="*/ 190 h 10000"/>
                <a:gd name="connsiteX45" fmla="*/ 1055 w 9832"/>
                <a:gd name="connsiteY45" fmla="*/ 0 h 10000"/>
                <a:gd name="connsiteX0" fmla="*/ 832 w 10000"/>
                <a:gd name="connsiteY0" fmla="*/ 143 h 10000"/>
                <a:gd name="connsiteX1" fmla="*/ 508 w 10000"/>
                <a:gd name="connsiteY1" fmla="*/ 476 h 10000"/>
                <a:gd name="connsiteX2" fmla="*/ 341 w 10000"/>
                <a:gd name="connsiteY2" fmla="*/ 762 h 10000"/>
                <a:gd name="connsiteX3" fmla="*/ 465 w 10000"/>
                <a:gd name="connsiteY3" fmla="*/ 1762 h 10000"/>
                <a:gd name="connsiteX4" fmla="*/ 583 w 10000"/>
                <a:gd name="connsiteY4" fmla="*/ 2857 h 10000"/>
                <a:gd name="connsiteX5" fmla="*/ 341 w 10000"/>
                <a:gd name="connsiteY5" fmla="*/ 3238 h 10000"/>
                <a:gd name="connsiteX6" fmla="*/ 295 w 10000"/>
                <a:gd name="connsiteY6" fmla="*/ 4874 h 10000"/>
                <a:gd name="connsiteX7" fmla="*/ 262 w 10000"/>
                <a:gd name="connsiteY7" fmla="*/ 6143 h 10000"/>
                <a:gd name="connsiteX8" fmla="*/ 7 w 10000"/>
                <a:gd name="connsiteY8" fmla="*/ 6683 h 10000"/>
                <a:gd name="connsiteX9" fmla="*/ 115 w 10000"/>
                <a:gd name="connsiteY9" fmla="*/ 7277 h 10000"/>
                <a:gd name="connsiteX10" fmla="*/ 86 w 10000"/>
                <a:gd name="connsiteY10" fmla="*/ 7787 h 10000"/>
                <a:gd name="connsiteX11" fmla="*/ 141 w 10000"/>
                <a:gd name="connsiteY11" fmla="*/ 8238 h 10000"/>
                <a:gd name="connsiteX12" fmla="*/ 424 w 10000"/>
                <a:gd name="connsiteY12" fmla="*/ 9000 h 10000"/>
                <a:gd name="connsiteX13" fmla="*/ 914 w 10000"/>
                <a:gd name="connsiteY13" fmla="*/ 9143 h 10000"/>
                <a:gd name="connsiteX14" fmla="*/ 1523 w 10000"/>
                <a:gd name="connsiteY14" fmla="*/ 9429 h 10000"/>
                <a:gd name="connsiteX15" fmla="*/ 2214 w 10000"/>
                <a:gd name="connsiteY15" fmla="*/ 9476 h 10000"/>
                <a:gd name="connsiteX16" fmla="*/ 2581 w 10000"/>
                <a:gd name="connsiteY16" fmla="*/ 9667 h 10000"/>
                <a:gd name="connsiteX17" fmla="*/ 3888 w 10000"/>
                <a:gd name="connsiteY17" fmla="*/ 9762 h 10000"/>
                <a:gd name="connsiteX18" fmla="*/ 4621 w 10000"/>
                <a:gd name="connsiteY18" fmla="*/ 10000 h 10000"/>
                <a:gd name="connsiteX19" fmla="*/ 5805 w 10000"/>
                <a:gd name="connsiteY19" fmla="*/ 9714 h 10000"/>
                <a:gd name="connsiteX20" fmla="*/ 6736 w 10000"/>
                <a:gd name="connsiteY20" fmla="*/ 9857 h 10000"/>
                <a:gd name="connsiteX21" fmla="*/ 7478 w 10000"/>
                <a:gd name="connsiteY21" fmla="*/ 9762 h 10000"/>
                <a:gd name="connsiteX22" fmla="*/ 8368 w 10000"/>
                <a:gd name="connsiteY22" fmla="*/ 9619 h 10000"/>
                <a:gd name="connsiteX23" fmla="*/ 8735 w 10000"/>
                <a:gd name="connsiteY23" fmla="*/ 9333 h 10000"/>
                <a:gd name="connsiteX24" fmla="*/ 8901 w 10000"/>
                <a:gd name="connsiteY24" fmla="*/ 9048 h 10000"/>
                <a:gd name="connsiteX25" fmla="*/ 9351 w 10000"/>
                <a:gd name="connsiteY25" fmla="*/ 8905 h 10000"/>
                <a:gd name="connsiteX26" fmla="*/ 9633 w 10000"/>
                <a:gd name="connsiteY26" fmla="*/ 8333 h 10000"/>
                <a:gd name="connsiteX27" fmla="*/ 9759 w 10000"/>
                <a:gd name="connsiteY27" fmla="*/ 7762 h 10000"/>
                <a:gd name="connsiteX28" fmla="*/ 9833 w 10000"/>
                <a:gd name="connsiteY28" fmla="*/ 7476 h 10000"/>
                <a:gd name="connsiteX29" fmla="*/ 9759 w 10000"/>
                <a:gd name="connsiteY29" fmla="*/ 6762 h 10000"/>
                <a:gd name="connsiteX30" fmla="*/ 9917 w 10000"/>
                <a:gd name="connsiteY30" fmla="*/ 6476 h 10000"/>
                <a:gd name="connsiteX31" fmla="*/ 9737 w 10000"/>
                <a:gd name="connsiteY31" fmla="*/ 6613 h 10000"/>
                <a:gd name="connsiteX32" fmla="*/ 9833 w 10000"/>
                <a:gd name="connsiteY32" fmla="*/ 5286 h 10000"/>
                <a:gd name="connsiteX33" fmla="*/ 9717 w 10000"/>
                <a:gd name="connsiteY33" fmla="*/ 4857 h 10000"/>
                <a:gd name="connsiteX34" fmla="*/ 9676 w 10000"/>
                <a:gd name="connsiteY34" fmla="*/ 4714 h 10000"/>
                <a:gd name="connsiteX35" fmla="*/ 9876 w 10000"/>
                <a:gd name="connsiteY35" fmla="*/ 4143 h 10000"/>
                <a:gd name="connsiteX36" fmla="*/ 9959 w 10000"/>
                <a:gd name="connsiteY36" fmla="*/ 3857 h 10000"/>
                <a:gd name="connsiteX37" fmla="*/ 10000 w 10000"/>
                <a:gd name="connsiteY37" fmla="*/ 3714 h 10000"/>
                <a:gd name="connsiteX38" fmla="*/ 9633 w 10000"/>
                <a:gd name="connsiteY38" fmla="*/ 2857 h 10000"/>
                <a:gd name="connsiteX39" fmla="*/ 9676 w 10000"/>
                <a:gd name="connsiteY39" fmla="*/ 2238 h 10000"/>
                <a:gd name="connsiteX40" fmla="*/ 9633 w 10000"/>
                <a:gd name="connsiteY40" fmla="*/ 2000 h 10000"/>
                <a:gd name="connsiteX41" fmla="*/ 9550 w 10000"/>
                <a:gd name="connsiteY41" fmla="*/ 1714 h 10000"/>
                <a:gd name="connsiteX42" fmla="*/ 9591 w 10000"/>
                <a:gd name="connsiteY42" fmla="*/ 667 h 10000"/>
                <a:gd name="connsiteX43" fmla="*/ 9591 w 10000"/>
                <a:gd name="connsiteY43" fmla="*/ 333 h 10000"/>
                <a:gd name="connsiteX44" fmla="*/ 9550 w 10000"/>
                <a:gd name="connsiteY44" fmla="*/ 190 h 10000"/>
                <a:gd name="connsiteX45" fmla="*/ 1073 w 10000"/>
                <a:gd name="connsiteY45" fmla="*/ 0 h 10000"/>
                <a:gd name="connsiteX0" fmla="*/ 832 w 9959"/>
                <a:gd name="connsiteY0" fmla="*/ 143 h 10000"/>
                <a:gd name="connsiteX1" fmla="*/ 508 w 9959"/>
                <a:gd name="connsiteY1" fmla="*/ 476 h 10000"/>
                <a:gd name="connsiteX2" fmla="*/ 341 w 9959"/>
                <a:gd name="connsiteY2" fmla="*/ 762 h 10000"/>
                <a:gd name="connsiteX3" fmla="*/ 465 w 9959"/>
                <a:gd name="connsiteY3" fmla="*/ 1762 h 10000"/>
                <a:gd name="connsiteX4" fmla="*/ 583 w 9959"/>
                <a:gd name="connsiteY4" fmla="*/ 2857 h 10000"/>
                <a:gd name="connsiteX5" fmla="*/ 341 w 9959"/>
                <a:gd name="connsiteY5" fmla="*/ 3238 h 10000"/>
                <a:gd name="connsiteX6" fmla="*/ 295 w 9959"/>
                <a:gd name="connsiteY6" fmla="*/ 4874 h 10000"/>
                <a:gd name="connsiteX7" fmla="*/ 262 w 9959"/>
                <a:gd name="connsiteY7" fmla="*/ 6143 h 10000"/>
                <a:gd name="connsiteX8" fmla="*/ 7 w 9959"/>
                <a:gd name="connsiteY8" fmla="*/ 6683 h 10000"/>
                <a:gd name="connsiteX9" fmla="*/ 115 w 9959"/>
                <a:gd name="connsiteY9" fmla="*/ 7277 h 10000"/>
                <a:gd name="connsiteX10" fmla="*/ 86 w 9959"/>
                <a:gd name="connsiteY10" fmla="*/ 7787 h 10000"/>
                <a:gd name="connsiteX11" fmla="*/ 141 w 9959"/>
                <a:gd name="connsiteY11" fmla="*/ 8238 h 10000"/>
                <a:gd name="connsiteX12" fmla="*/ 424 w 9959"/>
                <a:gd name="connsiteY12" fmla="*/ 9000 h 10000"/>
                <a:gd name="connsiteX13" fmla="*/ 914 w 9959"/>
                <a:gd name="connsiteY13" fmla="*/ 9143 h 10000"/>
                <a:gd name="connsiteX14" fmla="*/ 1523 w 9959"/>
                <a:gd name="connsiteY14" fmla="*/ 9429 h 10000"/>
                <a:gd name="connsiteX15" fmla="*/ 2214 w 9959"/>
                <a:gd name="connsiteY15" fmla="*/ 9476 h 10000"/>
                <a:gd name="connsiteX16" fmla="*/ 2581 w 9959"/>
                <a:gd name="connsiteY16" fmla="*/ 9667 h 10000"/>
                <a:gd name="connsiteX17" fmla="*/ 3888 w 9959"/>
                <a:gd name="connsiteY17" fmla="*/ 9762 h 10000"/>
                <a:gd name="connsiteX18" fmla="*/ 4621 w 9959"/>
                <a:gd name="connsiteY18" fmla="*/ 10000 h 10000"/>
                <a:gd name="connsiteX19" fmla="*/ 5805 w 9959"/>
                <a:gd name="connsiteY19" fmla="*/ 9714 h 10000"/>
                <a:gd name="connsiteX20" fmla="*/ 6736 w 9959"/>
                <a:gd name="connsiteY20" fmla="*/ 9857 h 10000"/>
                <a:gd name="connsiteX21" fmla="*/ 7478 w 9959"/>
                <a:gd name="connsiteY21" fmla="*/ 9762 h 10000"/>
                <a:gd name="connsiteX22" fmla="*/ 8368 w 9959"/>
                <a:gd name="connsiteY22" fmla="*/ 9619 h 10000"/>
                <a:gd name="connsiteX23" fmla="*/ 8735 w 9959"/>
                <a:gd name="connsiteY23" fmla="*/ 9333 h 10000"/>
                <a:gd name="connsiteX24" fmla="*/ 8901 w 9959"/>
                <a:gd name="connsiteY24" fmla="*/ 9048 h 10000"/>
                <a:gd name="connsiteX25" fmla="*/ 9351 w 9959"/>
                <a:gd name="connsiteY25" fmla="*/ 8905 h 10000"/>
                <a:gd name="connsiteX26" fmla="*/ 9633 w 9959"/>
                <a:gd name="connsiteY26" fmla="*/ 8333 h 10000"/>
                <a:gd name="connsiteX27" fmla="*/ 9759 w 9959"/>
                <a:gd name="connsiteY27" fmla="*/ 7762 h 10000"/>
                <a:gd name="connsiteX28" fmla="*/ 9833 w 9959"/>
                <a:gd name="connsiteY28" fmla="*/ 7476 h 10000"/>
                <a:gd name="connsiteX29" fmla="*/ 9759 w 9959"/>
                <a:gd name="connsiteY29" fmla="*/ 6762 h 10000"/>
                <a:gd name="connsiteX30" fmla="*/ 9917 w 9959"/>
                <a:gd name="connsiteY30" fmla="*/ 6476 h 10000"/>
                <a:gd name="connsiteX31" fmla="*/ 9737 w 9959"/>
                <a:gd name="connsiteY31" fmla="*/ 6613 h 10000"/>
                <a:gd name="connsiteX32" fmla="*/ 9833 w 9959"/>
                <a:gd name="connsiteY32" fmla="*/ 5286 h 10000"/>
                <a:gd name="connsiteX33" fmla="*/ 9717 w 9959"/>
                <a:gd name="connsiteY33" fmla="*/ 4857 h 10000"/>
                <a:gd name="connsiteX34" fmla="*/ 9676 w 9959"/>
                <a:gd name="connsiteY34" fmla="*/ 4714 h 10000"/>
                <a:gd name="connsiteX35" fmla="*/ 9876 w 9959"/>
                <a:gd name="connsiteY35" fmla="*/ 4143 h 10000"/>
                <a:gd name="connsiteX36" fmla="*/ 9959 w 9959"/>
                <a:gd name="connsiteY36" fmla="*/ 3857 h 10000"/>
                <a:gd name="connsiteX37" fmla="*/ 9734 w 9959"/>
                <a:gd name="connsiteY37" fmla="*/ 3602 h 10000"/>
                <a:gd name="connsiteX38" fmla="*/ 9633 w 9959"/>
                <a:gd name="connsiteY38" fmla="*/ 2857 h 10000"/>
                <a:gd name="connsiteX39" fmla="*/ 9676 w 9959"/>
                <a:gd name="connsiteY39" fmla="*/ 2238 h 10000"/>
                <a:gd name="connsiteX40" fmla="*/ 9633 w 9959"/>
                <a:gd name="connsiteY40" fmla="*/ 2000 h 10000"/>
                <a:gd name="connsiteX41" fmla="*/ 9550 w 9959"/>
                <a:gd name="connsiteY41" fmla="*/ 1714 h 10000"/>
                <a:gd name="connsiteX42" fmla="*/ 9591 w 9959"/>
                <a:gd name="connsiteY42" fmla="*/ 667 h 10000"/>
                <a:gd name="connsiteX43" fmla="*/ 9591 w 9959"/>
                <a:gd name="connsiteY43" fmla="*/ 333 h 10000"/>
                <a:gd name="connsiteX44" fmla="*/ 9550 w 9959"/>
                <a:gd name="connsiteY44" fmla="*/ 190 h 10000"/>
                <a:gd name="connsiteX45" fmla="*/ 1073 w 9959"/>
                <a:gd name="connsiteY45" fmla="*/ 0 h 10000"/>
                <a:gd name="connsiteX0" fmla="*/ 834 w 9957"/>
                <a:gd name="connsiteY0" fmla="*/ 143 h 10000"/>
                <a:gd name="connsiteX1" fmla="*/ 509 w 9957"/>
                <a:gd name="connsiteY1" fmla="*/ 476 h 10000"/>
                <a:gd name="connsiteX2" fmla="*/ 341 w 9957"/>
                <a:gd name="connsiteY2" fmla="*/ 762 h 10000"/>
                <a:gd name="connsiteX3" fmla="*/ 466 w 9957"/>
                <a:gd name="connsiteY3" fmla="*/ 1762 h 10000"/>
                <a:gd name="connsiteX4" fmla="*/ 584 w 9957"/>
                <a:gd name="connsiteY4" fmla="*/ 2857 h 10000"/>
                <a:gd name="connsiteX5" fmla="*/ 341 w 9957"/>
                <a:gd name="connsiteY5" fmla="*/ 3238 h 10000"/>
                <a:gd name="connsiteX6" fmla="*/ 295 w 9957"/>
                <a:gd name="connsiteY6" fmla="*/ 4874 h 10000"/>
                <a:gd name="connsiteX7" fmla="*/ 262 w 9957"/>
                <a:gd name="connsiteY7" fmla="*/ 6143 h 10000"/>
                <a:gd name="connsiteX8" fmla="*/ 6 w 9957"/>
                <a:gd name="connsiteY8" fmla="*/ 6683 h 10000"/>
                <a:gd name="connsiteX9" fmla="*/ 114 w 9957"/>
                <a:gd name="connsiteY9" fmla="*/ 7277 h 10000"/>
                <a:gd name="connsiteX10" fmla="*/ 85 w 9957"/>
                <a:gd name="connsiteY10" fmla="*/ 7787 h 10000"/>
                <a:gd name="connsiteX11" fmla="*/ 141 w 9957"/>
                <a:gd name="connsiteY11" fmla="*/ 8238 h 10000"/>
                <a:gd name="connsiteX12" fmla="*/ 425 w 9957"/>
                <a:gd name="connsiteY12" fmla="*/ 9000 h 10000"/>
                <a:gd name="connsiteX13" fmla="*/ 917 w 9957"/>
                <a:gd name="connsiteY13" fmla="*/ 9143 h 10000"/>
                <a:gd name="connsiteX14" fmla="*/ 1528 w 9957"/>
                <a:gd name="connsiteY14" fmla="*/ 9429 h 10000"/>
                <a:gd name="connsiteX15" fmla="*/ 2222 w 9957"/>
                <a:gd name="connsiteY15" fmla="*/ 9476 h 10000"/>
                <a:gd name="connsiteX16" fmla="*/ 2591 w 9957"/>
                <a:gd name="connsiteY16" fmla="*/ 9667 h 10000"/>
                <a:gd name="connsiteX17" fmla="*/ 3903 w 9957"/>
                <a:gd name="connsiteY17" fmla="*/ 9762 h 10000"/>
                <a:gd name="connsiteX18" fmla="*/ 4639 w 9957"/>
                <a:gd name="connsiteY18" fmla="*/ 10000 h 10000"/>
                <a:gd name="connsiteX19" fmla="*/ 5828 w 9957"/>
                <a:gd name="connsiteY19" fmla="*/ 9714 h 10000"/>
                <a:gd name="connsiteX20" fmla="*/ 6763 w 9957"/>
                <a:gd name="connsiteY20" fmla="*/ 9857 h 10000"/>
                <a:gd name="connsiteX21" fmla="*/ 7508 w 9957"/>
                <a:gd name="connsiteY21" fmla="*/ 9762 h 10000"/>
                <a:gd name="connsiteX22" fmla="*/ 8401 w 9957"/>
                <a:gd name="connsiteY22" fmla="*/ 9619 h 10000"/>
                <a:gd name="connsiteX23" fmla="*/ 8770 w 9957"/>
                <a:gd name="connsiteY23" fmla="*/ 9333 h 10000"/>
                <a:gd name="connsiteX24" fmla="*/ 8937 w 9957"/>
                <a:gd name="connsiteY24" fmla="*/ 9048 h 10000"/>
                <a:gd name="connsiteX25" fmla="*/ 9388 w 9957"/>
                <a:gd name="connsiteY25" fmla="*/ 8905 h 10000"/>
                <a:gd name="connsiteX26" fmla="*/ 9672 w 9957"/>
                <a:gd name="connsiteY26" fmla="*/ 8333 h 10000"/>
                <a:gd name="connsiteX27" fmla="*/ 9798 w 9957"/>
                <a:gd name="connsiteY27" fmla="*/ 7762 h 10000"/>
                <a:gd name="connsiteX28" fmla="*/ 9872 w 9957"/>
                <a:gd name="connsiteY28" fmla="*/ 7476 h 10000"/>
                <a:gd name="connsiteX29" fmla="*/ 9798 w 9957"/>
                <a:gd name="connsiteY29" fmla="*/ 6762 h 10000"/>
                <a:gd name="connsiteX30" fmla="*/ 9957 w 9957"/>
                <a:gd name="connsiteY30" fmla="*/ 6476 h 10000"/>
                <a:gd name="connsiteX31" fmla="*/ 9776 w 9957"/>
                <a:gd name="connsiteY31" fmla="*/ 6613 h 10000"/>
                <a:gd name="connsiteX32" fmla="*/ 9872 w 9957"/>
                <a:gd name="connsiteY32" fmla="*/ 5286 h 10000"/>
                <a:gd name="connsiteX33" fmla="*/ 9756 w 9957"/>
                <a:gd name="connsiteY33" fmla="*/ 4857 h 10000"/>
                <a:gd name="connsiteX34" fmla="*/ 9715 w 9957"/>
                <a:gd name="connsiteY34" fmla="*/ 4714 h 10000"/>
                <a:gd name="connsiteX35" fmla="*/ 9916 w 9957"/>
                <a:gd name="connsiteY35" fmla="*/ 4143 h 10000"/>
                <a:gd name="connsiteX36" fmla="*/ 9732 w 9957"/>
                <a:gd name="connsiteY36" fmla="*/ 4081 h 10000"/>
                <a:gd name="connsiteX37" fmla="*/ 9773 w 9957"/>
                <a:gd name="connsiteY37" fmla="*/ 3602 h 10000"/>
                <a:gd name="connsiteX38" fmla="*/ 9672 w 9957"/>
                <a:gd name="connsiteY38" fmla="*/ 2857 h 10000"/>
                <a:gd name="connsiteX39" fmla="*/ 9715 w 9957"/>
                <a:gd name="connsiteY39" fmla="*/ 2238 h 10000"/>
                <a:gd name="connsiteX40" fmla="*/ 9672 w 9957"/>
                <a:gd name="connsiteY40" fmla="*/ 2000 h 10000"/>
                <a:gd name="connsiteX41" fmla="*/ 9588 w 9957"/>
                <a:gd name="connsiteY41" fmla="*/ 1714 h 10000"/>
                <a:gd name="connsiteX42" fmla="*/ 9629 w 9957"/>
                <a:gd name="connsiteY42" fmla="*/ 667 h 10000"/>
                <a:gd name="connsiteX43" fmla="*/ 9629 w 9957"/>
                <a:gd name="connsiteY43" fmla="*/ 333 h 10000"/>
                <a:gd name="connsiteX44" fmla="*/ 9588 w 9957"/>
                <a:gd name="connsiteY44" fmla="*/ 190 h 10000"/>
                <a:gd name="connsiteX45" fmla="*/ 1076 w 9957"/>
                <a:gd name="connsiteY4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957" h="10000">
                  <a:moveTo>
                    <a:pt x="834" y="143"/>
                  </a:moveTo>
                  <a:cubicBezTo>
                    <a:pt x="718" y="345"/>
                    <a:pt x="565" y="226"/>
                    <a:pt x="509" y="476"/>
                  </a:cubicBezTo>
                  <a:cubicBezTo>
                    <a:pt x="491" y="571"/>
                    <a:pt x="341" y="762"/>
                    <a:pt x="341" y="762"/>
                  </a:cubicBezTo>
                  <a:cubicBezTo>
                    <a:pt x="299" y="1060"/>
                    <a:pt x="610" y="1512"/>
                    <a:pt x="466" y="1762"/>
                  </a:cubicBezTo>
                  <a:cubicBezTo>
                    <a:pt x="483" y="2226"/>
                    <a:pt x="474" y="2464"/>
                    <a:pt x="584" y="2857"/>
                  </a:cubicBezTo>
                  <a:cubicBezTo>
                    <a:pt x="533" y="3048"/>
                    <a:pt x="483" y="3131"/>
                    <a:pt x="341" y="3238"/>
                  </a:cubicBezTo>
                  <a:cubicBezTo>
                    <a:pt x="91" y="3690"/>
                    <a:pt x="547" y="4445"/>
                    <a:pt x="295" y="4874"/>
                  </a:cubicBezTo>
                  <a:cubicBezTo>
                    <a:pt x="287" y="5338"/>
                    <a:pt x="295" y="5679"/>
                    <a:pt x="262" y="6143"/>
                  </a:cubicBezTo>
                  <a:cubicBezTo>
                    <a:pt x="245" y="6298"/>
                    <a:pt x="31" y="6494"/>
                    <a:pt x="6" y="6683"/>
                  </a:cubicBezTo>
                  <a:cubicBezTo>
                    <a:pt x="-18" y="6872"/>
                    <a:pt x="40" y="6980"/>
                    <a:pt x="114" y="7277"/>
                  </a:cubicBezTo>
                  <a:cubicBezTo>
                    <a:pt x="90" y="7373"/>
                    <a:pt x="95" y="7680"/>
                    <a:pt x="85" y="7787"/>
                  </a:cubicBezTo>
                  <a:cubicBezTo>
                    <a:pt x="53" y="8144"/>
                    <a:pt x="-118" y="8143"/>
                    <a:pt x="141" y="8238"/>
                  </a:cubicBezTo>
                  <a:cubicBezTo>
                    <a:pt x="299" y="8524"/>
                    <a:pt x="333" y="8667"/>
                    <a:pt x="425" y="9000"/>
                  </a:cubicBezTo>
                  <a:lnTo>
                    <a:pt x="917" y="9143"/>
                  </a:lnTo>
                  <a:cubicBezTo>
                    <a:pt x="1119" y="9202"/>
                    <a:pt x="1327" y="9345"/>
                    <a:pt x="1528" y="9429"/>
                  </a:cubicBezTo>
                  <a:cubicBezTo>
                    <a:pt x="1753" y="9512"/>
                    <a:pt x="1988" y="9464"/>
                    <a:pt x="2222" y="9476"/>
                  </a:cubicBezTo>
                  <a:cubicBezTo>
                    <a:pt x="2347" y="9524"/>
                    <a:pt x="2456" y="9643"/>
                    <a:pt x="2591" y="9667"/>
                  </a:cubicBezTo>
                  <a:cubicBezTo>
                    <a:pt x="2800" y="9690"/>
                    <a:pt x="3760" y="9750"/>
                    <a:pt x="3903" y="9762"/>
                  </a:cubicBezTo>
                  <a:cubicBezTo>
                    <a:pt x="4145" y="9857"/>
                    <a:pt x="4397" y="9905"/>
                    <a:pt x="4639" y="10000"/>
                  </a:cubicBezTo>
                  <a:cubicBezTo>
                    <a:pt x="5048" y="9964"/>
                    <a:pt x="5433" y="9869"/>
                    <a:pt x="5828" y="9714"/>
                  </a:cubicBezTo>
                  <a:cubicBezTo>
                    <a:pt x="6177" y="9750"/>
                    <a:pt x="6427" y="9810"/>
                    <a:pt x="6763" y="9857"/>
                  </a:cubicBezTo>
                  <a:cubicBezTo>
                    <a:pt x="7030" y="9964"/>
                    <a:pt x="7248" y="9810"/>
                    <a:pt x="7508" y="9762"/>
                  </a:cubicBezTo>
                  <a:cubicBezTo>
                    <a:pt x="7809" y="9714"/>
                    <a:pt x="8108" y="9702"/>
                    <a:pt x="8401" y="9619"/>
                  </a:cubicBezTo>
                  <a:cubicBezTo>
                    <a:pt x="8536" y="9512"/>
                    <a:pt x="8670" y="9488"/>
                    <a:pt x="8770" y="9333"/>
                  </a:cubicBezTo>
                  <a:cubicBezTo>
                    <a:pt x="8835" y="9238"/>
                    <a:pt x="8845" y="9083"/>
                    <a:pt x="8937" y="9048"/>
                  </a:cubicBezTo>
                  <a:cubicBezTo>
                    <a:pt x="9246" y="8929"/>
                    <a:pt x="9095" y="8976"/>
                    <a:pt x="9388" y="8905"/>
                  </a:cubicBezTo>
                  <a:cubicBezTo>
                    <a:pt x="9529" y="8738"/>
                    <a:pt x="9555" y="8536"/>
                    <a:pt x="9672" y="8333"/>
                  </a:cubicBezTo>
                  <a:cubicBezTo>
                    <a:pt x="9723" y="7952"/>
                    <a:pt x="9681" y="8143"/>
                    <a:pt x="9798" y="7762"/>
                  </a:cubicBezTo>
                  <a:cubicBezTo>
                    <a:pt x="9823" y="7667"/>
                    <a:pt x="9872" y="7476"/>
                    <a:pt x="9872" y="7476"/>
                  </a:cubicBezTo>
                  <a:cubicBezTo>
                    <a:pt x="9798" y="7238"/>
                    <a:pt x="9705" y="7024"/>
                    <a:pt x="9798" y="6762"/>
                  </a:cubicBezTo>
                  <a:cubicBezTo>
                    <a:pt x="9840" y="6655"/>
                    <a:pt x="9932" y="6583"/>
                    <a:pt x="9957" y="6476"/>
                  </a:cubicBezTo>
                  <a:cubicBezTo>
                    <a:pt x="9965" y="6429"/>
                    <a:pt x="9767" y="6661"/>
                    <a:pt x="9776" y="6613"/>
                  </a:cubicBezTo>
                  <a:cubicBezTo>
                    <a:pt x="9725" y="5756"/>
                    <a:pt x="10032" y="5810"/>
                    <a:pt x="9872" y="5286"/>
                  </a:cubicBezTo>
                  <a:cubicBezTo>
                    <a:pt x="9840" y="5143"/>
                    <a:pt x="9798" y="5000"/>
                    <a:pt x="9756" y="4857"/>
                  </a:cubicBezTo>
                  <a:cubicBezTo>
                    <a:pt x="9748" y="4810"/>
                    <a:pt x="9715" y="4714"/>
                    <a:pt x="9715" y="4714"/>
                  </a:cubicBezTo>
                  <a:cubicBezTo>
                    <a:pt x="9756" y="4429"/>
                    <a:pt x="9748" y="4345"/>
                    <a:pt x="9916" y="4143"/>
                  </a:cubicBezTo>
                  <a:cubicBezTo>
                    <a:pt x="9948" y="4048"/>
                    <a:pt x="9698" y="4176"/>
                    <a:pt x="9732" y="4081"/>
                  </a:cubicBezTo>
                  <a:cubicBezTo>
                    <a:pt x="9740" y="4034"/>
                    <a:pt x="9783" y="3806"/>
                    <a:pt x="9773" y="3602"/>
                  </a:cubicBezTo>
                  <a:cubicBezTo>
                    <a:pt x="9763" y="3398"/>
                    <a:pt x="9899" y="3119"/>
                    <a:pt x="9672" y="2857"/>
                  </a:cubicBezTo>
                  <a:cubicBezTo>
                    <a:pt x="9613" y="2643"/>
                    <a:pt x="9656" y="2452"/>
                    <a:pt x="9715" y="2238"/>
                  </a:cubicBezTo>
                  <a:cubicBezTo>
                    <a:pt x="9705" y="2155"/>
                    <a:pt x="9689" y="2083"/>
                    <a:pt x="9672" y="2000"/>
                  </a:cubicBezTo>
                  <a:cubicBezTo>
                    <a:pt x="9656" y="1905"/>
                    <a:pt x="9588" y="1714"/>
                    <a:pt x="9588" y="1714"/>
                  </a:cubicBezTo>
                  <a:cubicBezTo>
                    <a:pt x="9638" y="1286"/>
                    <a:pt x="9672" y="1131"/>
                    <a:pt x="9629" y="667"/>
                  </a:cubicBezTo>
                  <a:cubicBezTo>
                    <a:pt x="9681" y="476"/>
                    <a:pt x="9681" y="560"/>
                    <a:pt x="9629" y="333"/>
                  </a:cubicBezTo>
                  <a:cubicBezTo>
                    <a:pt x="9621" y="286"/>
                    <a:pt x="9588" y="190"/>
                    <a:pt x="9588" y="190"/>
                  </a:cubicBezTo>
                  <a:lnTo>
                    <a:pt x="1076" y="0"/>
                  </a:lnTo>
                </a:path>
              </a:pathLst>
            </a:custGeom>
            <a:blipFill dpi="0" rotWithShape="1">
              <a:blip r:embed="rId8"/>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56" name="Rectangle 70" descr="White marble"/>
            <p:cNvSpPr>
              <a:spLocks noChangeArrowheads="1"/>
            </p:cNvSpPr>
            <p:nvPr/>
          </p:nvSpPr>
          <p:spPr bwMode="auto">
            <a:xfrm>
              <a:off x="4619" y="487"/>
              <a:ext cx="823" cy="436"/>
            </a:xfrm>
            <a:prstGeom prst="rect">
              <a:avLst/>
            </a:prstGeom>
            <a:blipFill dpi="0" rotWithShape="1">
              <a:blip r:embed="rId8"/>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57" name="Rectangle 71"/>
            <p:cNvSpPr>
              <a:spLocks noChangeArrowheads="1"/>
            </p:cNvSpPr>
            <p:nvPr/>
          </p:nvSpPr>
          <p:spPr bwMode="auto">
            <a:xfrm>
              <a:off x="4489" y="487"/>
              <a:ext cx="44" cy="586"/>
            </a:xfrm>
            <a:prstGeom prst="rect">
              <a:avLst/>
            </a:prstGeom>
            <a:solidFill>
              <a:schemeClr val="accent1">
                <a:lumMod val="75000"/>
              </a:schemeClr>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58" name="Rectangle 72"/>
            <p:cNvSpPr>
              <a:spLocks noChangeArrowheads="1"/>
            </p:cNvSpPr>
            <p:nvPr/>
          </p:nvSpPr>
          <p:spPr bwMode="auto">
            <a:xfrm>
              <a:off x="5528" y="487"/>
              <a:ext cx="43" cy="586"/>
            </a:xfrm>
            <a:prstGeom prst="rect">
              <a:avLst/>
            </a:prstGeom>
            <a:solidFill>
              <a:schemeClr val="accent1">
                <a:lumMod val="75000"/>
              </a:schemeClr>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nchor="ctr"/>
            <a:lstStyle>
              <a:lvl1pPr defTabSz="1019175">
                <a:defRPr sz="2400">
                  <a:solidFill>
                    <a:schemeClr val="tx1"/>
                  </a:solidFill>
                  <a:latin typeface="Times New Roman" pitchFamily="18" charset="0"/>
                </a:defRPr>
              </a:lvl1pPr>
              <a:lvl2pPr marL="742950" indent="-285750" defTabSz="1019175">
                <a:defRPr sz="2400">
                  <a:solidFill>
                    <a:schemeClr val="tx1"/>
                  </a:solidFill>
                  <a:latin typeface="Times New Roman" pitchFamily="18" charset="0"/>
                </a:defRPr>
              </a:lvl2pPr>
              <a:lvl3pPr marL="1143000" indent="-228600" defTabSz="1019175">
                <a:defRPr sz="2400">
                  <a:solidFill>
                    <a:schemeClr val="tx1"/>
                  </a:solidFill>
                  <a:latin typeface="Times New Roman" pitchFamily="18" charset="0"/>
                </a:defRPr>
              </a:lvl3pPr>
              <a:lvl4pPr marL="1600200" indent="-228600" defTabSz="1019175">
                <a:defRPr sz="2400">
                  <a:solidFill>
                    <a:schemeClr val="tx1"/>
                  </a:solidFill>
                  <a:latin typeface="Times New Roman" pitchFamily="18" charset="0"/>
                </a:defRPr>
              </a:lvl4pPr>
              <a:lvl5pPr marL="2057400" indent="-228600" defTabSz="1019175">
                <a:defRPr sz="2400">
                  <a:solidFill>
                    <a:schemeClr val="tx1"/>
                  </a:solidFill>
                  <a:latin typeface="Times New Roman" pitchFamily="18" charset="0"/>
                </a:defRPr>
              </a:lvl5pPr>
              <a:lvl6pPr marL="2514600" indent="-228600" defTabSz="1019175" eaLnBrk="0" fontAlgn="base" hangingPunct="0">
                <a:spcBef>
                  <a:spcPct val="0"/>
                </a:spcBef>
                <a:spcAft>
                  <a:spcPct val="0"/>
                </a:spcAft>
                <a:defRPr sz="2400">
                  <a:solidFill>
                    <a:schemeClr val="tx1"/>
                  </a:solidFill>
                  <a:latin typeface="Times New Roman" pitchFamily="18" charset="0"/>
                </a:defRPr>
              </a:lvl6pPr>
              <a:lvl7pPr marL="2971800" indent="-228600" defTabSz="1019175" eaLnBrk="0" fontAlgn="base" hangingPunct="0">
                <a:spcBef>
                  <a:spcPct val="0"/>
                </a:spcBef>
                <a:spcAft>
                  <a:spcPct val="0"/>
                </a:spcAft>
                <a:defRPr sz="2400">
                  <a:solidFill>
                    <a:schemeClr val="tx1"/>
                  </a:solidFill>
                  <a:latin typeface="Times New Roman" pitchFamily="18" charset="0"/>
                </a:defRPr>
              </a:lvl7pPr>
              <a:lvl8pPr marL="3429000" indent="-228600" defTabSz="1019175" eaLnBrk="0" fontAlgn="base" hangingPunct="0">
                <a:spcBef>
                  <a:spcPct val="0"/>
                </a:spcBef>
                <a:spcAft>
                  <a:spcPct val="0"/>
                </a:spcAft>
                <a:defRPr sz="2400">
                  <a:solidFill>
                    <a:schemeClr val="tx1"/>
                  </a:solidFill>
                  <a:latin typeface="Times New Roman" pitchFamily="18" charset="0"/>
                </a:defRPr>
              </a:lvl8pPr>
              <a:lvl9pPr marL="3886200" indent="-228600" defTabSz="1019175"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endParaRPr lang="en-US" altLang="en-US" sz="2000" dirty="0">
                <a:solidFill>
                  <a:srgbClr val="000000"/>
                </a:solidFill>
                <a:latin typeface="Arial" pitchFamily="34" charset="0"/>
                <a:ea typeface="+mn-ea"/>
                <a:cs typeface="Arial" pitchFamily="34" charset="0"/>
              </a:endParaRPr>
            </a:p>
          </p:txBody>
        </p:sp>
        <p:sp>
          <p:nvSpPr>
            <p:cNvPr id="59" name="Rectangle 73" descr="Granite"/>
            <p:cNvSpPr>
              <a:spLocks noChangeArrowheads="1"/>
            </p:cNvSpPr>
            <p:nvPr/>
          </p:nvSpPr>
          <p:spPr bwMode="auto">
            <a:xfrm>
              <a:off x="4619" y="487"/>
              <a:ext cx="823" cy="912"/>
            </a:xfrm>
            <a:prstGeom prst="rect">
              <a:avLst/>
            </a:pr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60" name="Freeform 74" descr="Granite"/>
            <p:cNvSpPr>
              <a:spLocks/>
            </p:cNvSpPr>
            <p:nvPr/>
          </p:nvSpPr>
          <p:spPr bwMode="auto">
            <a:xfrm>
              <a:off x="4545" y="1360"/>
              <a:ext cx="936" cy="1408"/>
            </a:xfrm>
            <a:custGeom>
              <a:avLst/>
              <a:gdLst>
                <a:gd name="T0" fmla="*/ 142 w 1100"/>
                <a:gd name="T1" fmla="*/ 11 h 1767"/>
                <a:gd name="T2" fmla="*/ 115 w 1100"/>
                <a:gd name="T3" fmla="*/ 63 h 1767"/>
                <a:gd name="T4" fmla="*/ 61 w 1100"/>
                <a:gd name="T5" fmla="*/ 184 h 1767"/>
                <a:gd name="T6" fmla="*/ 68 w 1100"/>
                <a:gd name="T7" fmla="*/ 270 h 1767"/>
                <a:gd name="T8" fmla="*/ 81 w 1100"/>
                <a:gd name="T9" fmla="*/ 305 h 1767"/>
                <a:gd name="T10" fmla="*/ 68 w 1100"/>
                <a:gd name="T11" fmla="*/ 414 h 1767"/>
                <a:gd name="T12" fmla="*/ 81 w 1100"/>
                <a:gd name="T13" fmla="*/ 449 h 1767"/>
                <a:gd name="T14" fmla="*/ 75 w 1100"/>
                <a:gd name="T15" fmla="*/ 500 h 1767"/>
                <a:gd name="T16" fmla="*/ 61 w 1100"/>
                <a:gd name="T17" fmla="*/ 535 h 1767"/>
                <a:gd name="T18" fmla="*/ 33 w 1100"/>
                <a:gd name="T19" fmla="*/ 650 h 1767"/>
                <a:gd name="T20" fmla="*/ 33 w 1100"/>
                <a:gd name="T21" fmla="*/ 742 h 1767"/>
                <a:gd name="T22" fmla="*/ 14 w 1100"/>
                <a:gd name="T23" fmla="*/ 782 h 1767"/>
                <a:gd name="T24" fmla="*/ 0 w 1100"/>
                <a:gd name="T25" fmla="*/ 817 h 1767"/>
                <a:gd name="T26" fmla="*/ 40 w 1100"/>
                <a:gd name="T27" fmla="*/ 850 h 1767"/>
                <a:gd name="T28" fmla="*/ 61 w 1100"/>
                <a:gd name="T29" fmla="*/ 881 h 1767"/>
                <a:gd name="T30" fmla="*/ 126 w 1100"/>
                <a:gd name="T31" fmla="*/ 959 h 1767"/>
                <a:gd name="T32" fmla="*/ 126 w 1100"/>
                <a:gd name="T33" fmla="*/ 1023 h 1767"/>
                <a:gd name="T34" fmla="*/ 152 w 1100"/>
                <a:gd name="T35" fmla="*/ 1071 h 1767"/>
                <a:gd name="T36" fmla="*/ 144 w 1100"/>
                <a:gd name="T37" fmla="*/ 1192 h 1767"/>
                <a:gd name="T38" fmla="*/ 152 w 1100"/>
                <a:gd name="T39" fmla="*/ 1368 h 1767"/>
                <a:gd name="T40" fmla="*/ 224 w 1100"/>
                <a:gd name="T41" fmla="*/ 1406 h 1767"/>
                <a:gd name="T42" fmla="*/ 346 w 1100"/>
                <a:gd name="T43" fmla="*/ 1400 h 1767"/>
                <a:gd name="T44" fmla="*/ 519 w 1100"/>
                <a:gd name="T45" fmla="*/ 1390 h 1767"/>
                <a:gd name="T46" fmla="*/ 675 w 1100"/>
                <a:gd name="T47" fmla="*/ 1387 h 1767"/>
                <a:gd name="T48" fmla="*/ 862 w 1100"/>
                <a:gd name="T49" fmla="*/ 1371 h 1767"/>
                <a:gd name="T50" fmla="*/ 938 w 1100"/>
                <a:gd name="T51" fmla="*/ 1330 h 1767"/>
                <a:gd name="T52" fmla="*/ 920 w 1100"/>
                <a:gd name="T53" fmla="*/ 1237 h 1767"/>
                <a:gd name="T54" fmla="*/ 934 w 1100"/>
                <a:gd name="T55" fmla="*/ 1119 h 1767"/>
                <a:gd name="T56" fmla="*/ 909 w 1100"/>
                <a:gd name="T57" fmla="*/ 1042 h 1767"/>
                <a:gd name="T58" fmla="*/ 916 w 1100"/>
                <a:gd name="T59" fmla="*/ 940 h 1767"/>
                <a:gd name="T60" fmla="*/ 904 w 1100"/>
                <a:gd name="T61" fmla="*/ 857 h 1767"/>
                <a:gd name="T62" fmla="*/ 958 w 1100"/>
                <a:gd name="T63" fmla="*/ 817 h 1767"/>
                <a:gd name="T64" fmla="*/ 965 w 1100"/>
                <a:gd name="T65" fmla="*/ 708 h 1767"/>
                <a:gd name="T66" fmla="*/ 992 w 1100"/>
                <a:gd name="T67" fmla="*/ 656 h 1767"/>
                <a:gd name="T68" fmla="*/ 978 w 1100"/>
                <a:gd name="T69" fmla="*/ 593 h 1767"/>
                <a:gd name="T70" fmla="*/ 965 w 1100"/>
                <a:gd name="T71" fmla="*/ 558 h 1767"/>
                <a:gd name="T72" fmla="*/ 958 w 1100"/>
                <a:gd name="T73" fmla="*/ 541 h 1767"/>
                <a:gd name="T74" fmla="*/ 992 w 1100"/>
                <a:gd name="T75" fmla="*/ 460 h 1767"/>
                <a:gd name="T76" fmla="*/ 958 w 1100"/>
                <a:gd name="T77" fmla="*/ 380 h 1767"/>
                <a:gd name="T78" fmla="*/ 965 w 1100"/>
                <a:gd name="T79" fmla="*/ 270 h 1767"/>
                <a:gd name="T80" fmla="*/ 978 w 1100"/>
                <a:gd name="T81" fmla="*/ 236 h 1767"/>
                <a:gd name="T82" fmla="*/ 965 w 1100"/>
                <a:gd name="T83" fmla="*/ 81 h 1767"/>
                <a:gd name="T84" fmla="*/ 971 w 1100"/>
                <a:gd name="T85" fmla="*/ 0 h 1767"/>
                <a:gd name="T86" fmla="*/ 142 w 1100"/>
                <a:gd name="T87" fmla="*/ 11 h 17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connsiteX0" fmla="*/ 1303 w 9867"/>
                <a:gd name="connsiteY0" fmla="*/ 79 h 9972"/>
                <a:gd name="connsiteX1" fmla="*/ 1031 w 9867"/>
                <a:gd name="connsiteY1" fmla="*/ 447 h 9972"/>
                <a:gd name="connsiteX2" fmla="*/ 485 w 9867"/>
                <a:gd name="connsiteY2" fmla="*/ 1302 h 9972"/>
                <a:gd name="connsiteX3" fmla="*/ 549 w 9867"/>
                <a:gd name="connsiteY3" fmla="*/ 1913 h 9972"/>
                <a:gd name="connsiteX4" fmla="*/ 685 w 9867"/>
                <a:gd name="connsiteY4" fmla="*/ 2162 h 9972"/>
                <a:gd name="connsiteX5" fmla="*/ 549 w 9867"/>
                <a:gd name="connsiteY5" fmla="*/ 2932 h 9972"/>
                <a:gd name="connsiteX6" fmla="*/ 685 w 9867"/>
                <a:gd name="connsiteY6" fmla="*/ 3181 h 9972"/>
                <a:gd name="connsiteX7" fmla="*/ 622 w 9867"/>
                <a:gd name="connsiteY7" fmla="*/ 3543 h 9972"/>
                <a:gd name="connsiteX8" fmla="*/ 485 w 9867"/>
                <a:gd name="connsiteY8" fmla="*/ 3792 h 9972"/>
                <a:gd name="connsiteX9" fmla="*/ 203 w 9867"/>
                <a:gd name="connsiteY9" fmla="*/ 4607 h 9972"/>
                <a:gd name="connsiteX10" fmla="*/ 203 w 9867"/>
                <a:gd name="connsiteY10" fmla="*/ 5257 h 9972"/>
                <a:gd name="connsiteX11" fmla="*/ 3 w 9867"/>
                <a:gd name="connsiteY11" fmla="*/ 5540 h 9972"/>
                <a:gd name="connsiteX12" fmla="*/ 690 w 9867"/>
                <a:gd name="connsiteY12" fmla="*/ 5682 h 9972"/>
                <a:gd name="connsiteX13" fmla="*/ 267 w 9867"/>
                <a:gd name="connsiteY13" fmla="*/ 6022 h 9972"/>
                <a:gd name="connsiteX14" fmla="*/ 485 w 9867"/>
                <a:gd name="connsiteY14" fmla="*/ 6237 h 9972"/>
                <a:gd name="connsiteX15" fmla="*/ 1140 w 9867"/>
                <a:gd name="connsiteY15" fmla="*/ 6791 h 9972"/>
                <a:gd name="connsiteX16" fmla="*/ 1140 w 9867"/>
                <a:gd name="connsiteY16" fmla="*/ 7244 h 9972"/>
                <a:gd name="connsiteX17" fmla="*/ 1394 w 9867"/>
                <a:gd name="connsiteY17" fmla="*/ 7583 h 9972"/>
                <a:gd name="connsiteX18" fmla="*/ 1322 w 9867"/>
                <a:gd name="connsiteY18" fmla="*/ 8444 h 9972"/>
                <a:gd name="connsiteX19" fmla="*/ 1394 w 9867"/>
                <a:gd name="connsiteY19" fmla="*/ 9689 h 9972"/>
                <a:gd name="connsiteX20" fmla="*/ 2122 w 9867"/>
                <a:gd name="connsiteY20" fmla="*/ 9960 h 9972"/>
                <a:gd name="connsiteX21" fmla="*/ 3358 w 9867"/>
                <a:gd name="connsiteY21" fmla="*/ 9915 h 9972"/>
                <a:gd name="connsiteX22" fmla="*/ 5103 w 9867"/>
                <a:gd name="connsiteY22" fmla="*/ 9847 h 9972"/>
                <a:gd name="connsiteX23" fmla="*/ 6667 w 9867"/>
                <a:gd name="connsiteY23" fmla="*/ 9825 h 9972"/>
                <a:gd name="connsiteX24" fmla="*/ 8558 w 9867"/>
                <a:gd name="connsiteY24" fmla="*/ 9711 h 9972"/>
                <a:gd name="connsiteX25" fmla="*/ 9322 w 9867"/>
                <a:gd name="connsiteY25" fmla="*/ 9417 h 9972"/>
                <a:gd name="connsiteX26" fmla="*/ 9140 w 9867"/>
                <a:gd name="connsiteY26" fmla="*/ 8761 h 9972"/>
                <a:gd name="connsiteX27" fmla="*/ 9285 w 9867"/>
                <a:gd name="connsiteY27" fmla="*/ 7923 h 9972"/>
                <a:gd name="connsiteX28" fmla="*/ 9031 w 9867"/>
                <a:gd name="connsiteY28" fmla="*/ 7380 h 9972"/>
                <a:gd name="connsiteX29" fmla="*/ 9103 w 9867"/>
                <a:gd name="connsiteY29" fmla="*/ 6655 h 9972"/>
                <a:gd name="connsiteX30" fmla="*/ 8976 w 9867"/>
                <a:gd name="connsiteY30" fmla="*/ 6072 h 9972"/>
                <a:gd name="connsiteX31" fmla="*/ 9522 w 9867"/>
                <a:gd name="connsiteY31" fmla="*/ 5784 h 9972"/>
                <a:gd name="connsiteX32" fmla="*/ 9594 w 9867"/>
                <a:gd name="connsiteY32" fmla="*/ 5014 h 9972"/>
                <a:gd name="connsiteX33" fmla="*/ 9867 w 9867"/>
                <a:gd name="connsiteY33" fmla="*/ 4646 h 9972"/>
                <a:gd name="connsiteX34" fmla="*/ 9731 w 9867"/>
                <a:gd name="connsiteY34" fmla="*/ 4199 h 9972"/>
                <a:gd name="connsiteX35" fmla="*/ 9594 w 9867"/>
                <a:gd name="connsiteY35" fmla="*/ 3950 h 9972"/>
                <a:gd name="connsiteX36" fmla="*/ 9522 w 9867"/>
                <a:gd name="connsiteY36" fmla="*/ 3831 h 9972"/>
                <a:gd name="connsiteX37" fmla="*/ 9867 w 9867"/>
                <a:gd name="connsiteY37" fmla="*/ 3260 h 9972"/>
                <a:gd name="connsiteX38" fmla="*/ 9522 w 9867"/>
                <a:gd name="connsiteY38" fmla="*/ 2688 h 9972"/>
                <a:gd name="connsiteX39" fmla="*/ 9594 w 9867"/>
                <a:gd name="connsiteY39" fmla="*/ 1913 h 9972"/>
                <a:gd name="connsiteX40" fmla="*/ 9731 w 9867"/>
                <a:gd name="connsiteY40" fmla="*/ 1669 h 9972"/>
                <a:gd name="connsiteX41" fmla="*/ 9594 w 9867"/>
                <a:gd name="connsiteY41" fmla="*/ 572 h 9972"/>
                <a:gd name="connsiteX42" fmla="*/ 9658 w 9867"/>
                <a:gd name="connsiteY42" fmla="*/ 0 h 9972"/>
                <a:gd name="connsiteX43" fmla="*/ 1303 w 9867"/>
                <a:gd name="connsiteY43" fmla="*/ 79 h 9972"/>
                <a:gd name="connsiteX0" fmla="*/ 1229 w 9908"/>
                <a:gd name="connsiteY0" fmla="*/ 79 h 10000"/>
                <a:gd name="connsiteX1" fmla="*/ 953 w 9908"/>
                <a:gd name="connsiteY1" fmla="*/ 448 h 10000"/>
                <a:gd name="connsiteX2" fmla="*/ 400 w 9908"/>
                <a:gd name="connsiteY2" fmla="*/ 1306 h 10000"/>
                <a:gd name="connsiteX3" fmla="*/ 464 w 9908"/>
                <a:gd name="connsiteY3" fmla="*/ 1918 h 10000"/>
                <a:gd name="connsiteX4" fmla="*/ 602 w 9908"/>
                <a:gd name="connsiteY4" fmla="*/ 2168 h 10000"/>
                <a:gd name="connsiteX5" fmla="*/ 464 w 9908"/>
                <a:gd name="connsiteY5" fmla="*/ 2940 h 10000"/>
                <a:gd name="connsiteX6" fmla="*/ 602 w 9908"/>
                <a:gd name="connsiteY6" fmla="*/ 3190 h 10000"/>
                <a:gd name="connsiteX7" fmla="*/ 538 w 9908"/>
                <a:gd name="connsiteY7" fmla="*/ 3553 h 10000"/>
                <a:gd name="connsiteX8" fmla="*/ 400 w 9908"/>
                <a:gd name="connsiteY8" fmla="*/ 3803 h 10000"/>
                <a:gd name="connsiteX9" fmla="*/ 114 w 9908"/>
                <a:gd name="connsiteY9" fmla="*/ 4620 h 10000"/>
                <a:gd name="connsiteX10" fmla="*/ 114 w 9908"/>
                <a:gd name="connsiteY10" fmla="*/ 5272 h 10000"/>
                <a:gd name="connsiteX11" fmla="*/ 156 w 9908"/>
                <a:gd name="connsiteY11" fmla="*/ 5556 h 10000"/>
                <a:gd name="connsiteX12" fmla="*/ 607 w 9908"/>
                <a:gd name="connsiteY12" fmla="*/ 5698 h 10000"/>
                <a:gd name="connsiteX13" fmla="*/ 179 w 9908"/>
                <a:gd name="connsiteY13" fmla="*/ 6039 h 10000"/>
                <a:gd name="connsiteX14" fmla="*/ 400 w 9908"/>
                <a:gd name="connsiteY14" fmla="*/ 6255 h 10000"/>
                <a:gd name="connsiteX15" fmla="*/ 1063 w 9908"/>
                <a:gd name="connsiteY15" fmla="*/ 6810 h 10000"/>
                <a:gd name="connsiteX16" fmla="*/ 1063 w 9908"/>
                <a:gd name="connsiteY16" fmla="*/ 7264 h 10000"/>
                <a:gd name="connsiteX17" fmla="*/ 1321 w 9908"/>
                <a:gd name="connsiteY17" fmla="*/ 7604 h 10000"/>
                <a:gd name="connsiteX18" fmla="*/ 1248 w 9908"/>
                <a:gd name="connsiteY18" fmla="*/ 8468 h 10000"/>
                <a:gd name="connsiteX19" fmla="*/ 1321 w 9908"/>
                <a:gd name="connsiteY19" fmla="*/ 9716 h 10000"/>
                <a:gd name="connsiteX20" fmla="*/ 2059 w 9908"/>
                <a:gd name="connsiteY20" fmla="*/ 9988 h 10000"/>
                <a:gd name="connsiteX21" fmla="*/ 3311 w 9908"/>
                <a:gd name="connsiteY21" fmla="*/ 9943 h 10000"/>
                <a:gd name="connsiteX22" fmla="*/ 5080 w 9908"/>
                <a:gd name="connsiteY22" fmla="*/ 9875 h 10000"/>
                <a:gd name="connsiteX23" fmla="*/ 6665 w 9908"/>
                <a:gd name="connsiteY23" fmla="*/ 9853 h 10000"/>
                <a:gd name="connsiteX24" fmla="*/ 8581 w 9908"/>
                <a:gd name="connsiteY24" fmla="*/ 9738 h 10000"/>
                <a:gd name="connsiteX25" fmla="*/ 9356 w 9908"/>
                <a:gd name="connsiteY25" fmla="*/ 9443 h 10000"/>
                <a:gd name="connsiteX26" fmla="*/ 9171 w 9908"/>
                <a:gd name="connsiteY26" fmla="*/ 8786 h 10000"/>
                <a:gd name="connsiteX27" fmla="*/ 9318 w 9908"/>
                <a:gd name="connsiteY27" fmla="*/ 7945 h 10000"/>
                <a:gd name="connsiteX28" fmla="*/ 9061 w 9908"/>
                <a:gd name="connsiteY28" fmla="*/ 7401 h 10000"/>
                <a:gd name="connsiteX29" fmla="*/ 9134 w 9908"/>
                <a:gd name="connsiteY29" fmla="*/ 6674 h 10000"/>
                <a:gd name="connsiteX30" fmla="*/ 9005 w 9908"/>
                <a:gd name="connsiteY30" fmla="*/ 6089 h 10000"/>
                <a:gd name="connsiteX31" fmla="*/ 9558 w 9908"/>
                <a:gd name="connsiteY31" fmla="*/ 5800 h 10000"/>
                <a:gd name="connsiteX32" fmla="*/ 9631 w 9908"/>
                <a:gd name="connsiteY32" fmla="*/ 5028 h 10000"/>
                <a:gd name="connsiteX33" fmla="*/ 9908 w 9908"/>
                <a:gd name="connsiteY33" fmla="*/ 4659 h 10000"/>
                <a:gd name="connsiteX34" fmla="*/ 9770 w 9908"/>
                <a:gd name="connsiteY34" fmla="*/ 4211 h 10000"/>
                <a:gd name="connsiteX35" fmla="*/ 9631 w 9908"/>
                <a:gd name="connsiteY35" fmla="*/ 3961 h 10000"/>
                <a:gd name="connsiteX36" fmla="*/ 9558 w 9908"/>
                <a:gd name="connsiteY36" fmla="*/ 3842 h 10000"/>
                <a:gd name="connsiteX37" fmla="*/ 9908 w 9908"/>
                <a:gd name="connsiteY37" fmla="*/ 3269 h 10000"/>
                <a:gd name="connsiteX38" fmla="*/ 9558 w 9908"/>
                <a:gd name="connsiteY38" fmla="*/ 2696 h 10000"/>
                <a:gd name="connsiteX39" fmla="*/ 9631 w 9908"/>
                <a:gd name="connsiteY39" fmla="*/ 1918 h 10000"/>
                <a:gd name="connsiteX40" fmla="*/ 9770 w 9908"/>
                <a:gd name="connsiteY40" fmla="*/ 1674 h 10000"/>
                <a:gd name="connsiteX41" fmla="*/ 9631 w 9908"/>
                <a:gd name="connsiteY41" fmla="*/ 574 h 10000"/>
                <a:gd name="connsiteX42" fmla="*/ 9696 w 9908"/>
                <a:gd name="connsiteY42" fmla="*/ 0 h 10000"/>
                <a:gd name="connsiteX43" fmla="*/ 1229 w 9908"/>
                <a:gd name="connsiteY43" fmla="*/ 79 h 10000"/>
                <a:gd name="connsiteX0" fmla="*/ 1161 w 9921"/>
                <a:gd name="connsiteY0" fmla="*/ 79 h 10000"/>
                <a:gd name="connsiteX1" fmla="*/ 883 w 9921"/>
                <a:gd name="connsiteY1" fmla="*/ 448 h 10000"/>
                <a:gd name="connsiteX2" fmla="*/ 325 w 9921"/>
                <a:gd name="connsiteY2" fmla="*/ 1306 h 10000"/>
                <a:gd name="connsiteX3" fmla="*/ 389 w 9921"/>
                <a:gd name="connsiteY3" fmla="*/ 1918 h 10000"/>
                <a:gd name="connsiteX4" fmla="*/ 529 w 9921"/>
                <a:gd name="connsiteY4" fmla="*/ 2168 h 10000"/>
                <a:gd name="connsiteX5" fmla="*/ 389 w 9921"/>
                <a:gd name="connsiteY5" fmla="*/ 2940 h 10000"/>
                <a:gd name="connsiteX6" fmla="*/ 529 w 9921"/>
                <a:gd name="connsiteY6" fmla="*/ 3190 h 10000"/>
                <a:gd name="connsiteX7" fmla="*/ 464 w 9921"/>
                <a:gd name="connsiteY7" fmla="*/ 3553 h 10000"/>
                <a:gd name="connsiteX8" fmla="*/ 325 w 9921"/>
                <a:gd name="connsiteY8" fmla="*/ 3803 h 10000"/>
                <a:gd name="connsiteX9" fmla="*/ 36 w 9921"/>
                <a:gd name="connsiteY9" fmla="*/ 4620 h 10000"/>
                <a:gd name="connsiteX10" fmla="*/ 1026 w 9921"/>
                <a:gd name="connsiteY10" fmla="*/ 5170 h 10000"/>
                <a:gd name="connsiteX11" fmla="*/ 78 w 9921"/>
                <a:gd name="connsiteY11" fmla="*/ 5556 h 10000"/>
                <a:gd name="connsiteX12" fmla="*/ 534 w 9921"/>
                <a:gd name="connsiteY12" fmla="*/ 5698 h 10000"/>
                <a:gd name="connsiteX13" fmla="*/ 102 w 9921"/>
                <a:gd name="connsiteY13" fmla="*/ 6039 h 10000"/>
                <a:gd name="connsiteX14" fmla="*/ 325 w 9921"/>
                <a:gd name="connsiteY14" fmla="*/ 6255 h 10000"/>
                <a:gd name="connsiteX15" fmla="*/ 994 w 9921"/>
                <a:gd name="connsiteY15" fmla="*/ 6810 h 10000"/>
                <a:gd name="connsiteX16" fmla="*/ 994 w 9921"/>
                <a:gd name="connsiteY16" fmla="*/ 7264 h 10000"/>
                <a:gd name="connsiteX17" fmla="*/ 1254 w 9921"/>
                <a:gd name="connsiteY17" fmla="*/ 7604 h 10000"/>
                <a:gd name="connsiteX18" fmla="*/ 1181 w 9921"/>
                <a:gd name="connsiteY18" fmla="*/ 8468 h 10000"/>
                <a:gd name="connsiteX19" fmla="*/ 1254 w 9921"/>
                <a:gd name="connsiteY19" fmla="*/ 9716 h 10000"/>
                <a:gd name="connsiteX20" fmla="*/ 1999 w 9921"/>
                <a:gd name="connsiteY20" fmla="*/ 9988 h 10000"/>
                <a:gd name="connsiteX21" fmla="*/ 3263 w 9921"/>
                <a:gd name="connsiteY21" fmla="*/ 9943 h 10000"/>
                <a:gd name="connsiteX22" fmla="*/ 5048 w 9921"/>
                <a:gd name="connsiteY22" fmla="*/ 9875 h 10000"/>
                <a:gd name="connsiteX23" fmla="*/ 6648 w 9921"/>
                <a:gd name="connsiteY23" fmla="*/ 9853 h 10000"/>
                <a:gd name="connsiteX24" fmla="*/ 8582 w 9921"/>
                <a:gd name="connsiteY24" fmla="*/ 9738 h 10000"/>
                <a:gd name="connsiteX25" fmla="*/ 9364 w 9921"/>
                <a:gd name="connsiteY25" fmla="*/ 9443 h 10000"/>
                <a:gd name="connsiteX26" fmla="*/ 9177 w 9921"/>
                <a:gd name="connsiteY26" fmla="*/ 8786 h 10000"/>
                <a:gd name="connsiteX27" fmla="*/ 9326 w 9921"/>
                <a:gd name="connsiteY27" fmla="*/ 7945 h 10000"/>
                <a:gd name="connsiteX28" fmla="*/ 9066 w 9921"/>
                <a:gd name="connsiteY28" fmla="*/ 7401 h 10000"/>
                <a:gd name="connsiteX29" fmla="*/ 9140 w 9921"/>
                <a:gd name="connsiteY29" fmla="*/ 6674 h 10000"/>
                <a:gd name="connsiteX30" fmla="*/ 9010 w 9921"/>
                <a:gd name="connsiteY30" fmla="*/ 6089 h 10000"/>
                <a:gd name="connsiteX31" fmla="*/ 9568 w 9921"/>
                <a:gd name="connsiteY31" fmla="*/ 5800 h 10000"/>
                <a:gd name="connsiteX32" fmla="*/ 9641 w 9921"/>
                <a:gd name="connsiteY32" fmla="*/ 5028 h 10000"/>
                <a:gd name="connsiteX33" fmla="*/ 9921 w 9921"/>
                <a:gd name="connsiteY33" fmla="*/ 4659 h 10000"/>
                <a:gd name="connsiteX34" fmla="*/ 9782 w 9921"/>
                <a:gd name="connsiteY34" fmla="*/ 4211 h 10000"/>
                <a:gd name="connsiteX35" fmla="*/ 9641 w 9921"/>
                <a:gd name="connsiteY35" fmla="*/ 3961 h 10000"/>
                <a:gd name="connsiteX36" fmla="*/ 9568 w 9921"/>
                <a:gd name="connsiteY36" fmla="*/ 3842 h 10000"/>
                <a:gd name="connsiteX37" fmla="*/ 9921 w 9921"/>
                <a:gd name="connsiteY37" fmla="*/ 3269 h 10000"/>
                <a:gd name="connsiteX38" fmla="*/ 9568 w 9921"/>
                <a:gd name="connsiteY38" fmla="*/ 2696 h 10000"/>
                <a:gd name="connsiteX39" fmla="*/ 9641 w 9921"/>
                <a:gd name="connsiteY39" fmla="*/ 1918 h 10000"/>
                <a:gd name="connsiteX40" fmla="*/ 9782 w 9921"/>
                <a:gd name="connsiteY40" fmla="*/ 1674 h 10000"/>
                <a:gd name="connsiteX41" fmla="*/ 9641 w 9921"/>
                <a:gd name="connsiteY41" fmla="*/ 574 h 10000"/>
                <a:gd name="connsiteX42" fmla="*/ 9707 w 9921"/>
                <a:gd name="connsiteY42" fmla="*/ 0 h 10000"/>
                <a:gd name="connsiteX43" fmla="*/ 1161 w 9921"/>
                <a:gd name="connsiteY43" fmla="*/ 79 h 10000"/>
                <a:gd name="connsiteX0" fmla="*/ 1170 w 10000"/>
                <a:gd name="connsiteY0" fmla="*/ 79 h 10000"/>
                <a:gd name="connsiteX1" fmla="*/ 890 w 10000"/>
                <a:gd name="connsiteY1" fmla="*/ 448 h 10000"/>
                <a:gd name="connsiteX2" fmla="*/ 328 w 10000"/>
                <a:gd name="connsiteY2" fmla="*/ 1306 h 10000"/>
                <a:gd name="connsiteX3" fmla="*/ 392 w 10000"/>
                <a:gd name="connsiteY3" fmla="*/ 1918 h 10000"/>
                <a:gd name="connsiteX4" fmla="*/ 533 w 10000"/>
                <a:gd name="connsiteY4" fmla="*/ 2168 h 10000"/>
                <a:gd name="connsiteX5" fmla="*/ 392 w 10000"/>
                <a:gd name="connsiteY5" fmla="*/ 2940 h 10000"/>
                <a:gd name="connsiteX6" fmla="*/ 533 w 10000"/>
                <a:gd name="connsiteY6" fmla="*/ 3190 h 10000"/>
                <a:gd name="connsiteX7" fmla="*/ 468 w 10000"/>
                <a:gd name="connsiteY7" fmla="*/ 3553 h 10000"/>
                <a:gd name="connsiteX8" fmla="*/ 328 w 10000"/>
                <a:gd name="connsiteY8" fmla="*/ 3803 h 10000"/>
                <a:gd name="connsiteX9" fmla="*/ 36 w 10000"/>
                <a:gd name="connsiteY9" fmla="*/ 4620 h 10000"/>
                <a:gd name="connsiteX10" fmla="*/ 485 w 10000"/>
                <a:gd name="connsiteY10" fmla="*/ 5238 h 10000"/>
                <a:gd name="connsiteX11" fmla="*/ 79 w 10000"/>
                <a:gd name="connsiteY11" fmla="*/ 5556 h 10000"/>
                <a:gd name="connsiteX12" fmla="*/ 538 w 10000"/>
                <a:gd name="connsiteY12" fmla="*/ 5698 h 10000"/>
                <a:gd name="connsiteX13" fmla="*/ 103 w 10000"/>
                <a:gd name="connsiteY13" fmla="*/ 6039 h 10000"/>
                <a:gd name="connsiteX14" fmla="*/ 328 w 10000"/>
                <a:gd name="connsiteY14" fmla="*/ 6255 h 10000"/>
                <a:gd name="connsiteX15" fmla="*/ 1002 w 10000"/>
                <a:gd name="connsiteY15" fmla="*/ 6810 h 10000"/>
                <a:gd name="connsiteX16" fmla="*/ 1002 w 10000"/>
                <a:gd name="connsiteY16" fmla="*/ 7264 h 10000"/>
                <a:gd name="connsiteX17" fmla="*/ 1264 w 10000"/>
                <a:gd name="connsiteY17" fmla="*/ 7604 h 10000"/>
                <a:gd name="connsiteX18" fmla="*/ 1190 w 10000"/>
                <a:gd name="connsiteY18" fmla="*/ 8468 h 10000"/>
                <a:gd name="connsiteX19" fmla="*/ 1264 w 10000"/>
                <a:gd name="connsiteY19" fmla="*/ 9716 h 10000"/>
                <a:gd name="connsiteX20" fmla="*/ 2015 w 10000"/>
                <a:gd name="connsiteY20" fmla="*/ 9988 h 10000"/>
                <a:gd name="connsiteX21" fmla="*/ 3289 w 10000"/>
                <a:gd name="connsiteY21" fmla="*/ 9943 h 10000"/>
                <a:gd name="connsiteX22" fmla="*/ 5088 w 10000"/>
                <a:gd name="connsiteY22" fmla="*/ 9875 h 10000"/>
                <a:gd name="connsiteX23" fmla="*/ 6701 w 10000"/>
                <a:gd name="connsiteY23" fmla="*/ 9853 h 10000"/>
                <a:gd name="connsiteX24" fmla="*/ 8650 w 10000"/>
                <a:gd name="connsiteY24" fmla="*/ 9738 h 10000"/>
                <a:gd name="connsiteX25" fmla="*/ 9439 w 10000"/>
                <a:gd name="connsiteY25" fmla="*/ 9443 h 10000"/>
                <a:gd name="connsiteX26" fmla="*/ 9250 w 10000"/>
                <a:gd name="connsiteY26" fmla="*/ 8786 h 10000"/>
                <a:gd name="connsiteX27" fmla="*/ 9400 w 10000"/>
                <a:gd name="connsiteY27" fmla="*/ 7945 h 10000"/>
                <a:gd name="connsiteX28" fmla="*/ 9138 w 10000"/>
                <a:gd name="connsiteY28" fmla="*/ 7401 h 10000"/>
                <a:gd name="connsiteX29" fmla="*/ 9213 w 10000"/>
                <a:gd name="connsiteY29" fmla="*/ 6674 h 10000"/>
                <a:gd name="connsiteX30" fmla="*/ 9082 w 10000"/>
                <a:gd name="connsiteY30" fmla="*/ 6089 h 10000"/>
                <a:gd name="connsiteX31" fmla="*/ 9644 w 10000"/>
                <a:gd name="connsiteY31" fmla="*/ 5800 h 10000"/>
                <a:gd name="connsiteX32" fmla="*/ 9718 w 10000"/>
                <a:gd name="connsiteY32" fmla="*/ 5028 h 10000"/>
                <a:gd name="connsiteX33" fmla="*/ 10000 w 10000"/>
                <a:gd name="connsiteY33" fmla="*/ 4659 h 10000"/>
                <a:gd name="connsiteX34" fmla="*/ 9860 w 10000"/>
                <a:gd name="connsiteY34" fmla="*/ 4211 h 10000"/>
                <a:gd name="connsiteX35" fmla="*/ 9718 w 10000"/>
                <a:gd name="connsiteY35" fmla="*/ 3961 h 10000"/>
                <a:gd name="connsiteX36" fmla="*/ 9644 w 10000"/>
                <a:gd name="connsiteY36" fmla="*/ 3842 h 10000"/>
                <a:gd name="connsiteX37" fmla="*/ 10000 w 10000"/>
                <a:gd name="connsiteY37" fmla="*/ 3269 h 10000"/>
                <a:gd name="connsiteX38" fmla="*/ 9644 w 10000"/>
                <a:gd name="connsiteY38" fmla="*/ 2696 h 10000"/>
                <a:gd name="connsiteX39" fmla="*/ 9718 w 10000"/>
                <a:gd name="connsiteY39" fmla="*/ 1918 h 10000"/>
                <a:gd name="connsiteX40" fmla="*/ 9860 w 10000"/>
                <a:gd name="connsiteY40" fmla="*/ 1674 h 10000"/>
                <a:gd name="connsiteX41" fmla="*/ 9718 w 10000"/>
                <a:gd name="connsiteY41" fmla="*/ 574 h 10000"/>
                <a:gd name="connsiteX42" fmla="*/ 9784 w 10000"/>
                <a:gd name="connsiteY42" fmla="*/ 0 h 10000"/>
                <a:gd name="connsiteX43" fmla="*/ 1170 w 10000"/>
                <a:gd name="connsiteY43" fmla="*/ 79 h 10000"/>
                <a:gd name="connsiteX0" fmla="*/ 1170 w 10000"/>
                <a:gd name="connsiteY0" fmla="*/ 79 h 10000"/>
                <a:gd name="connsiteX1" fmla="*/ 890 w 10000"/>
                <a:gd name="connsiteY1" fmla="*/ 448 h 10000"/>
                <a:gd name="connsiteX2" fmla="*/ 328 w 10000"/>
                <a:gd name="connsiteY2" fmla="*/ 1306 h 10000"/>
                <a:gd name="connsiteX3" fmla="*/ 392 w 10000"/>
                <a:gd name="connsiteY3" fmla="*/ 1918 h 10000"/>
                <a:gd name="connsiteX4" fmla="*/ 533 w 10000"/>
                <a:gd name="connsiteY4" fmla="*/ 2168 h 10000"/>
                <a:gd name="connsiteX5" fmla="*/ 392 w 10000"/>
                <a:gd name="connsiteY5" fmla="*/ 2940 h 10000"/>
                <a:gd name="connsiteX6" fmla="*/ 533 w 10000"/>
                <a:gd name="connsiteY6" fmla="*/ 3190 h 10000"/>
                <a:gd name="connsiteX7" fmla="*/ 468 w 10000"/>
                <a:gd name="connsiteY7" fmla="*/ 3553 h 10000"/>
                <a:gd name="connsiteX8" fmla="*/ 328 w 10000"/>
                <a:gd name="connsiteY8" fmla="*/ 3803 h 10000"/>
                <a:gd name="connsiteX9" fmla="*/ 435 w 10000"/>
                <a:gd name="connsiteY9" fmla="*/ 4825 h 10000"/>
                <a:gd name="connsiteX10" fmla="*/ 485 w 10000"/>
                <a:gd name="connsiteY10" fmla="*/ 5238 h 10000"/>
                <a:gd name="connsiteX11" fmla="*/ 79 w 10000"/>
                <a:gd name="connsiteY11" fmla="*/ 5556 h 10000"/>
                <a:gd name="connsiteX12" fmla="*/ 538 w 10000"/>
                <a:gd name="connsiteY12" fmla="*/ 5698 h 10000"/>
                <a:gd name="connsiteX13" fmla="*/ 103 w 10000"/>
                <a:gd name="connsiteY13" fmla="*/ 6039 h 10000"/>
                <a:gd name="connsiteX14" fmla="*/ 328 w 10000"/>
                <a:gd name="connsiteY14" fmla="*/ 6255 h 10000"/>
                <a:gd name="connsiteX15" fmla="*/ 1002 w 10000"/>
                <a:gd name="connsiteY15" fmla="*/ 6810 h 10000"/>
                <a:gd name="connsiteX16" fmla="*/ 1002 w 10000"/>
                <a:gd name="connsiteY16" fmla="*/ 7264 h 10000"/>
                <a:gd name="connsiteX17" fmla="*/ 1264 w 10000"/>
                <a:gd name="connsiteY17" fmla="*/ 7604 h 10000"/>
                <a:gd name="connsiteX18" fmla="*/ 1190 w 10000"/>
                <a:gd name="connsiteY18" fmla="*/ 8468 h 10000"/>
                <a:gd name="connsiteX19" fmla="*/ 1264 w 10000"/>
                <a:gd name="connsiteY19" fmla="*/ 9716 h 10000"/>
                <a:gd name="connsiteX20" fmla="*/ 2015 w 10000"/>
                <a:gd name="connsiteY20" fmla="*/ 9988 h 10000"/>
                <a:gd name="connsiteX21" fmla="*/ 3289 w 10000"/>
                <a:gd name="connsiteY21" fmla="*/ 9943 h 10000"/>
                <a:gd name="connsiteX22" fmla="*/ 5088 w 10000"/>
                <a:gd name="connsiteY22" fmla="*/ 9875 h 10000"/>
                <a:gd name="connsiteX23" fmla="*/ 6701 w 10000"/>
                <a:gd name="connsiteY23" fmla="*/ 9853 h 10000"/>
                <a:gd name="connsiteX24" fmla="*/ 8650 w 10000"/>
                <a:gd name="connsiteY24" fmla="*/ 9738 h 10000"/>
                <a:gd name="connsiteX25" fmla="*/ 9439 w 10000"/>
                <a:gd name="connsiteY25" fmla="*/ 9443 h 10000"/>
                <a:gd name="connsiteX26" fmla="*/ 9250 w 10000"/>
                <a:gd name="connsiteY26" fmla="*/ 8786 h 10000"/>
                <a:gd name="connsiteX27" fmla="*/ 9400 w 10000"/>
                <a:gd name="connsiteY27" fmla="*/ 7945 h 10000"/>
                <a:gd name="connsiteX28" fmla="*/ 9138 w 10000"/>
                <a:gd name="connsiteY28" fmla="*/ 7401 h 10000"/>
                <a:gd name="connsiteX29" fmla="*/ 9213 w 10000"/>
                <a:gd name="connsiteY29" fmla="*/ 6674 h 10000"/>
                <a:gd name="connsiteX30" fmla="*/ 9082 w 10000"/>
                <a:gd name="connsiteY30" fmla="*/ 6089 h 10000"/>
                <a:gd name="connsiteX31" fmla="*/ 9644 w 10000"/>
                <a:gd name="connsiteY31" fmla="*/ 5800 h 10000"/>
                <a:gd name="connsiteX32" fmla="*/ 9718 w 10000"/>
                <a:gd name="connsiteY32" fmla="*/ 5028 h 10000"/>
                <a:gd name="connsiteX33" fmla="*/ 10000 w 10000"/>
                <a:gd name="connsiteY33" fmla="*/ 4659 h 10000"/>
                <a:gd name="connsiteX34" fmla="*/ 9860 w 10000"/>
                <a:gd name="connsiteY34" fmla="*/ 4211 h 10000"/>
                <a:gd name="connsiteX35" fmla="*/ 9718 w 10000"/>
                <a:gd name="connsiteY35" fmla="*/ 3961 h 10000"/>
                <a:gd name="connsiteX36" fmla="*/ 9644 w 10000"/>
                <a:gd name="connsiteY36" fmla="*/ 3842 h 10000"/>
                <a:gd name="connsiteX37" fmla="*/ 10000 w 10000"/>
                <a:gd name="connsiteY37" fmla="*/ 3269 h 10000"/>
                <a:gd name="connsiteX38" fmla="*/ 9644 w 10000"/>
                <a:gd name="connsiteY38" fmla="*/ 2696 h 10000"/>
                <a:gd name="connsiteX39" fmla="*/ 9718 w 10000"/>
                <a:gd name="connsiteY39" fmla="*/ 1918 h 10000"/>
                <a:gd name="connsiteX40" fmla="*/ 9860 w 10000"/>
                <a:gd name="connsiteY40" fmla="*/ 1674 h 10000"/>
                <a:gd name="connsiteX41" fmla="*/ 9718 w 10000"/>
                <a:gd name="connsiteY41" fmla="*/ 574 h 10000"/>
                <a:gd name="connsiteX42" fmla="*/ 9784 w 10000"/>
                <a:gd name="connsiteY42" fmla="*/ 0 h 10000"/>
                <a:gd name="connsiteX43" fmla="*/ 1170 w 10000"/>
                <a:gd name="connsiteY43" fmla="*/ 79 h 10000"/>
                <a:gd name="connsiteX0" fmla="*/ 1096 w 9926"/>
                <a:gd name="connsiteY0" fmla="*/ 79 h 10000"/>
                <a:gd name="connsiteX1" fmla="*/ 816 w 9926"/>
                <a:gd name="connsiteY1" fmla="*/ 448 h 10000"/>
                <a:gd name="connsiteX2" fmla="*/ 254 w 9926"/>
                <a:gd name="connsiteY2" fmla="*/ 1306 h 10000"/>
                <a:gd name="connsiteX3" fmla="*/ 318 w 9926"/>
                <a:gd name="connsiteY3" fmla="*/ 1918 h 10000"/>
                <a:gd name="connsiteX4" fmla="*/ 459 w 9926"/>
                <a:gd name="connsiteY4" fmla="*/ 2168 h 10000"/>
                <a:gd name="connsiteX5" fmla="*/ 318 w 9926"/>
                <a:gd name="connsiteY5" fmla="*/ 2940 h 10000"/>
                <a:gd name="connsiteX6" fmla="*/ 459 w 9926"/>
                <a:gd name="connsiteY6" fmla="*/ 3190 h 10000"/>
                <a:gd name="connsiteX7" fmla="*/ 394 w 9926"/>
                <a:gd name="connsiteY7" fmla="*/ 3553 h 10000"/>
                <a:gd name="connsiteX8" fmla="*/ 254 w 9926"/>
                <a:gd name="connsiteY8" fmla="*/ 3803 h 10000"/>
                <a:gd name="connsiteX9" fmla="*/ 361 w 9926"/>
                <a:gd name="connsiteY9" fmla="*/ 4825 h 10000"/>
                <a:gd name="connsiteX10" fmla="*/ 411 w 9926"/>
                <a:gd name="connsiteY10" fmla="*/ 5238 h 10000"/>
                <a:gd name="connsiteX11" fmla="*/ 5 w 9926"/>
                <a:gd name="connsiteY11" fmla="*/ 5556 h 10000"/>
                <a:gd name="connsiteX12" fmla="*/ 464 w 9926"/>
                <a:gd name="connsiteY12" fmla="*/ 5698 h 10000"/>
                <a:gd name="connsiteX13" fmla="*/ 478 w 9926"/>
                <a:gd name="connsiteY13" fmla="*/ 5971 h 10000"/>
                <a:gd name="connsiteX14" fmla="*/ 254 w 9926"/>
                <a:gd name="connsiteY14" fmla="*/ 6255 h 10000"/>
                <a:gd name="connsiteX15" fmla="*/ 928 w 9926"/>
                <a:gd name="connsiteY15" fmla="*/ 6810 h 10000"/>
                <a:gd name="connsiteX16" fmla="*/ 928 w 9926"/>
                <a:gd name="connsiteY16" fmla="*/ 7264 h 10000"/>
                <a:gd name="connsiteX17" fmla="*/ 1190 w 9926"/>
                <a:gd name="connsiteY17" fmla="*/ 7604 h 10000"/>
                <a:gd name="connsiteX18" fmla="*/ 1116 w 9926"/>
                <a:gd name="connsiteY18" fmla="*/ 8468 h 10000"/>
                <a:gd name="connsiteX19" fmla="*/ 1190 w 9926"/>
                <a:gd name="connsiteY19" fmla="*/ 9716 h 10000"/>
                <a:gd name="connsiteX20" fmla="*/ 1941 w 9926"/>
                <a:gd name="connsiteY20" fmla="*/ 9988 h 10000"/>
                <a:gd name="connsiteX21" fmla="*/ 3215 w 9926"/>
                <a:gd name="connsiteY21" fmla="*/ 9943 h 10000"/>
                <a:gd name="connsiteX22" fmla="*/ 5014 w 9926"/>
                <a:gd name="connsiteY22" fmla="*/ 9875 h 10000"/>
                <a:gd name="connsiteX23" fmla="*/ 6627 w 9926"/>
                <a:gd name="connsiteY23" fmla="*/ 9853 h 10000"/>
                <a:gd name="connsiteX24" fmla="*/ 8576 w 9926"/>
                <a:gd name="connsiteY24" fmla="*/ 9738 h 10000"/>
                <a:gd name="connsiteX25" fmla="*/ 9365 w 9926"/>
                <a:gd name="connsiteY25" fmla="*/ 9443 h 10000"/>
                <a:gd name="connsiteX26" fmla="*/ 9176 w 9926"/>
                <a:gd name="connsiteY26" fmla="*/ 8786 h 10000"/>
                <a:gd name="connsiteX27" fmla="*/ 9326 w 9926"/>
                <a:gd name="connsiteY27" fmla="*/ 7945 h 10000"/>
                <a:gd name="connsiteX28" fmla="*/ 9064 w 9926"/>
                <a:gd name="connsiteY28" fmla="*/ 7401 h 10000"/>
                <a:gd name="connsiteX29" fmla="*/ 9139 w 9926"/>
                <a:gd name="connsiteY29" fmla="*/ 6674 h 10000"/>
                <a:gd name="connsiteX30" fmla="*/ 9008 w 9926"/>
                <a:gd name="connsiteY30" fmla="*/ 6089 h 10000"/>
                <a:gd name="connsiteX31" fmla="*/ 9570 w 9926"/>
                <a:gd name="connsiteY31" fmla="*/ 5800 h 10000"/>
                <a:gd name="connsiteX32" fmla="*/ 9644 w 9926"/>
                <a:gd name="connsiteY32" fmla="*/ 5028 h 10000"/>
                <a:gd name="connsiteX33" fmla="*/ 9926 w 9926"/>
                <a:gd name="connsiteY33" fmla="*/ 4659 h 10000"/>
                <a:gd name="connsiteX34" fmla="*/ 9786 w 9926"/>
                <a:gd name="connsiteY34" fmla="*/ 4211 h 10000"/>
                <a:gd name="connsiteX35" fmla="*/ 9644 w 9926"/>
                <a:gd name="connsiteY35" fmla="*/ 3961 h 10000"/>
                <a:gd name="connsiteX36" fmla="*/ 9570 w 9926"/>
                <a:gd name="connsiteY36" fmla="*/ 3842 h 10000"/>
                <a:gd name="connsiteX37" fmla="*/ 9926 w 9926"/>
                <a:gd name="connsiteY37" fmla="*/ 3269 h 10000"/>
                <a:gd name="connsiteX38" fmla="*/ 9570 w 9926"/>
                <a:gd name="connsiteY38" fmla="*/ 2696 h 10000"/>
                <a:gd name="connsiteX39" fmla="*/ 9644 w 9926"/>
                <a:gd name="connsiteY39" fmla="*/ 1918 h 10000"/>
                <a:gd name="connsiteX40" fmla="*/ 9786 w 9926"/>
                <a:gd name="connsiteY40" fmla="*/ 1674 h 10000"/>
                <a:gd name="connsiteX41" fmla="*/ 9644 w 9926"/>
                <a:gd name="connsiteY41" fmla="*/ 574 h 10000"/>
                <a:gd name="connsiteX42" fmla="*/ 9710 w 9926"/>
                <a:gd name="connsiteY42" fmla="*/ 0 h 10000"/>
                <a:gd name="connsiteX43" fmla="*/ 1096 w 9926"/>
                <a:gd name="connsiteY43" fmla="*/ 79 h 10000"/>
                <a:gd name="connsiteX0" fmla="*/ 910 w 9806"/>
                <a:gd name="connsiteY0" fmla="*/ 79 h 10000"/>
                <a:gd name="connsiteX1" fmla="*/ 628 w 9806"/>
                <a:gd name="connsiteY1" fmla="*/ 448 h 10000"/>
                <a:gd name="connsiteX2" fmla="*/ 62 w 9806"/>
                <a:gd name="connsiteY2" fmla="*/ 1306 h 10000"/>
                <a:gd name="connsiteX3" fmla="*/ 126 w 9806"/>
                <a:gd name="connsiteY3" fmla="*/ 1918 h 10000"/>
                <a:gd name="connsiteX4" fmla="*/ 268 w 9806"/>
                <a:gd name="connsiteY4" fmla="*/ 2168 h 10000"/>
                <a:gd name="connsiteX5" fmla="*/ 126 w 9806"/>
                <a:gd name="connsiteY5" fmla="*/ 2940 h 10000"/>
                <a:gd name="connsiteX6" fmla="*/ 268 w 9806"/>
                <a:gd name="connsiteY6" fmla="*/ 3190 h 10000"/>
                <a:gd name="connsiteX7" fmla="*/ 203 w 9806"/>
                <a:gd name="connsiteY7" fmla="*/ 3553 h 10000"/>
                <a:gd name="connsiteX8" fmla="*/ 62 w 9806"/>
                <a:gd name="connsiteY8" fmla="*/ 3803 h 10000"/>
                <a:gd name="connsiteX9" fmla="*/ 170 w 9806"/>
                <a:gd name="connsiteY9" fmla="*/ 4825 h 10000"/>
                <a:gd name="connsiteX10" fmla="*/ 220 w 9806"/>
                <a:gd name="connsiteY10" fmla="*/ 5238 h 10000"/>
                <a:gd name="connsiteX11" fmla="*/ 163 w 9806"/>
                <a:gd name="connsiteY11" fmla="*/ 5522 h 10000"/>
                <a:gd name="connsiteX12" fmla="*/ 273 w 9806"/>
                <a:gd name="connsiteY12" fmla="*/ 5698 h 10000"/>
                <a:gd name="connsiteX13" fmla="*/ 288 w 9806"/>
                <a:gd name="connsiteY13" fmla="*/ 5971 h 10000"/>
                <a:gd name="connsiteX14" fmla="*/ 62 w 9806"/>
                <a:gd name="connsiteY14" fmla="*/ 6255 h 10000"/>
                <a:gd name="connsiteX15" fmla="*/ 741 w 9806"/>
                <a:gd name="connsiteY15" fmla="*/ 6810 h 10000"/>
                <a:gd name="connsiteX16" fmla="*/ 741 w 9806"/>
                <a:gd name="connsiteY16" fmla="*/ 7264 h 10000"/>
                <a:gd name="connsiteX17" fmla="*/ 1005 w 9806"/>
                <a:gd name="connsiteY17" fmla="*/ 7604 h 10000"/>
                <a:gd name="connsiteX18" fmla="*/ 930 w 9806"/>
                <a:gd name="connsiteY18" fmla="*/ 8468 h 10000"/>
                <a:gd name="connsiteX19" fmla="*/ 1005 w 9806"/>
                <a:gd name="connsiteY19" fmla="*/ 9716 h 10000"/>
                <a:gd name="connsiteX20" fmla="*/ 1761 w 9806"/>
                <a:gd name="connsiteY20" fmla="*/ 9988 h 10000"/>
                <a:gd name="connsiteX21" fmla="*/ 3045 w 9806"/>
                <a:gd name="connsiteY21" fmla="*/ 9943 h 10000"/>
                <a:gd name="connsiteX22" fmla="*/ 4857 w 9806"/>
                <a:gd name="connsiteY22" fmla="*/ 9875 h 10000"/>
                <a:gd name="connsiteX23" fmla="*/ 6482 w 9806"/>
                <a:gd name="connsiteY23" fmla="*/ 9853 h 10000"/>
                <a:gd name="connsiteX24" fmla="*/ 8446 w 9806"/>
                <a:gd name="connsiteY24" fmla="*/ 9738 h 10000"/>
                <a:gd name="connsiteX25" fmla="*/ 9241 w 9806"/>
                <a:gd name="connsiteY25" fmla="*/ 9443 h 10000"/>
                <a:gd name="connsiteX26" fmla="*/ 9050 w 9806"/>
                <a:gd name="connsiteY26" fmla="*/ 8786 h 10000"/>
                <a:gd name="connsiteX27" fmla="*/ 9202 w 9806"/>
                <a:gd name="connsiteY27" fmla="*/ 7945 h 10000"/>
                <a:gd name="connsiteX28" fmla="*/ 8938 w 9806"/>
                <a:gd name="connsiteY28" fmla="*/ 7401 h 10000"/>
                <a:gd name="connsiteX29" fmla="*/ 9013 w 9806"/>
                <a:gd name="connsiteY29" fmla="*/ 6674 h 10000"/>
                <a:gd name="connsiteX30" fmla="*/ 8881 w 9806"/>
                <a:gd name="connsiteY30" fmla="*/ 6089 h 10000"/>
                <a:gd name="connsiteX31" fmla="*/ 9447 w 9806"/>
                <a:gd name="connsiteY31" fmla="*/ 5800 h 10000"/>
                <a:gd name="connsiteX32" fmla="*/ 9522 w 9806"/>
                <a:gd name="connsiteY32" fmla="*/ 5028 h 10000"/>
                <a:gd name="connsiteX33" fmla="*/ 9806 w 9806"/>
                <a:gd name="connsiteY33" fmla="*/ 4659 h 10000"/>
                <a:gd name="connsiteX34" fmla="*/ 9665 w 9806"/>
                <a:gd name="connsiteY34" fmla="*/ 4211 h 10000"/>
                <a:gd name="connsiteX35" fmla="*/ 9522 w 9806"/>
                <a:gd name="connsiteY35" fmla="*/ 3961 h 10000"/>
                <a:gd name="connsiteX36" fmla="*/ 9447 w 9806"/>
                <a:gd name="connsiteY36" fmla="*/ 3842 h 10000"/>
                <a:gd name="connsiteX37" fmla="*/ 9806 w 9806"/>
                <a:gd name="connsiteY37" fmla="*/ 3269 h 10000"/>
                <a:gd name="connsiteX38" fmla="*/ 9447 w 9806"/>
                <a:gd name="connsiteY38" fmla="*/ 2696 h 10000"/>
                <a:gd name="connsiteX39" fmla="*/ 9522 w 9806"/>
                <a:gd name="connsiteY39" fmla="*/ 1918 h 10000"/>
                <a:gd name="connsiteX40" fmla="*/ 9665 w 9806"/>
                <a:gd name="connsiteY40" fmla="*/ 1674 h 10000"/>
                <a:gd name="connsiteX41" fmla="*/ 9522 w 9806"/>
                <a:gd name="connsiteY41" fmla="*/ 574 h 10000"/>
                <a:gd name="connsiteX42" fmla="*/ 9588 w 9806"/>
                <a:gd name="connsiteY42" fmla="*/ 0 h 10000"/>
                <a:gd name="connsiteX43" fmla="*/ 910 w 9806"/>
                <a:gd name="connsiteY43" fmla="*/ 79 h 10000"/>
                <a:gd name="connsiteX0" fmla="*/ 928 w 10000"/>
                <a:gd name="connsiteY0" fmla="*/ 79 h 10000"/>
                <a:gd name="connsiteX1" fmla="*/ 640 w 10000"/>
                <a:gd name="connsiteY1" fmla="*/ 448 h 10000"/>
                <a:gd name="connsiteX2" fmla="*/ 63 w 10000"/>
                <a:gd name="connsiteY2" fmla="*/ 1306 h 10000"/>
                <a:gd name="connsiteX3" fmla="*/ 128 w 10000"/>
                <a:gd name="connsiteY3" fmla="*/ 1918 h 10000"/>
                <a:gd name="connsiteX4" fmla="*/ 273 w 10000"/>
                <a:gd name="connsiteY4" fmla="*/ 2168 h 10000"/>
                <a:gd name="connsiteX5" fmla="*/ 128 w 10000"/>
                <a:gd name="connsiteY5" fmla="*/ 2940 h 10000"/>
                <a:gd name="connsiteX6" fmla="*/ 273 w 10000"/>
                <a:gd name="connsiteY6" fmla="*/ 3190 h 10000"/>
                <a:gd name="connsiteX7" fmla="*/ 207 w 10000"/>
                <a:gd name="connsiteY7" fmla="*/ 3553 h 10000"/>
                <a:gd name="connsiteX8" fmla="*/ 63 w 10000"/>
                <a:gd name="connsiteY8" fmla="*/ 3803 h 10000"/>
                <a:gd name="connsiteX9" fmla="*/ 173 w 10000"/>
                <a:gd name="connsiteY9" fmla="*/ 4825 h 10000"/>
                <a:gd name="connsiteX10" fmla="*/ 224 w 10000"/>
                <a:gd name="connsiteY10" fmla="*/ 5238 h 10000"/>
                <a:gd name="connsiteX11" fmla="*/ 166 w 10000"/>
                <a:gd name="connsiteY11" fmla="*/ 5522 h 10000"/>
                <a:gd name="connsiteX12" fmla="*/ 278 w 10000"/>
                <a:gd name="connsiteY12" fmla="*/ 5698 h 10000"/>
                <a:gd name="connsiteX13" fmla="*/ 294 w 10000"/>
                <a:gd name="connsiteY13" fmla="*/ 5971 h 10000"/>
                <a:gd name="connsiteX14" fmla="*/ 268 w 10000"/>
                <a:gd name="connsiteY14" fmla="*/ 6289 h 10000"/>
                <a:gd name="connsiteX15" fmla="*/ 756 w 10000"/>
                <a:gd name="connsiteY15" fmla="*/ 6810 h 10000"/>
                <a:gd name="connsiteX16" fmla="*/ 756 w 10000"/>
                <a:gd name="connsiteY16" fmla="*/ 7264 h 10000"/>
                <a:gd name="connsiteX17" fmla="*/ 1025 w 10000"/>
                <a:gd name="connsiteY17" fmla="*/ 7604 h 10000"/>
                <a:gd name="connsiteX18" fmla="*/ 948 w 10000"/>
                <a:gd name="connsiteY18" fmla="*/ 8468 h 10000"/>
                <a:gd name="connsiteX19" fmla="*/ 1025 w 10000"/>
                <a:gd name="connsiteY19" fmla="*/ 9716 h 10000"/>
                <a:gd name="connsiteX20" fmla="*/ 1796 w 10000"/>
                <a:gd name="connsiteY20" fmla="*/ 9988 h 10000"/>
                <a:gd name="connsiteX21" fmla="*/ 3105 w 10000"/>
                <a:gd name="connsiteY21" fmla="*/ 9943 h 10000"/>
                <a:gd name="connsiteX22" fmla="*/ 4953 w 10000"/>
                <a:gd name="connsiteY22" fmla="*/ 9875 h 10000"/>
                <a:gd name="connsiteX23" fmla="*/ 6610 w 10000"/>
                <a:gd name="connsiteY23" fmla="*/ 9853 h 10000"/>
                <a:gd name="connsiteX24" fmla="*/ 8613 w 10000"/>
                <a:gd name="connsiteY24" fmla="*/ 9738 h 10000"/>
                <a:gd name="connsiteX25" fmla="*/ 9424 w 10000"/>
                <a:gd name="connsiteY25" fmla="*/ 9443 h 10000"/>
                <a:gd name="connsiteX26" fmla="*/ 9229 w 10000"/>
                <a:gd name="connsiteY26" fmla="*/ 8786 h 10000"/>
                <a:gd name="connsiteX27" fmla="*/ 9384 w 10000"/>
                <a:gd name="connsiteY27" fmla="*/ 7945 h 10000"/>
                <a:gd name="connsiteX28" fmla="*/ 9115 w 10000"/>
                <a:gd name="connsiteY28" fmla="*/ 7401 h 10000"/>
                <a:gd name="connsiteX29" fmla="*/ 9191 w 10000"/>
                <a:gd name="connsiteY29" fmla="*/ 6674 h 10000"/>
                <a:gd name="connsiteX30" fmla="*/ 9057 w 10000"/>
                <a:gd name="connsiteY30" fmla="*/ 6089 h 10000"/>
                <a:gd name="connsiteX31" fmla="*/ 9634 w 10000"/>
                <a:gd name="connsiteY31" fmla="*/ 5800 h 10000"/>
                <a:gd name="connsiteX32" fmla="*/ 9710 w 10000"/>
                <a:gd name="connsiteY32" fmla="*/ 5028 h 10000"/>
                <a:gd name="connsiteX33" fmla="*/ 10000 w 10000"/>
                <a:gd name="connsiteY33" fmla="*/ 4659 h 10000"/>
                <a:gd name="connsiteX34" fmla="*/ 9856 w 10000"/>
                <a:gd name="connsiteY34" fmla="*/ 4211 h 10000"/>
                <a:gd name="connsiteX35" fmla="*/ 9710 w 10000"/>
                <a:gd name="connsiteY35" fmla="*/ 3961 h 10000"/>
                <a:gd name="connsiteX36" fmla="*/ 9634 w 10000"/>
                <a:gd name="connsiteY36" fmla="*/ 3842 h 10000"/>
                <a:gd name="connsiteX37" fmla="*/ 10000 w 10000"/>
                <a:gd name="connsiteY37" fmla="*/ 3269 h 10000"/>
                <a:gd name="connsiteX38" fmla="*/ 9634 w 10000"/>
                <a:gd name="connsiteY38" fmla="*/ 2696 h 10000"/>
                <a:gd name="connsiteX39" fmla="*/ 9710 w 10000"/>
                <a:gd name="connsiteY39" fmla="*/ 1918 h 10000"/>
                <a:gd name="connsiteX40" fmla="*/ 9856 w 10000"/>
                <a:gd name="connsiteY40" fmla="*/ 1674 h 10000"/>
                <a:gd name="connsiteX41" fmla="*/ 9710 w 10000"/>
                <a:gd name="connsiteY41" fmla="*/ 574 h 10000"/>
                <a:gd name="connsiteX42" fmla="*/ 9778 w 10000"/>
                <a:gd name="connsiteY42" fmla="*/ 0 h 10000"/>
                <a:gd name="connsiteX43" fmla="*/ 928 w 10000"/>
                <a:gd name="connsiteY43" fmla="*/ 7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000" h="10000">
                  <a:moveTo>
                    <a:pt x="928" y="79"/>
                  </a:moveTo>
                  <a:cubicBezTo>
                    <a:pt x="756" y="375"/>
                    <a:pt x="872" y="250"/>
                    <a:pt x="640" y="448"/>
                  </a:cubicBezTo>
                  <a:cubicBezTo>
                    <a:pt x="514" y="721"/>
                    <a:pt x="496" y="1146"/>
                    <a:pt x="63" y="1306"/>
                  </a:cubicBezTo>
                  <a:cubicBezTo>
                    <a:pt x="-62" y="1509"/>
                    <a:pt x="23" y="1714"/>
                    <a:pt x="128" y="1918"/>
                  </a:cubicBezTo>
                  <a:cubicBezTo>
                    <a:pt x="177" y="2004"/>
                    <a:pt x="273" y="2168"/>
                    <a:pt x="273" y="2168"/>
                  </a:cubicBezTo>
                  <a:cubicBezTo>
                    <a:pt x="-53" y="2441"/>
                    <a:pt x="23" y="2548"/>
                    <a:pt x="128" y="2940"/>
                  </a:cubicBezTo>
                  <a:cubicBezTo>
                    <a:pt x="159" y="3024"/>
                    <a:pt x="273" y="3190"/>
                    <a:pt x="273" y="3190"/>
                  </a:cubicBezTo>
                  <a:cubicBezTo>
                    <a:pt x="254" y="3308"/>
                    <a:pt x="254" y="3434"/>
                    <a:pt x="207" y="3553"/>
                  </a:cubicBezTo>
                  <a:cubicBezTo>
                    <a:pt x="177" y="3638"/>
                    <a:pt x="69" y="3591"/>
                    <a:pt x="63" y="3803"/>
                  </a:cubicBezTo>
                  <a:cubicBezTo>
                    <a:pt x="58" y="4015"/>
                    <a:pt x="674" y="4637"/>
                    <a:pt x="173" y="4825"/>
                  </a:cubicBezTo>
                  <a:cubicBezTo>
                    <a:pt x="20" y="5086"/>
                    <a:pt x="62" y="4960"/>
                    <a:pt x="224" y="5238"/>
                  </a:cubicBezTo>
                  <a:cubicBezTo>
                    <a:pt x="33" y="5664"/>
                    <a:pt x="456" y="5165"/>
                    <a:pt x="166" y="5522"/>
                  </a:cubicBezTo>
                  <a:cubicBezTo>
                    <a:pt x="109" y="5607"/>
                    <a:pt x="257" y="5623"/>
                    <a:pt x="278" y="5698"/>
                  </a:cubicBezTo>
                  <a:cubicBezTo>
                    <a:pt x="300" y="5773"/>
                    <a:pt x="-102" y="5897"/>
                    <a:pt x="294" y="5971"/>
                  </a:cubicBezTo>
                  <a:cubicBezTo>
                    <a:pt x="390" y="5954"/>
                    <a:pt x="170" y="6276"/>
                    <a:pt x="268" y="6289"/>
                  </a:cubicBezTo>
                  <a:cubicBezTo>
                    <a:pt x="422" y="6294"/>
                    <a:pt x="675" y="6648"/>
                    <a:pt x="756" y="6810"/>
                  </a:cubicBezTo>
                  <a:cubicBezTo>
                    <a:pt x="837" y="6972"/>
                    <a:pt x="708" y="7134"/>
                    <a:pt x="756" y="7264"/>
                  </a:cubicBezTo>
                  <a:cubicBezTo>
                    <a:pt x="803" y="7395"/>
                    <a:pt x="996" y="7406"/>
                    <a:pt x="1025" y="7604"/>
                  </a:cubicBezTo>
                  <a:cubicBezTo>
                    <a:pt x="1054" y="7804"/>
                    <a:pt x="948" y="8116"/>
                    <a:pt x="948" y="8468"/>
                  </a:cubicBezTo>
                  <a:cubicBezTo>
                    <a:pt x="948" y="8820"/>
                    <a:pt x="881" y="9460"/>
                    <a:pt x="1025" y="9716"/>
                  </a:cubicBezTo>
                  <a:cubicBezTo>
                    <a:pt x="1161" y="9949"/>
                    <a:pt x="1448" y="9949"/>
                    <a:pt x="1796" y="9988"/>
                  </a:cubicBezTo>
                  <a:cubicBezTo>
                    <a:pt x="2143" y="10028"/>
                    <a:pt x="2576" y="9960"/>
                    <a:pt x="3105" y="9943"/>
                  </a:cubicBezTo>
                  <a:lnTo>
                    <a:pt x="4953" y="9875"/>
                  </a:lnTo>
                  <a:cubicBezTo>
                    <a:pt x="5473" y="9971"/>
                    <a:pt x="6090" y="9949"/>
                    <a:pt x="6610" y="9853"/>
                  </a:cubicBezTo>
                  <a:cubicBezTo>
                    <a:pt x="7323" y="9988"/>
                    <a:pt x="7582" y="9789"/>
                    <a:pt x="8613" y="9738"/>
                  </a:cubicBezTo>
                  <a:cubicBezTo>
                    <a:pt x="9018" y="9637"/>
                    <a:pt x="9317" y="9603"/>
                    <a:pt x="9424" y="9443"/>
                  </a:cubicBezTo>
                  <a:cubicBezTo>
                    <a:pt x="9529" y="9285"/>
                    <a:pt x="9238" y="9035"/>
                    <a:pt x="9229" y="8786"/>
                  </a:cubicBezTo>
                  <a:cubicBezTo>
                    <a:pt x="9220" y="8536"/>
                    <a:pt x="9402" y="8178"/>
                    <a:pt x="9384" y="7945"/>
                  </a:cubicBezTo>
                  <a:cubicBezTo>
                    <a:pt x="9364" y="7713"/>
                    <a:pt x="9142" y="7610"/>
                    <a:pt x="9115" y="7401"/>
                  </a:cubicBezTo>
                  <a:cubicBezTo>
                    <a:pt x="9084" y="7190"/>
                    <a:pt x="9200" y="6889"/>
                    <a:pt x="9191" y="6674"/>
                  </a:cubicBezTo>
                  <a:cubicBezTo>
                    <a:pt x="9182" y="6458"/>
                    <a:pt x="8979" y="6231"/>
                    <a:pt x="9057" y="6089"/>
                  </a:cubicBezTo>
                  <a:cubicBezTo>
                    <a:pt x="9297" y="5999"/>
                    <a:pt x="9393" y="5890"/>
                    <a:pt x="9634" y="5800"/>
                  </a:cubicBezTo>
                  <a:cubicBezTo>
                    <a:pt x="9577" y="5551"/>
                    <a:pt x="9489" y="5272"/>
                    <a:pt x="9710" y="5028"/>
                  </a:cubicBezTo>
                  <a:cubicBezTo>
                    <a:pt x="9817" y="4904"/>
                    <a:pt x="10000" y="4659"/>
                    <a:pt x="10000" y="4659"/>
                  </a:cubicBezTo>
                  <a:cubicBezTo>
                    <a:pt x="9972" y="4574"/>
                    <a:pt x="9903" y="4296"/>
                    <a:pt x="9856" y="4211"/>
                  </a:cubicBezTo>
                  <a:cubicBezTo>
                    <a:pt x="9817" y="4126"/>
                    <a:pt x="9759" y="4046"/>
                    <a:pt x="9710" y="3961"/>
                  </a:cubicBezTo>
                  <a:cubicBezTo>
                    <a:pt x="9683" y="3922"/>
                    <a:pt x="9634" y="3842"/>
                    <a:pt x="9634" y="3842"/>
                  </a:cubicBezTo>
                  <a:cubicBezTo>
                    <a:pt x="9710" y="3621"/>
                    <a:pt x="9875" y="3473"/>
                    <a:pt x="10000" y="3269"/>
                  </a:cubicBezTo>
                  <a:cubicBezTo>
                    <a:pt x="9942" y="2973"/>
                    <a:pt x="9972" y="2889"/>
                    <a:pt x="9634" y="2696"/>
                  </a:cubicBezTo>
                  <a:cubicBezTo>
                    <a:pt x="9508" y="2463"/>
                    <a:pt x="9615" y="2157"/>
                    <a:pt x="9710" y="1918"/>
                  </a:cubicBezTo>
                  <a:cubicBezTo>
                    <a:pt x="9750" y="1839"/>
                    <a:pt x="9856" y="1674"/>
                    <a:pt x="9856" y="1674"/>
                  </a:cubicBezTo>
                  <a:cubicBezTo>
                    <a:pt x="9750" y="1056"/>
                    <a:pt x="9624" y="1283"/>
                    <a:pt x="9710" y="574"/>
                  </a:cubicBezTo>
                  <a:cubicBezTo>
                    <a:pt x="9653" y="273"/>
                    <a:pt x="9577" y="227"/>
                    <a:pt x="9778" y="0"/>
                  </a:cubicBezTo>
                  <a:lnTo>
                    <a:pt x="928" y="79"/>
                  </a:lnTo>
                  <a:close/>
                </a:path>
              </a:pathLst>
            </a:cu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61" name="Rectangle 75" descr="Cork"/>
            <p:cNvSpPr>
              <a:spLocks noChangeArrowheads="1"/>
            </p:cNvSpPr>
            <p:nvPr/>
          </p:nvSpPr>
          <p:spPr bwMode="auto">
            <a:xfrm>
              <a:off x="4619" y="487"/>
              <a:ext cx="823" cy="950"/>
            </a:xfrm>
            <a:prstGeom prst="rect">
              <a:avLst/>
            </a:prstGeom>
            <a:solidFill>
              <a:schemeClr val="accent5">
                <a:lumMod val="9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62" name="Rectangle 76"/>
            <p:cNvSpPr>
              <a:spLocks noChangeArrowheads="1"/>
            </p:cNvSpPr>
            <p:nvPr/>
          </p:nvSpPr>
          <p:spPr bwMode="auto">
            <a:xfrm>
              <a:off x="4576" y="487"/>
              <a:ext cx="43" cy="1212"/>
            </a:xfrm>
            <a:prstGeom prst="rect">
              <a:avLst/>
            </a:prstGeom>
            <a:solidFill>
              <a:srgbClr val="FF0000"/>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63" name="Rectangle 77"/>
            <p:cNvSpPr>
              <a:spLocks noChangeArrowheads="1"/>
            </p:cNvSpPr>
            <p:nvPr/>
          </p:nvSpPr>
          <p:spPr bwMode="auto">
            <a:xfrm>
              <a:off x="5442" y="487"/>
              <a:ext cx="43" cy="1212"/>
            </a:xfrm>
            <a:prstGeom prst="rect">
              <a:avLst/>
            </a:prstGeom>
            <a:solidFill>
              <a:srgbClr val="FF0000"/>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nchor="ctr"/>
            <a:lstStyle>
              <a:lvl1pPr defTabSz="1019175">
                <a:defRPr sz="2400">
                  <a:solidFill>
                    <a:schemeClr val="tx1"/>
                  </a:solidFill>
                  <a:latin typeface="Times New Roman" pitchFamily="18" charset="0"/>
                </a:defRPr>
              </a:lvl1pPr>
              <a:lvl2pPr marL="742950" indent="-285750" defTabSz="1019175">
                <a:defRPr sz="2400">
                  <a:solidFill>
                    <a:schemeClr val="tx1"/>
                  </a:solidFill>
                  <a:latin typeface="Times New Roman" pitchFamily="18" charset="0"/>
                </a:defRPr>
              </a:lvl2pPr>
              <a:lvl3pPr marL="1143000" indent="-228600" defTabSz="1019175">
                <a:defRPr sz="2400">
                  <a:solidFill>
                    <a:schemeClr val="tx1"/>
                  </a:solidFill>
                  <a:latin typeface="Times New Roman" pitchFamily="18" charset="0"/>
                </a:defRPr>
              </a:lvl3pPr>
              <a:lvl4pPr marL="1600200" indent="-228600" defTabSz="1019175">
                <a:defRPr sz="2400">
                  <a:solidFill>
                    <a:schemeClr val="tx1"/>
                  </a:solidFill>
                  <a:latin typeface="Times New Roman" pitchFamily="18" charset="0"/>
                </a:defRPr>
              </a:lvl4pPr>
              <a:lvl5pPr marL="2057400" indent="-228600" defTabSz="1019175">
                <a:defRPr sz="2400">
                  <a:solidFill>
                    <a:schemeClr val="tx1"/>
                  </a:solidFill>
                  <a:latin typeface="Times New Roman" pitchFamily="18" charset="0"/>
                </a:defRPr>
              </a:lvl5pPr>
              <a:lvl6pPr marL="2514600" indent="-228600" defTabSz="1019175" eaLnBrk="0" fontAlgn="base" hangingPunct="0">
                <a:spcBef>
                  <a:spcPct val="0"/>
                </a:spcBef>
                <a:spcAft>
                  <a:spcPct val="0"/>
                </a:spcAft>
                <a:defRPr sz="2400">
                  <a:solidFill>
                    <a:schemeClr val="tx1"/>
                  </a:solidFill>
                  <a:latin typeface="Times New Roman" pitchFamily="18" charset="0"/>
                </a:defRPr>
              </a:lvl6pPr>
              <a:lvl7pPr marL="2971800" indent="-228600" defTabSz="1019175" eaLnBrk="0" fontAlgn="base" hangingPunct="0">
                <a:spcBef>
                  <a:spcPct val="0"/>
                </a:spcBef>
                <a:spcAft>
                  <a:spcPct val="0"/>
                </a:spcAft>
                <a:defRPr sz="2400">
                  <a:solidFill>
                    <a:schemeClr val="tx1"/>
                  </a:solidFill>
                  <a:latin typeface="Times New Roman" pitchFamily="18" charset="0"/>
                </a:defRPr>
              </a:lvl7pPr>
              <a:lvl8pPr marL="3429000" indent="-228600" defTabSz="1019175" eaLnBrk="0" fontAlgn="base" hangingPunct="0">
                <a:spcBef>
                  <a:spcPct val="0"/>
                </a:spcBef>
                <a:spcAft>
                  <a:spcPct val="0"/>
                </a:spcAft>
                <a:defRPr sz="2400">
                  <a:solidFill>
                    <a:schemeClr val="tx1"/>
                  </a:solidFill>
                  <a:latin typeface="Times New Roman" pitchFamily="18" charset="0"/>
                </a:defRPr>
              </a:lvl8pPr>
              <a:lvl9pPr marL="3886200" indent="-228600" defTabSz="1019175"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endParaRPr lang="en-US" altLang="en-US" sz="2000" dirty="0">
                <a:solidFill>
                  <a:srgbClr val="000000"/>
                </a:solidFill>
                <a:latin typeface="Arial" pitchFamily="34" charset="0"/>
                <a:ea typeface="+mn-ea"/>
                <a:cs typeface="Arial" pitchFamily="34" charset="0"/>
              </a:endParaRPr>
            </a:p>
          </p:txBody>
        </p:sp>
        <p:sp>
          <p:nvSpPr>
            <p:cNvPr id="64" name="Rectangle 78" descr="Newsprint"/>
            <p:cNvSpPr>
              <a:spLocks noChangeArrowheads="1"/>
            </p:cNvSpPr>
            <p:nvPr/>
          </p:nvSpPr>
          <p:spPr bwMode="auto">
            <a:xfrm>
              <a:off x="4705" y="1114"/>
              <a:ext cx="650" cy="604"/>
            </a:xfrm>
            <a:prstGeom prst="rect">
              <a:avLst/>
            </a:prstGeom>
            <a:blipFill dpi="0" rotWithShape="1">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grpSp>
          <p:nvGrpSpPr>
            <p:cNvPr id="65" name="Group 79"/>
            <p:cNvGrpSpPr>
              <a:grpSpLocks/>
            </p:cNvGrpSpPr>
            <p:nvPr/>
          </p:nvGrpSpPr>
          <p:grpSpPr bwMode="auto">
            <a:xfrm>
              <a:off x="4662" y="487"/>
              <a:ext cx="737" cy="2207"/>
              <a:chOff x="4932" y="487"/>
              <a:chExt cx="737" cy="1667"/>
            </a:xfrm>
          </p:grpSpPr>
          <p:sp>
            <p:nvSpPr>
              <p:cNvPr id="79" name="Rectangle 80"/>
              <p:cNvSpPr>
                <a:spLocks noChangeArrowheads="1"/>
              </p:cNvSpPr>
              <p:nvPr/>
            </p:nvSpPr>
            <p:spPr bwMode="auto">
              <a:xfrm>
                <a:off x="4932" y="487"/>
                <a:ext cx="43" cy="1667"/>
              </a:xfrm>
              <a:prstGeom prst="rect">
                <a:avLst/>
              </a:prstGeom>
              <a:solidFill>
                <a:srgbClr val="990033"/>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80" name="Rectangle 81"/>
              <p:cNvSpPr>
                <a:spLocks noChangeArrowheads="1"/>
              </p:cNvSpPr>
              <p:nvPr/>
            </p:nvSpPr>
            <p:spPr bwMode="auto">
              <a:xfrm>
                <a:off x="5625" y="487"/>
                <a:ext cx="44" cy="1667"/>
              </a:xfrm>
              <a:prstGeom prst="rect">
                <a:avLst/>
              </a:prstGeom>
              <a:solidFill>
                <a:srgbClr val="990033"/>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nchor="ctr"/>
              <a:lstStyle>
                <a:lvl1pPr defTabSz="1019175">
                  <a:defRPr sz="2400">
                    <a:solidFill>
                      <a:schemeClr val="tx1"/>
                    </a:solidFill>
                    <a:latin typeface="Times New Roman" pitchFamily="18" charset="0"/>
                  </a:defRPr>
                </a:lvl1pPr>
                <a:lvl2pPr marL="742950" indent="-285750" defTabSz="1019175">
                  <a:defRPr sz="2400">
                    <a:solidFill>
                      <a:schemeClr val="tx1"/>
                    </a:solidFill>
                    <a:latin typeface="Times New Roman" pitchFamily="18" charset="0"/>
                  </a:defRPr>
                </a:lvl2pPr>
                <a:lvl3pPr marL="1143000" indent="-228600" defTabSz="1019175">
                  <a:defRPr sz="2400">
                    <a:solidFill>
                      <a:schemeClr val="tx1"/>
                    </a:solidFill>
                    <a:latin typeface="Times New Roman" pitchFamily="18" charset="0"/>
                  </a:defRPr>
                </a:lvl3pPr>
                <a:lvl4pPr marL="1600200" indent="-228600" defTabSz="1019175">
                  <a:defRPr sz="2400">
                    <a:solidFill>
                      <a:schemeClr val="tx1"/>
                    </a:solidFill>
                    <a:latin typeface="Times New Roman" pitchFamily="18" charset="0"/>
                  </a:defRPr>
                </a:lvl4pPr>
                <a:lvl5pPr marL="2057400" indent="-228600" defTabSz="1019175">
                  <a:defRPr sz="2400">
                    <a:solidFill>
                      <a:schemeClr val="tx1"/>
                    </a:solidFill>
                    <a:latin typeface="Times New Roman" pitchFamily="18" charset="0"/>
                  </a:defRPr>
                </a:lvl5pPr>
                <a:lvl6pPr marL="2514600" indent="-228600" defTabSz="1019175" eaLnBrk="0" fontAlgn="base" hangingPunct="0">
                  <a:spcBef>
                    <a:spcPct val="0"/>
                  </a:spcBef>
                  <a:spcAft>
                    <a:spcPct val="0"/>
                  </a:spcAft>
                  <a:defRPr sz="2400">
                    <a:solidFill>
                      <a:schemeClr val="tx1"/>
                    </a:solidFill>
                    <a:latin typeface="Times New Roman" pitchFamily="18" charset="0"/>
                  </a:defRPr>
                </a:lvl6pPr>
                <a:lvl7pPr marL="2971800" indent="-228600" defTabSz="1019175" eaLnBrk="0" fontAlgn="base" hangingPunct="0">
                  <a:spcBef>
                    <a:spcPct val="0"/>
                  </a:spcBef>
                  <a:spcAft>
                    <a:spcPct val="0"/>
                  </a:spcAft>
                  <a:defRPr sz="2400">
                    <a:solidFill>
                      <a:schemeClr val="tx1"/>
                    </a:solidFill>
                    <a:latin typeface="Times New Roman" pitchFamily="18" charset="0"/>
                  </a:defRPr>
                </a:lvl7pPr>
                <a:lvl8pPr marL="3429000" indent="-228600" defTabSz="1019175" eaLnBrk="0" fontAlgn="base" hangingPunct="0">
                  <a:spcBef>
                    <a:spcPct val="0"/>
                  </a:spcBef>
                  <a:spcAft>
                    <a:spcPct val="0"/>
                  </a:spcAft>
                  <a:defRPr sz="2400">
                    <a:solidFill>
                      <a:schemeClr val="tx1"/>
                    </a:solidFill>
                    <a:latin typeface="Times New Roman" pitchFamily="18" charset="0"/>
                  </a:defRPr>
                </a:lvl8pPr>
                <a:lvl9pPr marL="3886200" indent="-228600" defTabSz="1019175"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endParaRPr lang="en-US" altLang="en-US" sz="2000" dirty="0">
                  <a:solidFill>
                    <a:srgbClr val="000000"/>
                  </a:solidFill>
                  <a:latin typeface="Arial" pitchFamily="34" charset="0"/>
                  <a:ea typeface="+mn-ea"/>
                  <a:cs typeface="Arial" pitchFamily="34" charset="0"/>
                </a:endParaRPr>
              </a:p>
            </p:txBody>
          </p:sp>
        </p:grpSp>
        <p:sp>
          <p:nvSpPr>
            <p:cNvPr id="66" name="Rectangle 82" descr="Granite"/>
            <p:cNvSpPr>
              <a:spLocks noChangeArrowheads="1"/>
            </p:cNvSpPr>
            <p:nvPr/>
          </p:nvSpPr>
          <p:spPr bwMode="auto">
            <a:xfrm>
              <a:off x="4705" y="2034"/>
              <a:ext cx="650" cy="120"/>
            </a:xfrm>
            <a:prstGeom prst="rect">
              <a:avLst/>
            </a:pr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67" name="Rectangle 66"/>
            <p:cNvSpPr>
              <a:spLocks noChangeArrowheads="1"/>
            </p:cNvSpPr>
            <p:nvPr/>
          </p:nvSpPr>
          <p:spPr bwMode="auto">
            <a:xfrm>
              <a:off x="4662" y="2493"/>
              <a:ext cx="43" cy="39"/>
            </a:xfrm>
            <a:prstGeom prst="rect">
              <a:avLst/>
            </a:prstGeom>
            <a:solidFill>
              <a:schemeClr val="accent2">
                <a:lumMod val="75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nchor="ctr"/>
            <a:lstStyle>
              <a:lvl1pPr defTabSz="1019175">
                <a:defRPr sz="2400">
                  <a:solidFill>
                    <a:schemeClr val="tx1"/>
                  </a:solidFill>
                  <a:latin typeface="Times New Roman" pitchFamily="18" charset="0"/>
                </a:defRPr>
              </a:lvl1pPr>
              <a:lvl2pPr marL="742950" indent="-285750" defTabSz="1019175">
                <a:defRPr sz="2400">
                  <a:solidFill>
                    <a:schemeClr val="tx1"/>
                  </a:solidFill>
                  <a:latin typeface="Times New Roman" pitchFamily="18" charset="0"/>
                </a:defRPr>
              </a:lvl2pPr>
              <a:lvl3pPr marL="1143000" indent="-228600" defTabSz="1019175">
                <a:defRPr sz="2400">
                  <a:solidFill>
                    <a:schemeClr val="tx1"/>
                  </a:solidFill>
                  <a:latin typeface="Times New Roman" pitchFamily="18" charset="0"/>
                </a:defRPr>
              </a:lvl3pPr>
              <a:lvl4pPr marL="1600200" indent="-228600" defTabSz="1019175">
                <a:defRPr sz="2400">
                  <a:solidFill>
                    <a:schemeClr val="tx1"/>
                  </a:solidFill>
                  <a:latin typeface="Times New Roman" pitchFamily="18" charset="0"/>
                </a:defRPr>
              </a:lvl4pPr>
              <a:lvl5pPr marL="2057400" indent="-228600" defTabSz="1019175">
                <a:defRPr sz="2400">
                  <a:solidFill>
                    <a:schemeClr val="tx1"/>
                  </a:solidFill>
                  <a:latin typeface="Times New Roman" pitchFamily="18" charset="0"/>
                </a:defRPr>
              </a:lvl5pPr>
              <a:lvl6pPr marL="2514600" indent="-228600" defTabSz="1019175" eaLnBrk="0" fontAlgn="base" hangingPunct="0">
                <a:spcBef>
                  <a:spcPct val="0"/>
                </a:spcBef>
                <a:spcAft>
                  <a:spcPct val="0"/>
                </a:spcAft>
                <a:defRPr sz="2400">
                  <a:solidFill>
                    <a:schemeClr val="tx1"/>
                  </a:solidFill>
                  <a:latin typeface="Times New Roman" pitchFamily="18" charset="0"/>
                </a:defRPr>
              </a:lvl6pPr>
              <a:lvl7pPr marL="2971800" indent="-228600" defTabSz="1019175" eaLnBrk="0" fontAlgn="base" hangingPunct="0">
                <a:spcBef>
                  <a:spcPct val="0"/>
                </a:spcBef>
                <a:spcAft>
                  <a:spcPct val="0"/>
                </a:spcAft>
                <a:defRPr sz="2400">
                  <a:solidFill>
                    <a:schemeClr val="tx1"/>
                  </a:solidFill>
                  <a:latin typeface="Times New Roman" pitchFamily="18" charset="0"/>
                </a:defRPr>
              </a:lvl7pPr>
              <a:lvl8pPr marL="3429000" indent="-228600" defTabSz="1019175" eaLnBrk="0" fontAlgn="base" hangingPunct="0">
                <a:spcBef>
                  <a:spcPct val="0"/>
                </a:spcBef>
                <a:spcAft>
                  <a:spcPct val="0"/>
                </a:spcAft>
                <a:defRPr sz="2400">
                  <a:solidFill>
                    <a:schemeClr val="tx1"/>
                  </a:solidFill>
                  <a:latin typeface="Times New Roman" pitchFamily="18" charset="0"/>
                </a:defRPr>
              </a:lvl8pPr>
              <a:lvl9pPr marL="3886200" indent="-228600" defTabSz="1019175"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endParaRPr lang="en-US" altLang="en-US" sz="2000" dirty="0">
                <a:solidFill>
                  <a:srgbClr val="000000"/>
                </a:solidFill>
                <a:latin typeface="Arial" pitchFamily="34" charset="0"/>
                <a:ea typeface="+mn-ea"/>
                <a:cs typeface="Arial" pitchFamily="34" charset="0"/>
              </a:endParaRPr>
            </a:p>
          </p:txBody>
        </p:sp>
        <p:sp>
          <p:nvSpPr>
            <p:cNvPr id="68" name="Rectangle 67"/>
            <p:cNvSpPr>
              <a:spLocks noChangeArrowheads="1"/>
            </p:cNvSpPr>
            <p:nvPr/>
          </p:nvSpPr>
          <p:spPr bwMode="auto">
            <a:xfrm>
              <a:off x="5355" y="2493"/>
              <a:ext cx="44" cy="39"/>
            </a:xfrm>
            <a:prstGeom prst="rect">
              <a:avLst/>
            </a:prstGeom>
            <a:solidFill>
              <a:schemeClr val="accent2">
                <a:lumMod val="75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69" name="Freeform 68" descr="Granite"/>
            <p:cNvSpPr>
              <a:spLocks/>
            </p:cNvSpPr>
            <p:nvPr/>
          </p:nvSpPr>
          <p:spPr bwMode="auto">
            <a:xfrm>
              <a:off x="4591" y="2706"/>
              <a:ext cx="850" cy="803"/>
            </a:xfrm>
            <a:custGeom>
              <a:avLst/>
              <a:gdLst>
                <a:gd name="T0" fmla="*/ 67 w 988"/>
                <a:gd name="T1" fmla="*/ 1 h 1098"/>
                <a:gd name="T2" fmla="*/ 40 w 988"/>
                <a:gd name="T3" fmla="*/ 48 h 1098"/>
                <a:gd name="T4" fmla="*/ 51 w 988"/>
                <a:gd name="T5" fmla="*/ 170 h 1098"/>
                <a:gd name="T6" fmla="*/ 43 w 988"/>
                <a:gd name="T7" fmla="*/ 245 h 1098"/>
                <a:gd name="T8" fmla="*/ 40 w 988"/>
                <a:gd name="T9" fmla="*/ 294 h 1098"/>
                <a:gd name="T10" fmla="*/ 32 w 988"/>
                <a:gd name="T11" fmla="*/ 374 h 1098"/>
                <a:gd name="T12" fmla="*/ 54 w 988"/>
                <a:gd name="T13" fmla="*/ 403 h 1098"/>
                <a:gd name="T14" fmla="*/ 29 w 988"/>
                <a:gd name="T15" fmla="*/ 438 h 1098"/>
                <a:gd name="T16" fmla="*/ 32 w 988"/>
                <a:gd name="T17" fmla="*/ 493 h 1098"/>
                <a:gd name="T18" fmla="*/ 58 w 988"/>
                <a:gd name="T19" fmla="*/ 597 h 1098"/>
                <a:gd name="T20" fmla="*/ 51 w 988"/>
                <a:gd name="T21" fmla="*/ 677 h 1098"/>
                <a:gd name="T22" fmla="*/ 22 w 988"/>
                <a:gd name="T23" fmla="*/ 723 h 1098"/>
                <a:gd name="T24" fmla="*/ 25 w 988"/>
                <a:gd name="T25" fmla="*/ 747 h 1098"/>
                <a:gd name="T26" fmla="*/ 11 w 988"/>
                <a:gd name="T27" fmla="*/ 764 h 1098"/>
                <a:gd name="T28" fmla="*/ 40 w 988"/>
                <a:gd name="T29" fmla="*/ 770 h 1098"/>
                <a:gd name="T30" fmla="*/ 69 w 988"/>
                <a:gd name="T31" fmla="*/ 773 h 1098"/>
                <a:gd name="T32" fmla="*/ 216 w 988"/>
                <a:gd name="T33" fmla="*/ 780 h 1098"/>
                <a:gd name="T34" fmla="*/ 359 w 988"/>
                <a:gd name="T35" fmla="*/ 780 h 1098"/>
                <a:gd name="T36" fmla="*/ 488 w 988"/>
                <a:gd name="T37" fmla="*/ 775 h 1098"/>
                <a:gd name="T38" fmla="*/ 611 w 988"/>
                <a:gd name="T39" fmla="*/ 780 h 1098"/>
                <a:gd name="T40" fmla="*/ 828 w 988"/>
                <a:gd name="T41" fmla="*/ 765 h 1098"/>
                <a:gd name="T42" fmla="*/ 840 w 988"/>
                <a:gd name="T43" fmla="*/ 698 h 1098"/>
                <a:gd name="T44" fmla="*/ 862 w 988"/>
                <a:gd name="T45" fmla="*/ 628 h 1098"/>
                <a:gd name="T46" fmla="*/ 855 w 988"/>
                <a:gd name="T47" fmla="*/ 588 h 1098"/>
                <a:gd name="T48" fmla="*/ 866 w 988"/>
                <a:gd name="T49" fmla="*/ 539 h 1098"/>
                <a:gd name="T50" fmla="*/ 866 w 988"/>
                <a:gd name="T51" fmla="*/ 504 h 1098"/>
                <a:gd name="T52" fmla="*/ 855 w 988"/>
                <a:gd name="T53" fmla="*/ 487 h 1098"/>
                <a:gd name="T54" fmla="*/ 855 w 988"/>
                <a:gd name="T55" fmla="*/ 418 h 1098"/>
                <a:gd name="T56" fmla="*/ 840 w 988"/>
                <a:gd name="T57" fmla="*/ 348 h 1098"/>
                <a:gd name="T58" fmla="*/ 851 w 988"/>
                <a:gd name="T59" fmla="*/ 250 h 1098"/>
                <a:gd name="T60" fmla="*/ 851 w 988"/>
                <a:gd name="T61" fmla="*/ 193 h 1098"/>
                <a:gd name="T62" fmla="*/ 869 w 988"/>
                <a:gd name="T63" fmla="*/ 115 h 1098"/>
                <a:gd name="T64" fmla="*/ 855 w 988"/>
                <a:gd name="T65" fmla="*/ 71 h 1098"/>
                <a:gd name="T66" fmla="*/ 859 w 988"/>
                <a:gd name="T67" fmla="*/ 28 h 1098"/>
                <a:gd name="T68" fmla="*/ 851 w 988"/>
                <a:gd name="T69" fmla="*/ 2 h 1098"/>
                <a:gd name="T70" fmla="*/ 620 w 988"/>
                <a:gd name="T71" fmla="*/ 43 h 1098"/>
                <a:gd name="T72" fmla="*/ 501 w 988"/>
                <a:gd name="T73" fmla="*/ 25 h 1098"/>
                <a:gd name="T74" fmla="*/ 404 w 988"/>
                <a:gd name="T75" fmla="*/ 37 h 1098"/>
                <a:gd name="T76" fmla="*/ 325 w 988"/>
                <a:gd name="T77" fmla="*/ 19 h 1098"/>
                <a:gd name="T78" fmla="*/ 198 w 988"/>
                <a:gd name="T79" fmla="*/ 37 h 1098"/>
                <a:gd name="T80" fmla="*/ 67 w 988"/>
                <a:gd name="T81" fmla="*/ 1 h 10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537 w 9561"/>
                <a:gd name="connsiteY0" fmla="*/ 0 h 9925"/>
                <a:gd name="connsiteX1" fmla="*/ 233 w 9561"/>
                <a:gd name="connsiteY1" fmla="*/ 592 h 9925"/>
                <a:gd name="connsiteX2" fmla="*/ 355 w 9561"/>
                <a:gd name="connsiteY2" fmla="*/ 2131 h 9925"/>
                <a:gd name="connsiteX3" fmla="*/ 274 w 9561"/>
                <a:gd name="connsiteY3" fmla="*/ 3078 h 9925"/>
                <a:gd name="connsiteX4" fmla="*/ 233 w 9561"/>
                <a:gd name="connsiteY4" fmla="*/ 3698 h 9925"/>
                <a:gd name="connsiteX5" fmla="*/ 152 w 9561"/>
                <a:gd name="connsiteY5" fmla="*/ 4718 h 9925"/>
                <a:gd name="connsiteX6" fmla="*/ 395 w 9561"/>
                <a:gd name="connsiteY6" fmla="*/ 5082 h 9925"/>
                <a:gd name="connsiteX7" fmla="*/ 112 w 9561"/>
                <a:gd name="connsiteY7" fmla="*/ 5519 h 9925"/>
                <a:gd name="connsiteX8" fmla="*/ 152 w 9561"/>
                <a:gd name="connsiteY8" fmla="*/ 6211 h 9925"/>
                <a:gd name="connsiteX9" fmla="*/ 436 w 9561"/>
                <a:gd name="connsiteY9" fmla="*/ 7523 h 9925"/>
                <a:gd name="connsiteX10" fmla="*/ 355 w 9561"/>
                <a:gd name="connsiteY10" fmla="*/ 8543 h 9925"/>
                <a:gd name="connsiteX11" fmla="*/ 31 w 9561"/>
                <a:gd name="connsiteY11" fmla="*/ 9126 h 9925"/>
                <a:gd name="connsiteX12" fmla="*/ 71 w 9561"/>
                <a:gd name="connsiteY12" fmla="*/ 9417 h 9925"/>
                <a:gd name="connsiteX13" fmla="*/ 394 w 9561"/>
                <a:gd name="connsiteY13" fmla="*/ 9515 h 9925"/>
                <a:gd name="connsiteX14" fmla="*/ 233 w 9561"/>
                <a:gd name="connsiteY14" fmla="*/ 9709 h 9925"/>
                <a:gd name="connsiteX15" fmla="*/ 557 w 9561"/>
                <a:gd name="connsiteY15" fmla="*/ 9745 h 9925"/>
                <a:gd name="connsiteX16" fmla="*/ 2217 w 9561"/>
                <a:gd name="connsiteY16" fmla="*/ 9836 h 9925"/>
                <a:gd name="connsiteX17" fmla="*/ 3816 w 9561"/>
                <a:gd name="connsiteY17" fmla="*/ 9836 h 9925"/>
                <a:gd name="connsiteX18" fmla="*/ 5264 w 9561"/>
                <a:gd name="connsiteY18" fmla="*/ 9772 h 9925"/>
                <a:gd name="connsiteX19" fmla="*/ 6640 w 9561"/>
                <a:gd name="connsiteY19" fmla="*/ 9836 h 9925"/>
                <a:gd name="connsiteX20" fmla="*/ 9079 w 9561"/>
                <a:gd name="connsiteY20" fmla="*/ 9645 h 9925"/>
                <a:gd name="connsiteX21" fmla="*/ 9221 w 9561"/>
                <a:gd name="connsiteY21" fmla="*/ 8798 h 9925"/>
                <a:gd name="connsiteX22" fmla="*/ 9464 w 9561"/>
                <a:gd name="connsiteY22" fmla="*/ 7924 h 9925"/>
                <a:gd name="connsiteX23" fmla="*/ 9383 w 9561"/>
                <a:gd name="connsiteY23" fmla="*/ 7414 h 9925"/>
                <a:gd name="connsiteX24" fmla="*/ 9505 w 9561"/>
                <a:gd name="connsiteY24" fmla="*/ 6794 h 9925"/>
                <a:gd name="connsiteX25" fmla="*/ 9505 w 9561"/>
                <a:gd name="connsiteY25" fmla="*/ 6357 h 9925"/>
                <a:gd name="connsiteX26" fmla="*/ 9383 w 9561"/>
                <a:gd name="connsiteY26" fmla="*/ 6139 h 9925"/>
                <a:gd name="connsiteX27" fmla="*/ 9383 w 9561"/>
                <a:gd name="connsiteY27" fmla="*/ 5264 h 9925"/>
                <a:gd name="connsiteX28" fmla="*/ 9221 w 9561"/>
                <a:gd name="connsiteY28" fmla="*/ 4390 h 9925"/>
                <a:gd name="connsiteX29" fmla="*/ 9343 w 9561"/>
                <a:gd name="connsiteY29" fmla="*/ 3151 h 9925"/>
                <a:gd name="connsiteX30" fmla="*/ 9343 w 9561"/>
                <a:gd name="connsiteY30" fmla="*/ 2423 h 9925"/>
                <a:gd name="connsiteX31" fmla="*/ 9545 w 9561"/>
                <a:gd name="connsiteY31" fmla="*/ 1439 h 9925"/>
                <a:gd name="connsiteX32" fmla="*/ 9383 w 9561"/>
                <a:gd name="connsiteY32" fmla="*/ 893 h 9925"/>
                <a:gd name="connsiteX33" fmla="*/ 9424 w 9561"/>
                <a:gd name="connsiteY33" fmla="*/ 346 h 9925"/>
                <a:gd name="connsiteX34" fmla="*/ 9343 w 9561"/>
                <a:gd name="connsiteY34" fmla="*/ 18 h 9925"/>
                <a:gd name="connsiteX35" fmla="*/ 6752 w 9561"/>
                <a:gd name="connsiteY35" fmla="*/ 528 h 9925"/>
                <a:gd name="connsiteX36" fmla="*/ 5416 w 9561"/>
                <a:gd name="connsiteY36" fmla="*/ 310 h 9925"/>
                <a:gd name="connsiteX37" fmla="*/ 4322 w 9561"/>
                <a:gd name="connsiteY37" fmla="*/ 455 h 9925"/>
                <a:gd name="connsiteX38" fmla="*/ 3432 w 9561"/>
                <a:gd name="connsiteY38" fmla="*/ 237 h 9925"/>
                <a:gd name="connsiteX39" fmla="*/ 2015 w 9561"/>
                <a:gd name="connsiteY39" fmla="*/ 455 h 9925"/>
                <a:gd name="connsiteX40" fmla="*/ 537 w 9561"/>
                <a:gd name="connsiteY40" fmla="*/ 0 h 9925"/>
                <a:gd name="connsiteX0" fmla="*/ 561 w 9999"/>
                <a:gd name="connsiteY0" fmla="*/ 0 h 9999"/>
                <a:gd name="connsiteX1" fmla="*/ 243 w 9999"/>
                <a:gd name="connsiteY1" fmla="*/ 596 h 9999"/>
                <a:gd name="connsiteX2" fmla="*/ 370 w 9999"/>
                <a:gd name="connsiteY2" fmla="*/ 2147 h 9999"/>
                <a:gd name="connsiteX3" fmla="*/ 286 w 9999"/>
                <a:gd name="connsiteY3" fmla="*/ 3101 h 9999"/>
                <a:gd name="connsiteX4" fmla="*/ 243 w 9999"/>
                <a:gd name="connsiteY4" fmla="*/ 3726 h 9999"/>
                <a:gd name="connsiteX5" fmla="*/ 158 w 9999"/>
                <a:gd name="connsiteY5" fmla="*/ 4754 h 9999"/>
                <a:gd name="connsiteX6" fmla="*/ 412 w 9999"/>
                <a:gd name="connsiteY6" fmla="*/ 5120 h 9999"/>
                <a:gd name="connsiteX7" fmla="*/ 116 w 9999"/>
                <a:gd name="connsiteY7" fmla="*/ 5561 h 9999"/>
                <a:gd name="connsiteX8" fmla="*/ 158 w 9999"/>
                <a:gd name="connsiteY8" fmla="*/ 6258 h 9999"/>
                <a:gd name="connsiteX9" fmla="*/ 234 w 9999"/>
                <a:gd name="connsiteY9" fmla="*/ 7087 h 9999"/>
                <a:gd name="connsiteX10" fmla="*/ 455 w 9999"/>
                <a:gd name="connsiteY10" fmla="*/ 7580 h 9999"/>
                <a:gd name="connsiteX11" fmla="*/ 370 w 9999"/>
                <a:gd name="connsiteY11" fmla="*/ 8608 h 9999"/>
                <a:gd name="connsiteX12" fmla="*/ 31 w 9999"/>
                <a:gd name="connsiteY12" fmla="*/ 9195 h 9999"/>
                <a:gd name="connsiteX13" fmla="*/ 73 w 9999"/>
                <a:gd name="connsiteY13" fmla="*/ 9488 h 9999"/>
                <a:gd name="connsiteX14" fmla="*/ 411 w 9999"/>
                <a:gd name="connsiteY14" fmla="*/ 9587 h 9999"/>
                <a:gd name="connsiteX15" fmla="*/ 243 w 9999"/>
                <a:gd name="connsiteY15" fmla="*/ 9782 h 9999"/>
                <a:gd name="connsiteX16" fmla="*/ 582 w 9999"/>
                <a:gd name="connsiteY16" fmla="*/ 9819 h 9999"/>
                <a:gd name="connsiteX17" fmla="*/ 2318 w 9999"/>
                <a:gd name="connsiteY17" fmla="*/ 9910 h 9999"/>
                <a:gd name="connsiteX18" fmla="*/ 3990 w 9999"/>
                <a:gd name="connsiteY18" fmla="*/ 9910 h 9999"/>
                <a:gd name="connsiteX19" fmla="*/ 5505 w 9999"/>
                <a:gd name="connsiteY19" fmla="*/ 9846 h 9999"/>
                <a:gd name="connsiteX20" fmla="*/ 6944 w 9999"/>
                <a:gd name="connsiteY20" fmla="*/ 9910 h 9999"/>
                <a:gd name="connsiteX21" fmla="*/ 9495 w 9999"/>
                <a:gd name="connsiteY21" fmla="*/ 9718 h 9999"/>
                <a:gd name="connsiteX22" fmla="*/ 9643 w 9999"/>
                <a:gd name="connsiteY22" fmla="*/ 8864 h 9999"/>
                <a:gd name="connsiteX23" fmla="*/ 9898 w 9999"/>
                <a:gd name="connsiteY23" fmla="*/ 7984 h 9999"/>
                <a:gd name="connsiteX24" fmla="*/ 9813 w 9999"/>
                <a:gd name="connsiteY24" fmla="*/ 7470 h 9999"/>
                <a:gd name="connsiteX25" fmla="*/ 9940 w 9999"/>
                <a:gd name="connsiteY25" fmla="*/ 6845 h 9999"/>
                <a:gd name="connsiteX26" fmla="*/ 9940 w 9999"/>
                <a:gd name="connsiteY26" fmla="*/ 6405 h 9999"/>
                <a:gd name="connsiteX27" fmla="*/ 9813 w 9999"/>
                <a:gd name="connsiteY27" fmla="*/ 6185 h 9999"/>
                <a:gd name="connsiteX28" fmla="*/ 9813 w 9999"/>
                <a:gd name="connsiteY28" fmla="*/ 5304 h 9999"/>
                <a:gd name="connsiteX29" fmla="*/ 9643 w 9999"/>
                <a:gd name="connsiteY29" fmla="*/ 4423 h 9999"/>
                <a:gd name="connsiteX30" fmla="*/ 9771 w 9999"/>
                <a:gd name="connsiteY30" fmla="*/ 3175 h 9999"/>
                <a:gd name="connsiteX31" fmla="*/ 9771 w 9999"/>
                <a:gd name="connsiteY31" fmla="*/ 2441 h 9999"/>
                <a:gd name="connsiteX32" fmla="*/ 9982 w 9999"/>
                <a:gd name="connsiteY32" fmla="*/ 1450 h 9999"/>
                <a:gd name="connsiteX33" fmla="*/ 9813 w 9999"/>
                <a:gd name="connsiteY33" fmla="*/ 900 h 9999"/>
                <a:gd name="connsiteX34" fmla="*/ 9856 w 9999"/>
                <a:gd name="connsiteY34" fmla="*/ 349 h 9999"/>
                <a:gd name="connsiteX35" fmla="*/ 9771 w 9999"/>
                <a:gd name="connsiteY35" fmla="*/ 18 h 9999"/>
                <a:gd name="connsiteX36" fmla="*/ 7061 w 9999"/>
                <a:gd name="connsiteY36" fmla="*/ 532 h 9999"/>
                <a:gd name="connsiteX37" fmla="*/ 5664 w 9999"/>
                <a:gd name="connsiteY37" fmla="*/ 312 h 9999"/>
                <a:gd name="connsiteX38" fmla="*/ 4519 w 9999"/>
                <a:gd name="connsiteY38" fmla="*/ 458 h 9999"/>
                <a:gd name="connsiteX39" fmla="*/ 3589 w 9999"/>
                <a:gd name="connsiteY39" fmla="*/ 239 h 9999"/>
                <a:gd name="connsiteX40" fmla="*/ 2107 w 9999"/>
                <a:gd name="connsiteY40" fmla="*/ 458 h 9999"/>
                <a:gd name="connsiteX41" fmla="*/ 561 w 9999"/>
                <a:gd name="connsiteY41" fmla="*/ 0 h 9999"/>
                <a:gd name="connsiteX0" fmla="*/ 561 w 10000"/>
                <a:gd name="connsiteY0" fmla="*/ 0 h 10000"/>
                <a:gd name="connsiteX1" fmla="*/ 243 w 10000"/>
                <a:gd name="connsiteY1" fmla="*/ 596 h 10000"/>
                <a:gd name="connsiteX2" fmla="*/ 370 w 10000"/>
                <a:gd name="connsiteY2" fmla="*/ 2147 h 10000"/>
                <a:gd name="connsiteX3" fmla="*/ 286 w 10000"/>
                <a:gd name="connsiteY3" fmla="*/ 3101 h 10000"/>
                <a:gd name="connsiteX4" fmla="*/ 243 w 10000"/>
                <a:gd name="connsiteY4" fmla="*/ 3726 h 10000"/>
                <a:gd name="connsiteX5" fmla="*/ 158 w 10000"/>
                <a:gd name="connsiteY5" fmla="*/ 4754 h 10000"/>
                <a:gd name="connsiteX6" fmla="*/ 412 w 10000"/>
                <a:gd name="connsiteY6" fmla="*/ 5121 h 10000"/>
                <a:gd name="connsiteX7" fmla="*/ 116 w 10000"/>
                <a:gd name="connsiteY7" fmla="*/ 5562 h 10000"/>
                <a:gd name="connsiteX8" fmla="*/ 158 w 10000"/>
                <a:gd name="connsiteY8" fmla="*/ 6259 h 10000"/>
                <a:gd name="connsiteX9" fmla="*/ 234 w 10000"/>
                <a:gd name="connsiteY9" fmla="*/ 7088 h 10000"/>
                <a:gd name="connsiteX10" fmla="*/ 455 w 10000"/>
                <a:gd name="connsiteY10" fmla="*/ 7581 h 10000"/>
                <a:gd name="connsiteX11" fmla="*/ 370 w 10000"/>
                <a:gd name="connsiteY11" fmla="*/ 8609 h 10000"/>
                <a:gd name="connsiteX12" fmla="*/ 31 w 10000"/>
                <a:gd name="connsiteY12" fmla="*/ 9196 h 10000"/>
                <a:gd name="connsiteX13" fmla="*/ 73 w 10000"/>
                <a:gd name="connsiteY13" fmla="*/ 9489 h 10000"/>
                <a:gd name="connsiteX14" fmla="*/ 411 w 10000"/>
                <a:gd name="connsiteY14" fmla="*/ 9588 h 10000"/>
                <a:gd name="connsiteX15" fmla="*/ 637 w 10000"/>
                <a:gd name="connsiteY15" fmla="*/ 9539 h 10000"/>
                <a:gd name="connsiteX16" fmla="*/ 582 w 10000"/>
                <a:gd name="connsiteY16" fmla="*/ 9820 h 10000"/>
                <a:gd name="connsiteX17" fmla="*/ 2318 w 10000"/>
                <a:gd name="connsiteY17" fmla="*/ 9911 h 10000"/>
                <a:gd name="connsiteX18" fmla="*/ 3990 w 10000"/>
                <a:gd name="connsiteY18" fmla="*/ 9911 h 10000"/>
                <a:gd name="connsiteX19" fmla="*/ 5506 w 10000"/>
                <a:gd name="connsiteY19" fmla="*/ 9847 h 10000"/>
                <a:gd name="connsiteX20" fmla="*/ 6945 w 10000"/>
                <a:gd name="connsiteY20" fmla="*/ 9911 h 10000"/>
                <a:gd name="connsiteX21" fmla="*/ 9496 w 10000"/>
                <a:gd name="connsiteY21" fmla="*/ 9719 h 10000"/>
                <a:gd name="connsiteX22" fmla="*/ 9644 w 10000"/>
                <a:gd name="connsiteY22" fmla="*/ 8865 h 10000"/>
                <a:gd name="connsiteX23" fmla="*/ 9899 w 10000"/>
                <a:gd name="connsiteY23" fmla="*/ 7985 h 10000"/>
                <a:gd name="connsiteX24" fmla="*/ 9814 w 10000"/>
                <a:gd name="connsiteY24" fmla="*/ 7471 h 10000"/>
                <a:gd name="connsiteX25" fmla="*/ 9941 w 10000"/>
                <a:gd name="connsiteY25" fmla="*/ 6846 h 10000"/>
                <a:gd name="connsiteX26" fmla="*/ 9941 w 10000"/>
                <a:gd name="connsiteY26" fmla="*/ 6406 h 10000"/>
                <a:gd name="connsiteX27" fmla="*/ 9814 w 10000"/>
                <a:gd name="connsiteY27" fmla="*/ 6186 h 10000"/>
                <a:gd name="connsiteX28" fmla="*/ 9814 w 10000"/>
                <a:gd name="connsiteY28" fmla="*/ 5305 h 10000"/>
                <a:gd name="connsiteX29" fmla="*/ 9644 w 10000"/>
                <a:gd name="connsiteY29" fmla="*/ 4423 h 10000"/>
                <a:gd name="connsiteX30" fmla="*/ 9772 w 10000"/>
                <a:gd name="connsiteY30" fmla="*/ 3175 h 10000"/>
                <a:gd name="connsiteX31" fmla="*/ 9772 w 10000"/>
                <a:gd name="connsiteY31" fmla="*/ 2441 h 10000"/>
                <a:gd name="connsiteX32" fmla="*/ 9983 w 10000"/>
                <a:gd name="connsiteY32" fmla="*/ 1450 h 10000"/>
                <a:gd name="connsiteX33" fmla="*/ 9814 w 10000"/>
                <a:gd name="connsiteY33" fmla="*/ 900 h 10000"/>
                <a:gd name="connsiteX34" fmla="*/ 9857 w 10000"/>
                <a:gd name="connsiteY34" fmla="*/ 349 h 10000"/>
                <a:gd name="connsiteX35" fmla="*/ 9772 w 10000"/>
                <a:gd name="connsiteY35" fmla="*/ 18 h 10000"/>
                <a:gd name="connsiteX36" fmla="*/ 7062 w 10000"/>
                <a:gd name="connsiteY36" fmla="*/ 532 h 10000"/>
                <a:gd name="connsiteX37" fmla="*/ 5665 w 10000"/>
                <a:gd name="connsiteY37" fmla="*/ 312 h 10000"/>
                <a:gd name="connsiteX38" fmla="*/ 4519 w 10000"/>
                <a:gd name="connsiteY38" fmla="*/ 458 h 10000"/>
                <a:gd name="connsiteX39" fmla="*/ 3589 w 10000"/>
                <a:gd name="connsiteY39" fmla="*/ 239 h 10000"/>
                <a:gd name="connsiteX40" fmla="*/ 2107 w 10000"/>
                <a:gd name="connsiteY40" fmla="*/ 458 h 10000"/>
                <a:gd name="connsiteX41" fmla="*/ 561 w 10000"/>
                <a:gd name="connsiteY41" fmla="*/ 0 h 10000"/>
                <a:gd name="connsiteX0" fmla="*/ 541 w 9980"/>
                <a:gd name="connsiteY0" fmla="*/ 0 h 10000"/>
                <a:gd name="connsiteX1" fmla="*/ 223 w 9980"/>
                <a:gd name="connsiteY1" fmla="*/ 596 h 10000"/>
                <a:gd name="connsiteX2" fmla="*/ 350 w 9980"/>
                <a:gd name="connsiteY2" fmla="*/ 2147 h 10000"/>
                <a:gd name="connsiteX3" fmla="*/ 266 w 9980"/>
                <a:gd name="connsiteY3" fmla="*/ 3101 h 10000"/>
                <a:gd name="connsiteX4" fmla="*/ 223 w 9980"/>
                <a:gd name="connsiteY4" fmla="*/ 3726 h 10000"/>
                <a:gd name="connsiteX5" fmla="*/ 138 w 9980"/>
                <a:gd name="connsiteY5" fmla="*/ 4754 h 10000"/>
                <a:gd name="connsiteX6" fmla="*/ 392 w 9980"/>
                <a:gd name="connsiteY6" fmla="*/ 5121 h 10000"/>
                <a:gd name="connsiteX7" fmla="*/ 96 w 9980"/>
                <a:gd name="connsiteY7" fmla="*/ 5562 h 10000"/>
                <a:gd name="connsiteX8" fmla="*/ 138 w 9980"/>
                <a:gd name="connsiteY8" fmla="*/ 6259 h 10000"/>
                <a:gd name="connsiteX9" fmla="*/ 214 w 9980"/>
                <a:gd name="connsiteY9" fmla="*/ 7088 h 10000"/>
                <a:gd name="connsiteX10" fmla="*/ 435 w 9980"/>
                <a:gd name="connsiteY10" fmla="*/ 7581 h 10000"/>
                <a:gd name="connsiteX11" fmla="*/ 350 w 9980"/>
                <a:gd name="connsiteY11" fmla="*/ 8609 h 10000"/>
                <a:gd name="connsiteX12" fmla="*/ 11 w 9980"/>
                <a:gd name="connsiteY12" fmla="*/ 9196 h 10000"/>
                <a:gd name="connsiteX13" fmla="*/ 504 w 9980"/>
                <a:gd name="connsiteY13" fmla="*/ 9306 h 10000"/>
                <a:gd name="connsiteX14" fmla="*/ 391 w 9980"/>
                <a:gd name="connsiteY14" fmla="*/ 9588 h 10000"/>
                <a:gd name="connsiteX15" fmla="*/ 617 w 9980"/>
                <a:gd name="connsiteY15" fmla="*/ 9539 h 10000"/>
                <a:gd name="connsiteX16" fmla="*/ 562 w 9980"/>
                <a:gd name="connsiteY16" fmla="*/ 9820 h 10000"/>
                <a:gd name="connsiteX17" fmla="*/ 2298 w 9980"/>
                <a:gd name="connsiteY17" fmla="*/ 9911 h 10000"/>
                <a:gd name="connsiteX18" fmla="*/ 3970 w 9980"/>
                <a:gd name="connsiteY18" fmla="*/ 9911 h 10000"/>
                <a:gd name="connsiteX19" fmla="*/ 5486 w 9980"/>
                <a:gd name="connsiteY19" fmla="*/ 9847 h 10000"/>
                <a:gd name="connsiteX20" fmla="*/ 6925 w 9980"/>
                <a:gd name="connsiteY20" fmla="*/ 9911 h 10000"/>
                <a:gd name="connsiteX21" fmla="*/ 9476 w 9980"/>
                <a:gd name="connsiteY21" fmla="*/ 9719 h 10000"/>
                <a:gd name="connsiteX22" fmla="*/ 9624 w 9980"/>
                <a:gd name="connsiteY22" fmla="*/ 8865 h 10000"/>
                <a:gd name="connsiteX23" fmla="*/ 9879 w 9980"/>
                <a:gd name="connsiteY23" fmla="*/ 7985 h 10000"/>
                <a:gd name="connsiteX24" fmla="*/ 9794 w 9980"/>
                <a:gd name="connsiteY24" fmla="*/ 7471 h 10000"/>
                <a:gd name="connsiteX25" fmla="*/ 9921 w 9980"/>
                <a:gd name="connsiteY25" fmla="*/ 6846 h 10000"/>
                <a:gd name="connsiteX26" fmla="*/ 9921 w 9980"/>
                <a:gd name="connsiteY26" fmla="*/ 6406 h 10000"/>
                <a:gd name="connsiteX27" fmla="*/ 9794 w 9980"/>
                <a:gd name="connsiteY27" fmla="*/ 6186 h 10000"/>
                <a:gd name="connsiteX28" fmla="*/ 9794 w 9980"/>
                <a:gd name="connsiteY28" fmla="*/ 5305 h 10000"/>
                <a:gd name="connsiteX29" fmla="*/ 9624 w 9980"/>
                <a:gd name="connsiteY29" fmla="*/ 4423 h 10000"/>
                <a:gd name="connsiteX30" fmla="*/ 9752 w 9980"/>
                <a:gd name="connsiteY30" fmla="*/ 3175 h 10000"/>
                <a:gd name="connsiteX31" fmla="*/ 9752 w 9980"/>
                <a:gd name="connsiteY31" fmla="*/ 2441 h 10000"/>
                <a:gd name="connsiteX32" fmla="*/ 9963 w 9980"/>
                <a:gd name="connsiteY32" fmla="*/ 1450 h 10000"/>
                <a:gd name="connsiteX33" fmla="*/ 9794 w 9980"/>
                <a:gd name="connsiteY33" fmla="*/ 900 h 10000"/>
                <a:gd name="connsiteX34" fmla="*/ 9837 w 9980"/>
                <a:gd name="connsiteY34" fmla="*/ 349 h 10000"/>
                <a:gd name="connsiteX35" fmla="*/ 9752 w 9980"/>
                <a:gd name="connsiteY35" fmla="*/ 18 h 10000"/>
                <a:gd name="connsiteX36" fmla="*/ 7042 w 9980"/>
                <a:gd name="connsiteY36" fmla="*/ 532 h 10000"/>
                <a:gd name="connsiteX37" fmla="*/ 5645 w 9980"/>
                <a:gd name="connsiteY37" fmla="*/ 312 h 10000"/>
                <a:gd name="connsiteX38" fmla="*/ 4499 w 9980"/>
                <a:gd name="connsiteY38" fmla="*/ 458 h 10000"/>
                <a:gd name="connsiteX39" fmla="*/ 3569 w 9980"/>
                <a:gd name="connsiteY39" fmla="*/ 239 h 10000"/>
                <a:gd name="connsiteX40" fmla="*/ 2087 w 9980"/>
                <a:gd name="connsiteY40" fmla="*/ 458 h 10000"/>
                <a:gd name="connsiteX41" fmla="*/ 541 w 9980"/>
                <a:gd name="connsiteY41" fmla="*/ 0 h 10000"/>
                <a:gd name="connsiteX0" fmla="*/ 542 w 10000"/>
                <a:gd name="connsiteY0" fmla="*/ 0 h 10000"/>
                <a:gd name="connsiteX1" fmla="*/ 223 w 10000"/>
                <a:gd name="connsiteY1" fmla="*/ 596 h 10000"/>
                <a:gd name="connsiteX2" fmla="*/ 351 w 10000"/>
                <a:gd name="connsiteY2" fmla="*/ 2147 h 10000"/>
                <a:gd name="connsiteX3" fmla="*/ 267 w 10000"/>
                <a:gd name="connsiteY3" fmla="*/ 3101 h 10000"/>
                <a:gd name="connsiteX4" fmla="*/ 223 w 10000"/>
                <a:gd name="connsiteY4" fmla="*/ 3726 h 10000"/>
                <a:gd name="connsiteX5" fmla="*/ 138 w 10000"/>
                <a:gd name="connsiteY5" fmla="*/ 4754 h 10000"/>
                <a:gd name="connsiteX6" fmla="*/ 393 w 10000"/>
                <a:gd name="connsiteY6" fmla="*/ 5121 h 10000"/>
                <a:gd name="connsiteX7" fmla="*/ 96 w 10000"/>
                <a:gd name="connsiteY7" fmla="*/ 5562 h 10000"/>
                <a:gd name="connsiteX8" fmla="*/ 138 w 10000"/>
                <a:gd name="connsiteY8" fmla="*/ 6259 h 10000"/>
                <a:gd name="connsiteX9" fmla="*/ 214 w 10000"/>
                <a:gd name="connsiteY9" fmla="*/ 7088 h 10000"/>
                <a:gd name="connsiteX10" fmla="*/ 436 w 10000"/>
                <a:gd name="connsiteY10" fmla="*/ 7581 h 10000"/>
                <a:gd name="connsiteX11" fmla="*/ 351 w 10000"/>
                <a:gd name="connsiteY11" fmla="*/ 8609 h 10000"/>
                <a:gd name="connsiteX12" fmla="*/ 293 w 10000"/>
                <a:gd name="connsiteY12" fmla="*/ 9135 h 10000"/>
                <a:gd name="connsiteX13" fmla="*/ 505 w 10000"/>
                <a:gd name="connsiteY13" fmla="*/ 9306 h 10000"/>
                <a:gd name="connsiteX14" fmla="*/ 392 w 10000"/>
                <a:gd name="connsiteY14" fmla="*/ 9588 h 10000"/>
                <a:gd name="connsiteX15" fmla="*/ 618 w 10000"/>
                <a:gd name="connsiteY15" fmla="*/ 9539 h 10000"/>
                <a:gd name="connsiteX16" fmla="*/ 563 w 10000"/>
                <a:gd name="connsiteY16" fmla="*/ 9820 h 10000"/>
                <a:gd name="connsiteX17" fmla="*/ 2303 w 10000"/>
                <a:gd name="connsiteY17" fmla="*/ 9911 h 10000"/>
                <a:gd name="connsiteX18" fmla="*/ 3978 w 10000"/>
                <a:gd name="connsiteY18" fmla="*/ 9911 h 10000"/>
                <a:gd name="connsiteX19" fmla="*/ 5497 w 10000"/>
                <a:gd name="connsiteY19" fmla="*/ 9847 h 10000"/>
                <a:gd name="connsiteX20" fmla="*/ 6939 w 10000"/>
                <a:gd name="connsiteY20" fmla="*/ 9911 h 10000"/>
                <a:gd name="connsiteX21" fmla="*/ 9495 w 10000"/>
                <a:gd name="connsiteY21" fmla="*/ 9719 h 10000"/>
                <a:gd name="connsiteX22" fmla="*/ 9643 w 10000"/>
                <a:gd name="connsiteY22" fmla="*/ 8865 h 10000"/>
                <a:gd name="connsiteX23" fmla="*/ 9899 w 10000"/>
                <a:gd name="connsiteY23" fmla="*/ 7985 h 10000"/>
                <a:gd name="connsiteX24" fmla="*/ 9814 w 10000"/>
                <a:gd name="connsiteY24" fmla="*/ 7471 h 10000"/>
                <a:gd name="connsiteX25" fmla="*/ 9941 w 10000"/>
                <a:gd name="connsiteY25" fmla="*/ 6846 h 10000"/>
                <a:gd name="connsiteX26" fmla="*/ 9941 w 10000"/>
                <a:gd name="connsiteY26" fmla="*/ 6406 h 10000"/>
                <a:gd name="connsiteX27" fmla="*/ 9814 w 10000"/>
                <a:gd name="connsiteY27" fmla="*/ 6186 h 10000"/>
                <a:gd name="connsiteX28" fmla="*/ 9814 w 10000"/>
                <a:gd name="connsiteY28" fmla="*/ 5305 h 10000"/>
                <a:gd name="connsiteX29" fmla="*/ 9643 w 10000"/>
                <a:gd name="connsiteY29" fmla="*/ 4423 h 10000"/>
                <a:gd name="connsiteX30" fmla="*/ 9772 w 10000"/>
                <a:gd name="connsiteY30" fmla="*/ 3175 h 10000"/>
                <a:gd name="connsiteX31" fmla="*/ 9772 w 10000"/>
                <a:gd name="connsiteY31" fmla="*/ 2441 h 10000"/>
                <a:gd name="connsiteX32" fmla="*/ 9983 w 10000"/>
                <a:gd name="connsiteY32" fmla="*/ 1450 h 10000"/>
                <a:gd name="connsiteX33" fmla="*/ 9814 w 10000"/>
                <a:gd name="connsiteY33" fmla="*/ 900 h 10000"/>
                <a:gd name="connsiteX34" fmla="*/ 9857 w 10000"/>
                <a:gd name="connsiteY34" fmla="*/ 349 h 10000"/>
                <a:gd name="connsiteX35" fmla="*/ 9772 w 10000"/>
                <a:gd name="connsiteY35" fmla="*/ 18 h 10000"/>
                <a:gd name="connsiteX36" fmla="*/ 7056 w 10000"/>
                <a:gd name="connsiteY36" fmla="*/ 532 h 10000"/>
                <a:gd name="connsiteX37" fmla="*/ 5656 w 10000"/>
                <a:gd name="connsiteY37" fmla="*/ 312 h 10000"/>
                <a:gd name="connsiteX38" fmla="*/ 4508 w 10000"/>
                <a:gd name="connsiteY38" fmla="*/ 458 h 10000"/>
                <a:gd name="connsiteX39" fmla="*/ 3576 w 10000"/>
                <a:gd name="connsiteY39" fmla="*/ 239 h 10000"/>
                <a:gd name="connsiteX40" fmla="*/ 2091 w 10000"/>
                <a:gd name="connsiteY40" fmla="*/ 458 h 10000"/>
                <a:gd name="connsiteX41" fmla="*/ 542 w 10000"/>
                <a:gd name="connsiteY41" fmla="*/ 0 h 10000"/>
                <a:gd name="connsiteX0" fmla="*/ 542 w 10000"/>
                <a:gd name="connsiteY0" fmla="*/ 0 h 10082"/>
                <a:gd name="connsiteX1" fmla="*/ 223 w 10000"/>
                <a:gd name="connsiteY1" fmla="*/ 596 h 10082"/>
                <a:gd name="connsiteX2" fmla="*/ 351 w 10000"/>
                <a:gd name="connsiteY2" fmla="*/ 2147 h 10082"/>
                <a:gd name="connsiteX3" fmla="*/ 267 w 10000"/>
                <a:gd name="connsiteY3" fmla="*/ 3101 h 10082"/>
                <a:gd name="connsiteX4" fmla="*/ 223 w 10000"/>
                <a:gd name="connsiteY4" fmla="*/ 3726 h 10082"/>
                <a:gd name="connsiteX5" fmla="*/ 138 w 10000"/>
                <a:gd name="connsiteY5" fmla="*/ 4754 h 10082"/>
                <a:gd name="connsiteX6" fmla="*/ 393 w 10000"/>
                <a:gd name="connsiteY6" fmla="*/ 5121 h 10082"/>
                <a:gd name="connsiteX7" fmla="*/ 96 w 10000"/>
                <a:gd name="connsiteY7" fmla="*/ 5562 h 10082"/>
                <a:gd name="connsiteX8" fmla="*/ 138 w 10000"/>
                <a:gd name="connsiteY8" fmla="*/ 6259 h 10082"/>
                <a:gd name="connsiteX9" fmla="*/ 214 w 10000"/>
                <a:gd name="connsiteY9" fmla="*/ 7088 h 10082"/>
                <a:gd name="connsiteX10" fmla="*/ 436 w 10000"/>
                <a:gd name="connsiteY10" fmla="*/ 7581 h 10082"/>
                <a:gd name="connsiteX11" fmla="*/ 351 w 10000"/>
                <a:gd name="connsiteY11" fmla="*/ 8609 h 10082"/>
                <a:gd name="connsiteX12" fmla="*/ 293 w 10000"/>
                <a:gd name="connsiteY12" fmla="*/ 9135 h 10082"/>
                <a:gd name="connsiteX13" fmla="*/ 505 w 10000"/>
                <a:gd name="connsiteY13" fmla="*/ 9306 h 10082"/>
                <a:gd name="connsiteX14" fmla="*/ 392 w 10000"/>
                <a:gd name="connsiteY14" fmla="*/ 9588 h 10082"/>
                <a:gd name="connsiteX15" fmla="*/ 618 w 10000"/>
                <a:gd name="connsiteY15" fmla="*/ 9539 h 10082"/>
                <a:gd name="connsiteX16" fmla="*/ 563 w 10000"/>
                <a:gd name="connsiteY16" fmla="*/ 9820 h 10082"/>
                <a:gd name="connsiteX17" fmla="*/ 2303 w 10000"/>
                <a:gd name="connsiteY17" fmla="*/ 9911 h 10082"/>
                <a:gd name="connsiteX18" fmla="*/ 3978 w 10000"/>
                <a:gd name="connsiteY18" fmla="*/ 9911 h 10082"/>
                <a:gd name="connsiteX19" fmla="*/ 5497 w 10000"/>
                <a:gd name="connsiteY19" fmla="*/ 9847 h 10082"/>
                <a:gd name="connsiteX20" fmla="*/ 6939 w 10000"/>
                <a:gd name="connsiteY20" fmla="*/ 9911 h 10082"/>
                <a:gd name="connsiteX21" fmla="*/ 8400 w 10000"/>
                <a:gd name="connsiteY21" fmla="*/ 10079 h 10082"/>
                <a:gd name="connsiteX22" fmla="*/ 9495 w 10000"/>
                <a:gd name="connsiteY22" fmla="*/ 9719 h 10082"/>
                <a:gd name="connsiteX23" fmla="*/ 9643 w 10000"/>
                <a:gd name="connsiteY23" fmla="*/ 8865 h 10082"/>
                <a:gd name="connsiteX24" fmla="*/ 9899 w 10000"/>
                <a:gd name="connsiteY24" fmla="*/ 7985 h 10082"/>
                <a:gd name="connsiteX25" fmla="*/ 9814 w 10000"/>
                <a:gd name="connsiteY25" fmla="*/ 7471 h 10082"/>
                <a:gd name="connsiteX26" fmla="*/ 9941 w 10000"/>
                <a:gd name="connsiteY26" fmla="*/ 6846 h 10082"/>
                <a:gd name="connsiteX27" fmla="*/ 9941 w 10000"/>
                <a:gd name="connsiteY27" fmla="*/ 6406 h 10082"/>
                <a:gd name="connsiteX28" fmla="*/ 9814 w 10000"/>
                <a:gd name="connsiteY28" fmla="*/ 6186 h 10082"/>
                <a:gd name="connsiteX29" fmla="*/ 9814 w 10000"/>
                <a:gd name="connsiteY29" fmla="*/ 5305 h 10082"/>
                <a:gd name="connsiteX30" fmla="*/ 9643 w 10000"/>
                <a:gd name="connsiteY30" fmla="*/ 4423 h 10082"/>
                <a:gd name="connsiteX31" fmla="*/ 9772 w 10000"/>
                <a:gd name="connsiteY31" fmla="*/ 3175 h 10082"/>
                <a:gd name="connsiteX32" fmla="*/ 9772 w 10000"/>
                <a:gd name="connsiteY32" fmla="*/ 2441 h 10082"/>
                <a:gd name="connsiteX33" fmla="*/ 9983 w 10000"/>
                <a:gd name="connsiteY33" fmla="*/ 1450 h 10082"/>
                <a:gd name="connsiteX34" fmla="*/ 9814 w 10000"/>
                <a:gd name="connsiteY34" fmla="*/ 900 h 10082"/>
                <a:gd name="connsiteX35" fmla="*/ 9857 w 10000"/>
                <a:gd name="connsiteY35" fmla="*/ 349 h 10082"/>
                <a:gd name="connsiteX36" fmla="*/ 9772 w 10000"/>
                <a:gd name="connsiteY36" fmla="*/ 18 h 10082"/>
                <a:gd name="connsiteX37" fmla="*/ 7056 w 10000"/>
                <a:gd name="connsiteY37" fmla="*/ 532 h 10082"/>
                <a:gd name="connsiteX38" fmla="*/ 5656 w 10000"/>
                <a:gd name="connsiteY38" fmla="*/ 312 h 10082"/>
                <a:gd name="connsiteX39" fmla="*/ 4508 w 10000"/>
                <a:gd name="connsiteY39" fmla="*/ 458 h 10082"/>
                <a:gd name="connsiteX40" fmla="*/ 3576 w 10000"/>
                <a:gd name="connsiteY40" fmla="*/ 239 h 10082"/>
                <a:gd name="connsiteX41" fmla="*/ 2091 w 10000"/>
                <a:gd name="connsiteY41" fmla="*/ 458 h 10082"/>
                <a:gd name="connsiteX42" fmla="*/ 542 w 10000"/>
                <a:gd name="connsiteY42" fmla="*/ 0 h 10082"/>
                <a:gd name="connsiteX0" fmla="*/ 542 w 10000"/>
                <a:gd name="connsiteY0" fmla="*/ 0 h 10207"/>
                <a:gd name="connsiteX1" fmla="*/ 223 w 10000"/>
                <a:gd name="connsiteY1" fmla="*/ 596 h 10207"/>
                <a:gd name="connsiteX2" fmla="*/ 351 w 10000"/>
                <a:gd name="connsiteY2" fmla="*/ 2147 h 10207"/>
                <a:gd name="connsiteX3" fmla="*/ 267 w 10000"/>
                <a:gd name="connsiteY3" fmla="*/ 3101 h 10207"/>
                <a:gd name="connsiteX4" fmla="*/ 223 w 10000"/>
                <a:gd name="connsiteY4" fmla="*/ 3726 h 10207"/>
                <a:gd name="connsiteX5" fmla="*/ 138 w 10000"/>
                <a:gd name="connsiteY5" fmla="*/ 4754 h 10207"/>
                <a:gd name="connsiteX6" fmla="*/ 393 w 10000"/>
                <a:gd name="connsiteY6" fmla="*/ 5121 h 10207"/>
                <a:gd name="connsiteX7" fmla="*/ 96 w 10000"/>
                <a:gd name="connsiteY7" fmla="*/ 5562 h 10207"/>
                <a:gd name="connsiteX8" fmla="*/ 138 w 10000"/>
                <a:gd name="connsiteY8" fmla="*/ 6259 h 10207"/>
                <a:gd name="connsiteX9" fmla="*/ 214 w 10000"/>
                <a:gd name="connsiteY9" fmla="*/ 7088 h 10207"/>
                <a:gd name="connsiteX10" fmla="*/ 436 w 10000"/>
                <a:gd name="connsiteY10" fmla="*/ 7581 h 10207"/>
                <a:gd name="connsiteX11" fmla="*/ 351 w 10000"/>
                <a:gd name="connsiteY11" fmla="*/ 8609 h 10207"/>
                <a:gd name="connsiteX12" fmla="*/ 293 w 10000"/>
                <a:gd name="connsiteY12" fmla="*/ 9135 h 10207"/>
                <a:gd name="connsiteX13" fmla="*/ 505 w 10000"/>
                <a:gd name="connsiteY13" fmla="*/ 9306 h 10207"/>
                <a:gd name="connsiteX14" fmla="*/ 392 w 10000"/>
                <a:gd name="connsiteY14" fmla="*/ 9588 h 10207"/>
                <a:gd name="connsiteX15" fmla="*/ 618 w 10000"/>
                <a:gd name="connsiteY15" fmla="*/ 9539 h 10207"/>
                <a:gd name="connsiteX16" fmla="*/ 563 w 10000"/>
                <a:gd name="connsiteY16" fmla="*/ 9820 h 10207"/>
                <a:gd name="connsiteX17" fmla="*/ 2303 w 10000"/>
                <a:gd name="connsiteY17" fmla="*/ 9911 h 10207"/>
                <a:gd name="connsiteX18" fmla="*/ 3978 w 10000"/>
                <a:gd name="connsiteY18" fmla="*/ 9911 h 10207"/>
                <a:gd name="connsiteX19" fmla="*/ 5497 w 10000"/>
                <a:gd name="connsiteY19" fmla="*/ 9847 h 10207"/>
                <a:gd name="connsiteX20" fmla="*/ 6424 w 10000"/>
                <a:gd name="connsiteY20" fmla="*/ 10207 h 10207"/>
                <a:gd name="connsiteX21" fmla="*/ 6939 w 10000"/>
                <a:gd name="connsiteY21" fmla="*/ 9911 h 10207"/>
                <a:gd name="connsiteX22" fmla="*/ 8400 w 10000"/>
                <a:gd name="connsiteY22" fmla="*/ 10079 h 10207"/>
                <a:gd name="connsiteX23" fmla="*/ 9495 w 10000"/>
                <a:gd name="connsiteY23" fmla="*/ 9719 h 10207"/>
                <a:gd name="connsiteX24" fmla="*/ 9643 w 10000"/>
                <a:gd name="connsiteY24" fmla="*/ 8865 h 10207"/>
                <a:gd name="connsiteX25" fmla="*/ 9899 w 10000"/>
                <a:gd name="connsiteY25" fmla="*/ 7985 h 10207"/>
                <a:gd name="connsiteX26" fmla="*/ 9814 w 10000"/>
                <a:gd name="connsiteY26" fmla="*/ 7471 h 10207"/>
                <a:gd name="connsiteX27" fmla="*/ 9941 w 10000"/>
                <a:gd name="connsiteY27" fmla="*/ 6846 h 10207"/>
                <a:gd name="connsiteX28" fmla="*/ 9941 w 10000"/>
                <a:gd name="connsiteY28" fmla="*/ 6406 h 10207"/>
                <a:gd name="connsiteX29" fmla="*/ 9814 w 10000"/>
                <a:gd name="connsiteY29" fmla="*/ 6186 h 10207"/>
                <a:gd name="connsiteX30" fmla="*/ 9814 w 10000"/>
                <a:gd name="connsiteY30" fmla="*/ 5305 h 10207"/>
                <a:gd name="connsiteX31" fmla="*/ 9643 w 10000"/>
                <a:gd name="connsiteY31" fmla="*/ 4423 h 10207"/>
                <a:gd name="connsiteX32" fmla="*/ 9772 w 10000"/>
                <a:gd name="connsiteY32" fmla="*/ 3175 h 10207"/>
                <a:gd name="connsiteX33" fmla="*/ 9772 w 10000"/>
                <a:gd name="connsiteY33" fmla="*/ 2441 h 10207"/>
                <a:gd name="connsiteX34" fmla="*/ 9983 w 10000"/>
                <a:gd name="connsiteY34" fmla="*/ 1450 h 10207"/>
                <a:gd name="connsiteX35" fmla="*/ 9814 w 10000"/>
                <a:gd name="connsiteY35" fmla="*/ 900 h 10207"/>
                <a:gd name="connsiteX36" fmla="*/ 9857 w 10000"/>
                <a:gd name="connsiteY36" fmla="*/ 349 h 10207"/>
                <a:gd name="connsiteX37" fmla="*/ 9772 w 10000"/>
                <a:gd name="connsiteY37" fmla="*/ 18 h 10207"/>
                <a:gd name="connsiteX38" fmla="*/ 7056 w 10000"/>
                <a:gd name="connsiteY38" fmla="*/ 532 h 10207"/>
                <a:gd name="connsiteX39" fmla="*/ 5656 w 10000"/>
                <a:gd name="connsiteY39" fmla="*/ 312 h 10207"/>
                <a:gd name="connsiteX40" fmla="*/ 4508 w 10000"/>
                <a:gd name="connsiteY40" fmla="*/ 458 h 10207"/>
                <a:gd name="connsiteX41" fmla="*/ 3576 w 10000"/>
                <a:gd name="connsiteY41" fmla="*/ 239 h 10207"/>
                <a:gd name="connsiteX42" fmla="*/ 2091 w 10000"/>
                <a:gd name="connsiteY42" fmla="*/ 458 h 10207"/>
                <a:gd name="connsiteX43" fmla="*/ 542 w 10000"/>
                <a:gd name="connsiteY43" fmla="*/ 0 h 10207"/>
                <a:gd name="connsiteX0" fmla="*/ 542 w 10000"/>
                <a:gd name="connsiteY0" fmla="*/ 0 h 10207"/>
                <a:gd name="connsiteX1" fmla="*/ 223 w 10000"/>
                <a:gd name="connsiteY1" fmla="*/ 596 h 10207"/>
                <a:gd name="connsiteX2" fmla="*/ 351 w 10000"/>
                <a:gd name="connsiteY2" fmla="*/ 2147 h 10207"/>
                <a:gd name="connsiteX3" fmla="*/ 267 w 10000"/>
                <a:gd name="connsiteY3" fmla="*/ 3101 h 10207"/>
                <a:gd name="connsiteX4" fmla="*/ 223 w 10000"/>
                <a:gd name="connsiteY4" fmla="*/ 3726 h 10207"/>
                <a:gd name="connsiteX5" fmla="*/ 138 w 10000"/>
                <a:gd name="connsiteY5" fmla="*/ 4754 h 10207"/>
                <a:gd name="connsiteX6" fmla="*/ 393 w 10000"/>
                <a:gd name="connsiteY6" fmla="*/ 5121 h 10207"/>
                <a:gd name="connsiteX7" fmla="*/ 96 w 10000"/>
                <a:gd name="connsiteY7" fmla="*/ 5562 h 10207"/>
                <a:gd name="connsiteX8" fmla="*/ 138 w 10000"/>
                <a:gd name="connsiteY8" fmla="*/ 6259 h 10207"/>
                <a:gd name="connsiteX9" fmla="*/ 214 w 10000"/>
                <a:gd name="connsiteY9" fmla="*/ 7088 h 10207"/>
                <a:gd name="connsiteX10" fmla="*/ 436 w 10000"/>
                <a:gd name="connsiteY10" fmla="*/ 7581 h 10207"/>
                <a:gd name="connsiteX11" fmla="*/ 351 w 10000"/>
                <a:gd name="connsiteY11" fmla="*/ 8609 h 10207"/>
                <a:gd name="connsiteX12" fmla="*/ 293 w 10000"/>
                <a:gd name="connsiteY12" fmla="*/ 9135 h 10207"/>
                <a:gd name="connsiteX13" fmla="*/ 505 w 10000"/>
                <a:gd name="connsiteY13" fmla="*/ 9306 h 10207"/>
                <a:gd name="connsiteX14" fmla="*/ 392 w 10000"/>
                <a:gd name="connsiteY14" fmla="*/ 9588 h 10207"/>
                <a:gd name="connsiteX15" fmla="*/ 618 w 10000"/>
                <a:gd name="connsiteY15" fmla="*/ 9539 h 10207"/>
                <a:gd name="connsiteX16" fmla="*/ 563 w 10000"/>
                <a:gd name="connsiteY16" fmla="*/ 9820 h 10207"/>
                <a:gd name="connsiteX17" fmla="*/ 2303 w 10000"/>
                <a:gd name="connsiteY17" fmla="*/ 9911 h 10207"/>
                <a:gd name="connsiteX18" fmla="*/ 3978 w 10000"/>
                <a:gd name="connsiteY18" fmla="*/ 9911 h 10207"/>
                <a:gd name="connsiteX19" fmla="*/ 4786 w 10000"/>
                <a:gd name="connsiteY19" fmla="*/ 10204 h 10207"/>
                <a:gd name="connsiteX20" fmla="*/ 5497 w 10000"/>
                <a:gd name="connsiteY20" fmla="*/ 9847 h 10207"/>
                <a:gd name="connsiteX21" fmla="*/ 6424 w 10000"/>
                <a:gd name="connsiteY21" fmla="*/ 10207 h 10207"/>
                <a:gd name="connsiteX22" fmla="*/ 6939 w 10000"/>
                <a:gd name="connsiteY22" fmla="*/ 9911 h 10207"/>
                <a:gd name="connsiteX23" fmla="*/ 8400 w 10000"/>
                <a:gd name="connsiteY23" fmla="*/ 10079 h 10207"/>
                <a:gd name="connsiteX24" fmla="*/ 9495 w 10000"/>
                <a:gd name="connsiteY24" fmla="*/ 9719 h 10207"/>
                <a:gd name="connsiteX25" fmla="*/ 9643 w 10000"/>
                <a:gd name="connsiteY25" fmla="*/ 8865 h 10207"/>
                <a:gd name="connsiteX26" fmla="*/ 9899 w 10000"/>
                <a:gd name="connsiteY26" fmla="*/ 7985 h 10207"/>
                <a:gd name="connsiteX27" fmla="*/ 9814 w 10000"/>
                <a:gd name="connsiteY27" fmla="*/ 7471 h 10207"/>
                <a:gd name="connsiteX28" fmla="*/ 9941 w 10000"/>
                <a:gd name="connsiteY28" fmla="*/ 6846 h 10207"/>
                <a:gd name="connsiteX29" fmla="*/ 9941 w 10000"/>
                <a:gd name="connsiteY29" fmla="*/ 6406 h 10207"/>
                <a:gd name="connsiteX30" fmla="*/ 9814 w 10000"/>
                <a:gd name="connsiteY30" fmla="*/ 6186 h 10207"/>
                <a:gd name="connsiteX31" fmla="*/ 9814 w 10000"/>
                <a:gd name="connsiteY31" fmla="*/ 5305 h 10207"/>
                <a:gd name="connsiteX32" fmla="*/ 9643 w 10000"/>
                <a:gd name="connsiteY32" fmla="*/ 4423 h 10207"/>
                <a:gd name="connsiteX33" fmla="*/ 9772 w 10000"/>
                <a:gd name="connsiteY33" fmla="*/ 3175 h 10207"/>
                <a:gd name="connsiteX34" fmla="*/ 9772 w 10000"/>
                <a:gd name="connsiteY34" fmla="*/ 2441 h 10207"/>
                <a:gd name="connsiteX35" fmla="*/ 9983 w 10000"/>
                <a:gd name="connsiteY35" fmla="*/ 1450 h 10207"/>
                <a:gd name="connsiteX36" fmla="*/ 9814 w 10000"/>
                <a:gd name="connsiteY36" fmla="*/ 900 h 10207"/>
                <a:gd name="connsiteX37" fmla="*/ 9857 w 10000"/>
                <a:gd name="connsiteY37" fmla="*/ 349 h 10207"/>
                <a:gd name="connsiteX38" fmla="*/ 9772 w 10000"/>
                <a:gd name="connsiteY38" fmla="*/ 18 h 10207"/>
                <a:gd name="connsiteX39" fmla="*/ 7056 w 10000"/>
                <a:gd name="connsiteY39" fmla="*/ 532 h 10207"/>
                <a:gd name="connsiteX40" fmla="*/ 5656 w 10000"/>
                <a:gd name="connsiteY40" fmla="*/ 312 h 10207"/>
                <a:gd name="connsiteX41" fmla="*/ 4508 w 10000"/>
                <a:gd name="connsiteY41" fmla="*/ 458 h 10207"/>
                <a:gd name="connsiteX42" fmla="*/ 3576 w 10000"/>
                <a:gd name="connsiteY42" fmla="*/ 239 h 10207"/>
                <a:gd name="connsiteX43" fmla="*/ 2091 w 10000"/>
                <a:gd name="connsiteY43" fmla="*/ 458 h 10207"/>
                <a:gd name="connsiteX44" fmla="*/ 542 w 10000"/>
                <a:gd name="connsiteY44" fmla="*/ 0 h 10207"/>
                <a:gd name="connsiteX0" fmla="*/ 542 w 10000"/>
                <a:gd name="connsiteY0" fmla="*/ 0 h 10207"/>
                <a:gd name="connsiteX1" fmla="*/ 223 w 10000"/>
                <a:gd name="connsiteY1" fmla="*/ 596 h 10207"/>
                <a:gd name="connsiteX2" fmla="*/ 351 w 10000"/>
                <a:gd name="connsiteY2" fmla="*/ 2147 h 10207"/>
                <a:gd name="connsiteX3" fmla="*/ 267 w 10000"/>
                <a:gd name="connsiteY3" fmla="*/ 3101 h 10207"/>
                <a:gd name="connsiteX4" fmla="*/ 223 w 10000"/>
                <a:gd name="connsiteY4" fmla="*/ 3726 h 10207"/>
                <a:gd name="connsiteX5" fmla="*/ 138 w 10000"/>
                <a:gd name="connsiteY5" fmla="*/ 4754 h 10207"/>
                <a:gd name="connsiteX6" fmla="*/ 393 w 10000"/>
                <a:gd name="connsiteY6" fmla="*/ 5121 h 10207"/>
                <a:gd name="connsiteX7" fmla="*/ 96 w 10000"/>
                <a:gd name="connsiteY7" fmla="*/ 5562 h 10207"/>
                <a:gd name="connsiteX8" fmla="*/ 138 w 10000"/>
                <a:gd name="connsiteY8" fmla="*/ 6259 h 10207"/>
                <a:gd name="connsiteX9" fmla="*/ 214 w 10000"/>
                <a:gd name="connsiteY9" fmla="*/ 7088 h 10207"/>
                <a:gd name="connsiteX10" fmla="*/ 436 w 10000"/>
                <a:gd name="connsiteY10" fmla="*/ 7581 h 10207"/>
                <a:gd name="connsiteX11" fmla="*/ 351 w 10000"/>
                <a:gd name="connsiteY11" fmla="*/ 8609 h 10207"/>
                <a:gd name="connsiteX12" fmla="*/ 293 w 10000"/>
                <a:gd name="connsiteY12" fmla="*/ 9135 h 10207"/>
                <a:gd name="connsiteX13" fmla="*/ 505 w 10000"/>
                <a:gd name="connsiteY13" fmla="*/ 9306 h 10207"/>
                <a:gd name="connsiteX14" fmla="*/ 392 w 10000"/>
                <a:gd name="connsiteY14" fmla="*/ 9588 h 10207"/>
                <a:gd name="connsiteX15" fmla="*/ 618 w 10000"/>
                <a:gd name="connsiteY15" fmla="*/ 9539 h 10207"/>
                <a:gd name="connsiteX16" fmla="*/ 563 w 10000"/>
                <a:gd name="connsiteY16" fmla="*/ 9820 h 10207"/>
                <a:gd name="connsiteX17" fmla="*/ 2303 w 10000"/>
                <a:gd name="connsiteY17" fmla="*/ 9911 h 10207"/>
                <a:gd name="connsiteX18" fmla="*/ 3978 w 10000"/>
                <a:gd name="connsiteY18" fmla="*/ 9911 h 10207"/>
                <a:gd name="connsiteX19" fmla="*/ 4786 w 10000"/>
                <a:gd name="connsiteY19" fmla="*/ 10204 h 10207"/>
                <a:gd name="connsiteX20" fmla="*/ 5666 w 10000"/>
                <a:gd name="connsiteY20" fmla="*/ 10091 h 10207"/>
                <a:gd name="connsiteX21" fmla="*/ 6424 w 10000"/>
                <a:gd name="connsiteY21" fmla="*/ 10207 h 10207"/>
                <a:gd name="connsiteX22" fmla="*/ 6939 w 10000"/>
                <a:gd name="connsiteY22" fmla="*/ 9911 h 10207"/>
                <a:gd name="connsiteX23" fmla="*/ 8400 w 10000"/>
                <a:gd name="connsiteY23" fmla="*/ 10079 h 10207"/>
                <a:gd name="connsiteX24" fmla="*/ 9495 w 10000"/>
                <a:gd name="connsiteY24" fmla="*/ 9719 h 10207"/>
                <a:gd name="connsiteX25" fmla="*/ 9643 w 10000"/>
                <a:gd name="connsiteY25" fmla="*/ 8865 h 10207"/>
                <a:gd name="connsiteX26" fmla="*/ 9899 w 10000"/>
                <a:gd name="connsiteY26" fmla="*/ 7985 h 10207"/>
                <a:gd name="connsiteX27" fmla="*/ 9814 w 10000"/>
                <a:gd name="connsiteY27" fmla="*/ 7471 h 10207"/>
                <a:gd name="connsiteX28" fmla="*/ 9941 w 10000"/>
                <a:gd name="connsiteY28" fmla="*/ 6846 h 10207"/>
                <a:gd name="connsiteX29" fmla="*/ 9941 w 10000"/>
                <a:gd name="connsiteY29" fmla="*/ 6406 h 10207"/>
                <a:gd name="connsiteX30" fmla="*/ 9814 w 10000"/>
                <a:gd name="connsiteY30" fmla="*/ 6186 h 10207"/>
                <a:gd name="connsiteX31" fmla="*/ 9814 w 10000"/>
                <a:gd name="connsiteY31" fmla="*/ 5305 h 10207"/>
                <a:gd name="connsiteX32" fmla="*/ 9643 w 10000"/>
                <a:gd name="connsiteY32" fmla="*/ 4423 h 10207"/>
                <a:gd name="connsiteX33" fmla="*/ 9772 w 10000"/>
                <a:gd name="connsiteY33" fmla="*/ 3175 h 10207"/>
                <a:gd name="connsiteX34" fmla="*/ 9772 w 10000"/>
                <a:gd name="connsiteY34" fmla="*/ 2441 h 10207"/>
                <a:gd name="connsiteX35" fmla="*/ 9983 w 10000"/>
                <a:gd name="connsiteY35" fmla="*/ 1450 h 10207"/>
                <a:gd name="connsiteX36" fmla="*/ 9814 w 10000"/>
                <a:gd name="connsiteY36" fmla="*/ 900 h 10207"/>
                <a:gd name="connsiteX37" fmla="*/ 9857 w 10000"/>
                <a:gd name="connsiteY37" fmla="*/ 349 h 10207"/>
                <a:gd name="connsiteX38" fmla="*/ 9772 w 10000"/>
                <a:gd name="connsiteY38" fmla="*/ 18 h 10207"/>
                <a:gd name="connsiteX39" fmla="*/ 7056 w 10000"/>
                <a:gd name="connsiteY39" fmla="*/ 532 h 10207"/>
                <a:gd name="connsiteX40" fmla="*/ 5656 w 10000"/>
                <a:gd name="connsiteY40" fmla="*/ 312 h 10207"/>
                <a:gd name="connsiteX41" fmla="*/ 4508 w 10000"/>
                <a:gd name="connsiteY41" fmla="*/ 458 h 10207"/>
                <a:gd name="connsiteX42" fmla="*/ 3576 w 10000"/>
                <a:gd name="connsiteY42" fmla="*/ 239 h 10207"/>
                <a:gd name="connsiteX43" fmla="*/ 2091 w 10000"/>
                <a:gd name="connsiteY43" fmla="*/ 458 h 10207"/>
                <a:gd name="connsiteX44" fmla="*/ 542 w 10000"/>
                <a:gd name="connsiteY44" fmla="*/ 0 h 10207"/>
                <a:gd name="connsiteX0" fmla="*/ 542 w 10000"/>
                <a:gd name="connsiteY0" fmla="*/ 0 h 10207"/>
                <a:gd name="connsiteX1" fmla="*/ 223 w 10000"/>
                <a:gd name="connsiteY1" fmla="*/ 596 h 10207"/>
                <a:gd name="connsiteX2" fmla="*/ 351 w 10000"/>
                <a:gd name="connsiteY2" fmla="*/ 2147 h 10207"/>
                <a:gd name="connsiteX3" fmla="*/ 267 w 10000"/>
                <a:gd name="connsiteY3" fmla="*/ 3101 h 10207"/>
                <a:gd name="connsiteX4" fmla="*/ 223 w 10000"/>
                <a:gd name="connsiteY4" fmla="*/ 3726 h 10207"/>
                <a:gd name="connsiteX5" fmla="*/ 138 w 10000"/>
                <a:gd name="connsiteY5" fmla="*/ 4754 h 10207"/>
                <a:gd name="connsiteX6" fmla="*/ 393 w 10000"/>
                <a:gd name="connsiteY6" fmla="*/ 5121 h 10207"/>
                <a:gd name="connsiteX7" fmla="*/ 96 w 10000"/>
                <a:gd name="connsiteY7" fmla="*/ 5562 h 10207"/>
                <a:gd name="connsiteX8" fmla="*/ 138 w 10000"/>
                <a:gd name="connsiteY8" fmla="*/ 6259 h 10207"/>
                <a:gd name="connsiteX9" fmla="*/ 214 w 10000"/>
                <a:gd name="connsiteY9" fmla="*/ 7088 h 10207"/>
                <a:gd name="connsiteX10" fmla="*/ 436 w 10000"/>
                <a:gd name="connsiteY10" fmla="*/ 7581 h 10207"/>
                <a:gd name="connsiteX11" fmla="*/ 351 w 10000"/>
                <a:gd name="connsiteY11" fmla="*/ 8609 h 10207"/>
                <a:gd name="connsiteX12" fmla="*/ 293 w 10000"/>
                <a:gd name="connsiteY12" fmla="*/ 9135 h 10207"/>
                <a:gd name="connsiteX13" fmla="*/ 505 w 10000"/>
                <a:gd name="connsiteY13" fmla="*/ 9306 h 10207"/>
                <a:gd name="connsiteX14" fmla="*/ 392 w 10000"/>
                <a:gd name="connsiteY14" fmla="*/ 9588 h 10207"/>
                <a:gd name="connsiteX15" fmla="*/ 618 w 10000"/>
                <a:gd name="connsiteY15" fmla="*/ 9539 h 10207"/>
                <a:gd name="connsiteX16" fmla="*/ 563 w 10000"/>
                <a:gd name="connsiteY16" fmla="*/ 9820 h 10207"/>
                <a:gd name="connsiteX17" fmla="*/ 2303 w 10000"/>
                <a:gd name="connsiteY17" fmla="*/ 9911 h 10207"/>
                <a:gd name="connsiteX18" fmla="*/ 3136 w 10000"/>
                <a:gd name="connsiteY18" fmla="*/ 10034 h 10207"/>
                <a:gd name="connsiteX19" fmla="*/ 3978 w 10000"/>
                <a:gd name="connsiteY19" fmla="*/ 9911 h 10207"/>
                <a:gd name="connsiteX20" fmla="*/ 4786 w 10000"/>
                <a:gd name="connsiteY20" fmla="*/ 10204 h 10207"/>
                <a:gd name="connsiteX21" fmla="*/ 5666 w 10000"/>
                <a:gd name="connsiteY21" fmla="*/ 10091 h 10207"/>
                <a:gd name="connsiteX22" fmla="*/ 6424 w 10000"/>
                <a:gd name="connsiteY22" fmla="*/ 10207 h 10207"/>
                <a:gd name="connsiteX23" fmla="*/ 6939 w 10000"/>
                <a:gd name="connsiteY23" fmla="*/ 9911 h 10207"/>
                <a:gd name="connsiteX24" fmla="*/ 8400 w 10000"/>
                <a:gd name="connsiteY24" fmla="*/ 10079 h 10207"/>
                <a:gd name="connsiteX25" fmla="*/ 9495 w 10000"/>
                <a:gd name="connsiteY25" fmla="*/ 9719 h 10207"/>
                <a:gd name="connsiteX26" fmla="*/ 9643 w 10000"/>
                <a:gd name="connsiteY26" fmla="*/ 8865 h 10207"/>
                <a:gd name="connsiteX27" fmla="*/ 9899 w 10000"/>
                <a:gd name="connsiteY27" fmla="*/ 7985 h 10207"/>
                <a:gd name="connsiteX28" fmla="*/ 9814 w 10000"/>
                <a:gd name="connsiteY28" fmla="*/ 7471 h 10207"/>
                <a:gd name="connsiteX29" fmla="*/ 9941 w 10000"/>
                <a:gd name="connsiteY29" fmla="*/ 6846 h 10207"/>
                <a:gd name="connsiteX30" fmla="*/ 9941 w 10000"/>
                <a:gd name="connsiteY30" fmla="*/ 6406 h 10207"/>
                <a:gd name="connsiteX31" fmla="*/ 9814 w 10000"/>
                <a:gd name="connsiteY31" fmla="*/ 6186 h 10207"/>
                <a:gd name="connsiteX32" fmla="*/ 9814 w 10000"/>
                <a:gd name="connsiteY32" fmla="*/ 5305 h 10207"/>
                <a:gd name="connsiteX33" fmla="*/ 9643 w 10000"/>
                <a:gd name="connsiteY33" fmla="*/ 4423 h 10207"/>
                <a:gd name="connsiteX34" fmla="*/ 9772 w 10000"/>
                <a:gd name="connsiteY34" fmla="*/ 3175 h 10207"/>
                <a:gd name="connsiteX35" fmla="*/ 9772 w 10000"/>
                <a:gd name="connsiteY35" fmla="*/ 2441 h 10207"/>
                <a:gd name="connsiteX36" fmla="*/ 9983 w 10000"/>
                <a:gd name="connsiteY36" fmla="*/ 1450 h 10207"/>
                <a:gd name="connsiteX37" fmla="*/ 9814 w 10000"/>
                <a:gd name="connsiteY37" fmla="*/ 900 h 10207"/>
                <a:gd name="connsiteX38" fmla="*/ 9857 w 10000"/>
                <a:gd name="connsiteY38" fmla="*/ 349 h 10207"/>
                <a:gd name="connsiteX39" fmla="*/ 9772 w 10000"/>
                <a:gd name="connsiteY39" fmla="*/ 18 h 10207"/>
                <a:gd name="connsiteX40" fmla="*/ 7056 w 10000"/>
                <a:gd name="connsiteY40" fmla="*/ 532 h 10207"/>
                <a:gd name="connsiteX41" fmla="*/ 5656 w 10000"/>
                <a:gd name="connsiteY41" fmla="*/ 312 h 10207"/>
                <a:gd name="connsiteX42" fmla="*/ 4508 w 10000"/>
                <a:gd name="connsiteY42" fmla="*/ 458 h 10207"/>
                <a:gd name="connsiteX43" fmla="*/ 3576 w 10000"/>
                <a:gd name="connsiteY43" fmla="*/ 239 h 10207"/>
                <a:gd name="connsiteX44" fmla="*/ 2091 w 10000"/>
                <a:gd name="connsiteY44" fmla="*/ 458 h 10207"/>
                <a:gd name="connsiteX45" fmla="*/ 542 w 10000"/>
                <a:gd name="connsiteY45" fmla="*/ 0 h 10207"/>
                <a:gd name="connsiteX0" fmla="*/ 542 w 10000"/>
                <a:gd name="connsiteY0" fmla="*/ 0 h 10217"/>
                <a:gd name="connsiteX1" fmla="*/ 223 w 10000"/>
                <a:gd name="connsiteY1" fmla="*/ 596 h 10217"/>
                <a:gd name="connsiteX2" fmla="*/ 351 w 10000"/>
                <a:gd name="connsiteY2" fmla="*/ 2147 h 10217"/>
                <a:gd name="connsiteX3" fmla="*/ 267 w 10000"/>
                <a:gd name="connsiteY3" fmla="*/ 3101 h 10217"/>
                <a:gd name="connsiteX4" fmla="*/ 223 w 10000"/>
                <a:gd name="connsiteY4" fmla="*/ 3726 h 10217"/>
                <a:gd name="connsiteX5" fmla="*/ 138 w 10000"/>
                <a:gd name="connsiteY5" fmla="*/ 4754 h 10217"/>
                <a:gd name="connsiteX6" fmla="*/ 393 w 10000"/>
                <a:gd name="connsiteY6" fmla="*/ 5121 h 10217"/>
                <a:gd name="connsiteX7" fmla="*/ 96 w 10000"/>
                <a:gd name="connsiteY7" fmla="*/ 5562 h 10217"/>
                <a:gd name="connsiteX8" fmla="*/ 138 w 10000"/>
                <a:gd name="connsiteY8" fmla="*/ 6259 h 10217"/>
                <a:gd name="connsiteX9" fmla="*/ 214 w 10000"/>
                <a:gd name="connsiteY9" fmla="*/ 7088 h 10217"/>
                <a:gd name="connsiteX10" fmla="*/ 436 w 10000"/>
                <a:gd name="connsiteY10" fmla="*/ 7581 h 10217"/>
                <a:gd name="connsiteX11" fmla="*/ 351 w 10000"/>
                <a:gd name="connsiteY11" fmla="*/ 8609 h 10217"/>
                <a:gd name="connsiteX12" fmla="*/ 293 w 10000"/>
                <a:gd name="connsiteY12" fmla="*/ 9135 h 10217"/>
                <a:gd name="connsiteX13" fmla="*/ 505 w 10000"/>
                <a:gd name="connsiteY13" fmla="*/ 9306 h 10217"/>
                <a:gd name="connsiteX14" fmla="*/ 392 w 10000"/>
                <a:gd name="connsiteY14" fmla="*/ 9588 h 10217"/>
                <a:gd name="connsiteX15" fmla="*/ 618 w 10000"/>
                <a:gd name="connsiteY15" fmla="*/ 9539 h 10217"/>
                <a:gd name="connsiteX16" fmla="*/ 563 w 10000"/>
                <a:gd name="connsiteY16" fmla="*/ 9820 h 10217"/>
                <a:gd name="connsiteX17" fmla="*/ 1386 w 10000"/>
                <a:gd name="connsiteY17" fmla="*/ 10217 h 10217"/>
                <a:gd name="connsiteX18" fmla="*/ 2303 w 10000"/>
                <a:gd name="connsiteY18" fmla="*/ 9911 h 10217"/>
                <a:gd name="connsiteX19" fmla="*/ 3136 w 10000"/>
                <a:gd name="connsiteY19" fmla="*/ 10034 h 10217"/>
                <a:gd name="connsiteX20" fmla="*/ 3978 w 10000"/>
                <a:gd name="connsiteY20" fmla="*/ 9911 h 10217"/>
                <a:gd name="connsiteX21" fmla="*/ 4786 w 10000"/>
                <a:gd name="connsiteY21" fmla="*/ 10204 h 10217"/>
                <a:gd name="connsiteX22" fmla="*/ 5666 w 10000"/>
                <a:gd name="connsiteY22" fmla="*/ 10091 h 10217"/>
                <a:gd name="connsiteX23" fmla="*/ 6424 w 10000"/>
                <a:gd name="connsiteY23" fmla="*/ 10207 h 10217"/>
                <a:gd name="connsiteX24" fmla="*/ 6939 w 10000"/>
                <a:gd name="connsiteY24" fmla="*/ 9911 h 10217"/>
                <a:gd name="connsiteX25" fmla="*/ 8400 w 10000"/>
                <a:gd name="connsiteY25" fmla="*/ 10079 h 10217"/>
                <a:gd name="connsiteX26" fmla="*/ 9495 w 10000"/>
                <a:gd name="connsiteY26" fmla="*/ 9719 h 10217"/>
                <a:gd name="connsiteX27" fmla="*/ 9643 w 10000"/>
                <a:gd name="connsiteY27" fmla="*/ 8865 h 10217"/>
                <a:gd name="connsiteX28" fmla="*/ 9899 w 10000"/>
                <a:gd name="connsiteY28" fmla="*/ 7985 h 10217"/>
                <a:gd name="connsiteX29" fmla="*/ 9814 w 10000"/>
                <a:gd name="connsiteY29" fmla="*/ 7471 h 10217"/>
                <a:gd name="connsiteX30" fmla="*/ 9941 w 10000"/>
                <a:gd name="connsiteY30" fmla="*/ 6846 h 10217"/>
                <a:gd name="connsiteX31" fmla="*/ 9941 w 10000"/>
                <a:gd name="connsiteY31" fmla="*/ 6406 h 10217"/>
                <a:gd name="connsiteX32" fmla="*/ 9814 w 10000"/>
                <a:gd name="connsiteY32" fmla="*/ 6186 h 10217"/>
                <a:gd name="connsiteX33" fmla="*/ 9814 w 10000"/>
                <a:gd name="connsiteY33" fmla="*/ 5305 h 10217"/>
                <a:gd name="connsiteX34" fmla="*/ 9643 w 10000"/>
                <a:gd name="connsiteY34" fmla="*/ 4423 h 10217"/>
                <a:gd name="connsiteX35" fmla="*/ 9772 w 10000"/>
                <a:gd name="connsiteY35" fmla="*/ 3175 h 10217"/>
                <a:gd name="connsiteX36" fmla="*/ 9772 w 10000"/>
                <a:gd name="connsiteY36" fmla="*/ 2441 h 10217"/>
                <a:gd name="connsiteX37" fmla="*/ 9983 w 10000"/>
                <a:gd name="connsiteY37" fmla="*/ 1450 h 10217"/>
                <a:gd name="connsiteX38" fmla="*/ 9814 w 10000"/>
                <a:gd name="connsiteY38" fmla="*/ 900 h 10217"/>
                <a:gd name="connsiteX39" fmla="*/ 9857 w 10000"/>
                <a:gd name="connsiteY39" fmla="*/ 349 h 10217"/>
                <a:gd name="connsiteX40" fmla="*/ 9772 w 10000"/>
                <a:gd name="connsiteY40" fmla="*/ 18 h 10217"/>
                <a:gd name="connsiteX41" fmla="*/ 7056 w 10000"/>
                <a:gd name="connsiteY41" fmla="*/ 532 h 10217"/>
                <a:gd name="connsiteX42" fmla="*/ 5656 w 10000"/>
                <a:gd name="connsiteY42" fmla="*/ 312 h 10217"/>
                <a:gd name="connsiteX43" fmla="*/ 4508 w 10000"/>
                <a:gd name="connsiteY43" fmla="*/ 458 h 10217"/>
                <a:gd name="connsiteX44" fmla="*/ 3576 w 10000"/>
                <a:gd name="connsiteY44" fmla="*/ 239 h 10217"/>
                <a:gd name="connsiteX45" fmla="*/ 2091 w 10000"/>
                <a:gd name="connsiteY45" fmla="*/ 458 h 10217"/>
                <a:gd name="connsiteX46" fmla="*/ 542 w 10000"/>
                <a:gd name="connsiteY46" fmla="*/ 0 h 1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000" h="10217">
                  <a:moveTo>
                    <a:pt x="542" y="0"/>
                  </a:moveTo>
                  <a:cubicBezTo>
                    <a:pt x="351" y="478"/>
                    <a:pt x="478" y="275"/>
                    <a:pt x="223" y="596"/>
                  </a:cubicBezTo>
                  <a:cubicBezTo>
                    <a:pt x="86" y="1037"/>
                    <a:pt x="828" y="1890"/>
                    <a:pt x="351" y="2147"/>
                  </a:cubicBezTo>
                  <a:cubicBezTo>
                    <a:pt x="212" y="2478"/>
                    <a:pt x="148" y="2772"/>
                    <a:pt x="267" y="3101"/>
                  </a:cubicBezTo>
                  <a:cubicBezTo>
                    <a:pt x="319" y="3239"/>
                    <a:pt x="223" y="3726"/>
                    <a:pt x="223" y="3726"/>
                  </a:cubicBezTo>
                  <a:cubicBezTo>
                    <a:pt x="-137" y="4166"/>
                    <a:pt x="22" y="4120"/>
                    <a:pt x="138" y="4754"/>
                  </a:cubicBezTo>
                  <a:cubicBezTo>
                    <a:pt x="170" y="4891"/>
                    <a:pt x="393" y="5121"/>
                    <a:pt x="393" y="5121"/>
                  </a:cubicBezTo>
                  <a:cubicBezTo>
                    <a:pt x="372" y="5314"/>
                    <a:pt x="148" y="5369"/>
                    <a:pt x="96" y="5562"/>
                  </a:cubicBezTo>
                  <a:cubicBezTo>
                    <a:pt x="65" y="5700"/>
                    <a:pt x="118" y="6005"/>
                    <a:pt x="138" y="6259"/>
                  </a:cubicBezTo>
                  <a:cubicBezTo>
                    <a:pt x="158" y="6513"/>
                    <a:pt x="165" y="6868"/>
                    <a:pt x="214" y="7088"/>
                  </a:cubicBezTo>
                  <a:cubicBezTo>
                    <a:pt x="264" y="7308"/>
                    <a:pt x="470" y="7317"/>
                    <a:pt x="436" y="7581"/>
                  </a:cubicBezTo>
                  <a:cubicBezTo>
                    <a:pt x="267" y="8003"/>
                    <a:pt x="170" y="8159"/>
                    <a:pt x="351" y="8609"/>
                  </a:cubicBezTo>
                  <a:cubicBezTo>
                    <a:pt x="138" y="9297"/>
                    <a:pt x="612" y="8557"/>
                    <a:pt x="293" y="9135"/>
                  </a:cubicBezTo>
                  <a:cubicBezTo>
                    <a:pt x="230" y="9272"/>
                    <a:pt x="489" y="9231"/>
                    <a:pt x="505" y="9306"/>
                  </a:cubicBezTo>
                  <a:cubicBezTo>
                    <a:pt x="521" y="9381"/>
                    <a:pt x="266" y="9257"/>
                    <a:pt x="392" y="9588"/>
                  </a:cubicBezTo>
                  <a:cubicBezTo>
                    <a:pt x="499" y="9560"/>
                    <a:pt x="512" y="9520"/>
                    <a:pt x="618" y="9539"/>
                  </a:cubicBezTo>
                  <a:cubicBezTo>
                    <a:pt x="788" y="9548"/>
                    <a:pt x="435" y="9707"/>
                    <a:pt x="563" y="9820"/>
                  </a:cubicBezTo>
                  <a:cubicBezTo>
                    <a:pt x="691" y="9933"/>
                    <a:pt x="1096" y="10202"/>
                    <a:pt x="1386" y="10217"/>
                  </a:cubicBezTo>
                  <a:cubicBezTo>
                    <a:pt x="1676" y="10232"/>
                    <a:pt x="2011" y="9881"/>
                    <a:pt x="2303" y="9911"/>
                  </a:cubicBezTo>
                  <a:cubicBezTo>
                    <a:pt x="2595" y="9941"/>
                    <a:pt x="2857" y="10034"/>
                    <a:pt x="3136" y="10034"/>
                  </a:cubicBezTo>
                  <a:cubicBezTo>
                    <a:pt x="3415" y="10034"/>
                    <a:pt x="3703" y="9883"/>
                    <a:pt x="3978" y="9911"/>
                  </a:cubicBezTo>
                  <a:cubicBezTo>
                    <a:pt x="4253" y="9939"/>
                    <a:pt x="4533" y="10215"/>
                    <a:pt x="4786" y="10204"/>
                  </a:cubicBezTo>
                  <a:cubicBezTo>
                    <a:pt x="5039" y="10193"/>
                    <a:pt x="5365" y="10050"/>
                    <a:pt x="5666" y="10091"/>
                  </a:cubicBezTo>
                  <a:cubicBezTo>
                    <a:pt x="6055" y="10099"/>
                    <a:pt x="6184" y="10196"/>
                    <a:pt x="6424" y="10207"/>
                  </a:cubicBezTo>
                  <a:cubicBezTo>
                    <a:pt x="6664" y="10218"/>
                    <a:pt x="6591" y="9892"/>
                    <a:pt x="6939" y="9911"/>
                  </a:cubicBezTo>
                  <a:cubicBezTo>
                    <a:pt x="7423" y="9899"/>
                    <a:pt x="7974" y="10111"/>
                    <a:pt x="8400" y="10079"/>
                  </a:cubicBezTo>
                  <a:cubicBezTo>
                    <a:pt x="8826" y="10047"/>
                    <a:pt x="9288" y="9871"/>
                    <a:pt x="9495" y="9719"/>
                  </a:cubicBezTo>
                  <a:cubicBezTo>
                    <a:pt x="9762" y="9572"/>
                    <a:pt x="9379" y="9013"/>
                    <a:pt x="9643" y="8865"/>
                  </a:cubicBezTo>
                  <a:cubicBezTo>
                    <a:pt x="9580" y="8461"/>
                    <a:pt x="9654" y="8379"/>
                    <a:pt x="9899" y="7985"/>
                  </a:cubicBezTo>
                  <a:cubicBezTo>
                    <a:pt x="10015" y="7782"/>
                    <a:pt x="9814" y="7471"/>
                    <a:pt x="9814" y="7471"/>
                  </a:cubicBezTo>
                  <a:cubicBezTo>
                    <a:pt x="9782" y="7333"/>
                    <a:pt x="9994" y="6984"/>
                    <a:pt x="9941" y="6846"/>
                  </a:cubicBezTo>
                  <a:cubicBezTo>
                    <a:pt x="9899" y="6709"/>
                    <a:pt x="9994" y="6544"/>
                    <a:pt x="9941" y="6406"/>
                  </a:cubicBezTo>
                  <a:cubicBezTo>
                    <a:pt x="9909" y="6342"/>
                    <a:pt x="9814" y="6186"/>
                    <a:pt x="9814" y="6186"/>
                  </a:cubicBezTo>
                  <a:cubicBezTo>
                    <a:pt x="9899" y="5828"/>
                    <a:pt x="9676" y="5635"/>
                    <a:pt x="9814" y="5305"/>
                  </a:cubicBezTo>
                  <a:cubicBezTo>
                    <a:pt x="9749" y="4827"/>
                    <a:pt x="10015" y="4736"/>
                    <a:pt x="9643" y="4423"/>
                  </a:cubicBezTo>
                  <a:cubicBezTo>
                    <a:pt x="9506" y="4047"/>
                    <a:pt x="9664" y="3561"/>
                    <a:pt x="9772" y="3175"/>
                  </a:cubicBezTo>
                  <a:cubicBezTo>
                    <a:pt x="9814" y="3047"/>
                    <a:pt x="9772" y="2441"/>
                    <a:pt x="9772" y="2441"/>
                  </a:cubicBezTo>
                  <a:cubicBezTo>
                    <a:pt x="9654" y="1441"/>
                    <a:pt x="9888" y="2597"/>
                    <a:pt x="9983" y="1450"/>
                  </a:cubicBezTo>
                  <a:cubicBezTo>
                    <a:pt x="9962" y="1128"/>
                    <a:pt x="9835" y="1083"/>
                    <a:pt x="9814" y="900"/>
                  </a:cubicBezTo>
                  <a:cubicBezTo>
                    <a:pt x="9793" y="715"/>
                    <a:pt x="9867" y="496"/>
                    <a:pt x="9857" y="349"/>
                  </a:cubicBezTo>
                  <a:cubicBezTo>
                    <a:pt x="9846" y="202"/>
                    <a:pt x="10237" y="-9"/>
                    <a:pt x="9772" y="18"/>
                  </a:cubicBezTo>
                  <a:lnTo>
                    <a:pt x="7056" y="532"/>
                  </a:lnTo>
                  <a:lnTo>
                    <a:pt x="5656" y="312"/>
                  </a:lnTo>
                  <a:lnTo>
                    <a:pt x="4508" y="458"/>
                  </a:lnTo>
                  <a:lnTo>
                    <a:pt x="3576" y="239"/>
                  </a:lnTo>
                  <a:lnTo>
                    <a:pt x="2091" y="458"/>
                  </a:lnTo>
                  <a:lnTo>
                    <a:pt x="542" y="0"/>
                  </a:lnTo>
                  <a:close/>
                </a:path>
              </a:pathLst>
            </a:custGeom>
            <a:blipFill dpi="0" rotWithShape="1">
              <a:blip r:embed="rId9"/>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70" name="Rectangle 69"/>
            <p:cNvSpPr>
              <a:spLocks noChangeArrowheads="1"/>
            </p:cNvSpPr>
            <p:nvPr/>
          </p:nvSpPr>
          <p:spPr bwMode="auto">
            <a:xfrm>
              <a:off x="4792" y="487"/>
              <a:ext cx="477" cy="2738"/>
            </a:xfrm>
            <a:prstGeom prst="rect">
              <a:avLst/>
            </a:prstGeom>
            <a:gradFill rotWithShape="1">
              <a:gsLst>
                <a:gs pos="0">
                  <a:srgbClr val="222222"/>
                </a:gs>
                <a:gs pos="50000">
                  <a:srgbClr val="808080"/>
                </a:gs>
                <a:gs pos="100000">
                  <a:srgbClr val="22222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71" name="Rectangle 70"/>
            <p:cNvSpPr>
              <a:spLocks noChangeArrowheads="1"/>
            </p:cNvSpPr>
            <p:nvPr/>
          </p:nvSpPr>
          <p:spPr bwMode="auto">
            <a:xfrm>
              <a:off x="4749" y="3060"/>
              <a:ext cx="563" cy="40"/>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72" name="Oval 71"/>
            <p:cNvSpPr>
              <a:spLocks noChangeArrowheads="1"/>
            </p:cNvSpPr>
            <p:nvPr/>
          </p:nvSpPr>
          <p:spPr bwMode="auto">
            <a:xfrm>
              <a:off x="4749" y="3305"/>
              <a:ext cx="563" cy="158"/>
            </a:xfrm>
            <a:prstGeom prst="ellipse">
              <a:avLst/>
            </a:prstGeom>
            <a:solidFill>
              <a:srgbClr val="00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73" name="Rectangle 72" descr="Granite"/>
            <p:cNvSpPr>
              <a:spLocks noChangeArrowheads="1"/>
            </p:cNvSpPr>
            <p:nvPr/>
          </p:nvSpPr>
          <p:spPr bwMode="auto">
            <a:xfrm>
              <a:off x="4966" y="3344"/>
              <a:ext cx="86" cy="119"/>
            </a:xfrm>
            <a:prstGeom prst="rect">
              <a:avLst/>
            </a:prstGeom>
            <a:blipFill dpi="0" rotWithShape="1">
              <a:blip r:embed="rId9"/>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74" name="Rectangle 73"/>
            <p:cNvSpPr>
              <a:spLocks noChangeArrowheads="1"/>
            </p:cNvSpPr>
            <p:nvPr/>
          </p:nvSpPr>
          <p:spPr bwMode="auto">
            <a:xfrm>
              <a:off x="4749" y="487"/>
              <a:ext cx="43" cy="2896"/>
            </a:xfrm>
            <a:prstGeom prst="rect">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75" name="Rectangle 74"/>
            <p:cNvSpPr>
              <a:spLocks noChangeArrowheads="1"/>
            </p:cNvSpPr>
            <p:nvPr/>
          </p:nvSpPr>
          <p:spPr bwMode="auto">
            <a:xfrm>
              <a:off x="5269" y="487"/>
              <a:ext cx="43" cy="2896"/>
            </a:xfrm>
            <a:prstGeom prst="rect">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nchor="ctr"/>
            <a:lstStyle>
              <a:lvl1pPr defTabSz="1019175">
                <a:defRPr sz="2400">
                  <a:solidFill>
                    <a:schemeClr val="tx1"/>
                  </a:solidFill>
                  <a:latin typeface="Times New Roman" pitchFamily="18" charset="0"/>
                </a:defRPr>
              </a:lvl1pPr>
              <a:lvl2pPr marL="742950" indent="-285750" defTabSz="1019175">
                <a:defRPr sz="2400">
                  <a:solidFill>
                    <a:schemeClr val="tx1"/>
                  </a:solidFill>
                  <a:latin typeface="Times New Roman" pitchFamily="18" charset="0"/>
                </a:defRPr>
              </a:lvl2pPr>
              <a:lvl3pPr marL="1143000" indent="-228600" defTabSz="1019175">
                <a:defRPr sz="2400">
                  <a:solidFill>
                    <a:schemeClr val="tx1"/>
                  </a:solidFill>
                  <a:latin typeface="Times New Roman" pitchFamily="18" charset="0"/>
                </a:defRPr>
              </a:lvl3pPr>
              <a:lvl4pPr marL="1600200" indent="-228600" defTabSz="1019175">
                <a:defRPr sz="2400">
                  <a:solidFill>
                    <a:schemeClr val="tx1"/>
                  </a:solidFill>
                  <a:latin typeface="Times New Roman" pitchFamily="18" charset="0"/>
                </a:defRPr>
              </a:lvl4pPr>
              <a:lvl5pPr marL="2057400" indent="-228600" defTabSz="1019175">
                <a:defRPr sz="2400">
                  <a:solidFill>
                    <a:schemeClr val="tx1"/>
                  </a:solidFill>
                  <a:latin typeface="Times New Roman" pitchFamily="18" charset="0"/>
                </a:defRPr>
              </a:lvl5pPr>
              <a:lvl6pPr marL="2514600" indent="-228600" defTabSz="1019175" eaLnBrk="0" fontAlgn="base" hangingPunct="0">
                <a:spcBef>
                  <a:spcPct val="0"/>
                </a:spcBef>
                <a:spcAft>
                  <a:spcPct val="0"/>
                </a:spcAft>
                <a:defRPr sz="2400">
                  <a:solidFill>
                    <a:schemeClr val="tx1"/>
                  </a:solidFill>
                  <a:latin typeface="Times New Roman" pitchFamily="18" charset="0"/>
                </a:defRPr>
              </a:lvl6pPr>
              <a:lvl7pPr marL="2971800" indent="-228600" defTabSz="1019175" eaLnBrk="0" fontAlgn="base" hangingPunct="0">
                <a:spcBef>
                  <a:spcPct val="0"/>
                </a:spcBef>
                <a:spcAft>
                  <a:spcPct val="0"/>
                </a:spcAft>
                <a:defRPr sz="2400">
                  <a:solidFill>
                    <a:schemeClr val="tx1"/>
                  </a:solidFill>
                  <a:latin typeface="Times New Roman" pitchFamily="18" charset="0"/>
                </a:defRPr>
              </a:lvl7pPr>
              <a:lvl8pPr marL="3429000" indent="-228600" defTabSz="1019175" eaLnBrk="0" fontAlgn="base" hangingPunct="0">
                <a:spcBef>
                  <a:spcPct val="0"/>
                </a:spcBef>
                <a:spcAft>
                  <a:spcPct val="0"/>
                </a:spcAft>
                <a:defRPr sz="2400">
                  <a:solidFill>
                    <a:schemeClr val="tx1"/>
                  </a:solidFill>
                  <a:latin typeface="Times New Roman" pitchFamily="18" charset="0"/>
                </a:defRPr>
              </a:lvl8pPr>
              <a:lvl9pPr marL="3886200" indent="-228600" defTabSz="1019175"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endParaRPr lang="en-US" altLang="en-US" sz="2000" dirty="0">
                <a:solidFill>
                  <a:srgbClr val="000000"/>
                </a:solidFill>
                <a:latin typeface="Arial" pitchFamily="34" charset="0"/>
                <a:ea typeface="+mn-ea"/>
                <a:cs typeface="Arial" pitchFamily="34" charset="0"/>
              </a:endParaRPr>
            </a:p>
          </p:txBody>
        </p:sp>
        <p:sp>
          <p:nvSpPr>
            <p:cNvPr id="76" name="Rectangle 75" descr="Granite"/>
            <p:cNvSpPr>
              <a:spLocks noChangeArrowheads="1"/>
            </p:cNvSpPr>
            <p:nvPr/>
          </p:nvSpPr>
          <p:spPr bwMode="auto">
            <a:xfrm>
              <a:off x="4792" y="3107"/>
              <a:ext cx="477" cy="276"/>
            </a:xfrm>
            <a:prstGeom prst="rect">
              <a:avLst/>
            </a:prstGeom>
            <a:blipFill dpi="0" rotWithShape="1">
              <a:blip r:embed="rId9"/>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77" name="Rectangle 76"/>
            <p:cNvSpPr>
              <a:spLocks noChangeArrowheads="1"/>
            </p:cNvSpPr>
            <p:nvPr/>
          </p:nvSpPr>
          <p:spPr bwMode="auto">
            <a:xfrm>
              <a:off x="4749" y="3060"/>
              <a:ext cx="43" cy="40"/>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nchor="ctr"/>
            <a:lstStyle>
              <a:lvl1pPr defTabSz="1019175">
                <a:defRPr sz="2400">
                  <a:solidFill>
                    <a:schemeClr val="tx1"/>
                  </a:solidFill>
                  <a:latin typeface="Times New Roman" pitchFamily="18" charset="0"/>
                </a:defRPr>
              </a:lvl1pPr>
              <a:lvl2pPr marL="742950" indent="-285750" defTabSz="1019175">
                <a:defRPr sz="2400">
                  <a:solidFill>
                    <a:schemeClr val="tx1"/>
                  </a:solidFill>
                  <a:latin typeface="Times New Roman" pitchFamily="18" charset="0"/>
                </a:defRPr>
              </a:lvl2pPr>
              <a:lvl3pPr marL="1143000" indent="-228600" defTabSz="1019175">
                <a:defRPr sz="2400">
                  <a:solidFill>
                    <a:schemeClr val="tx1"/>
                  </a:solidFill>
                  <a:latin typeface="Times New Roman" pitchFamily="18" charset="0"/>
                </a:defRPr>
              </a:lvl3pPr>
              <a:lvl4pPr marL="1600200" indent="-228600" defTabSz="1019175">
                <a:defRPr sz="2400">
                  <a:solidFill>
                    <a:schemeClr val="tx1"/>
                  </a:solidFill>
                  <a:latin typeface="Times New Roman" pitchFamily="18" charset="0"/>
                </a:defRPr>
              </a:lvl4pPr>
              <a:lvl5pPr marL="2057400" indent="-228600" defTabSz="1019175">
                <a:defRPr sz="2400">
                  <a:solidFill>
                    <a:schemeClr val="tx1"/>
                  </a:solidFill>
                  <a:latin typeface="Times New Roman" pitchFamily="18" charset="0"/>
                </a:defRPr>
              </a:lvl5pPr>
              <a:lvl6pPr marL="2514600" indent="-228600" defTabSz="1019175" eaLnBrk="0" fontAlgn="base" hangingPunct="0">
                <a:spcBef>
                  <a:spcPct val="0"/>
                </a:spcBef>
                <a:spcAft>
                  <a:spcPct val="0"/>
                </a:spcAft>
                <a:defRPr sz="2400">
                  <a:solidFill>
                    <a:schemeClr val="tx1"/>
                  </a:solidFill>
                  <a:latin typeface="Times New Roman" pitchFamily="18" charset="0"/>
                </a:defRPr>
              </a:lvl6pPr>
              <a:lvl7pPr marL="2971800" indent="-228600" defTabSz="1019175" eaLnBrk="0" fontAlgn="base" hangingPunct="0">
                <a:spcBef>
                  <a:spcPct val="0"/>
                </a:spcBef>
                <a:spcAft>
                  <a:spcPct val="0"/>
                </a:spcAft>
                <a:defRPr sz="2400">
                  <a:solidFill>
                    <a:schemeClr val="tx1"/>
                  </a:solidFill>
                  <a:latin typeface="Times New Roman" pitchFamily="18" charset="0"/>
                </a:defRPr>
              </a:lvl7pPr>
              <a:lvl8pPr marL="3429000" indent="-228600" defTabSz="1019175" eaLnBrk="0" fontAlgn="base" hangingPunct="0">
                <a:spcBef>
                  <a:spcPct val="0"/>
                </a:spcBef>
                <a:spcAft>
                  <a:spcPct val="0"/>
                </a:spcAft>
                <a:defRPr sz="2400">
                  <a:solidFill>
                    <a:schemeClr val="tx1"/>
                  </a:solidFill>
                  <a:latin typeface="Times New Roman" pitchFamily="18" charset="0"/>
                </a:defRPr>
              </a:lvl8pPr>
              <a:lvl9pPr marL="3886200" indent="-228600" defTabSz="1019175"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endParaRPr lang="en-US" altLang="en-US" sz="2000" dirty="0">
                <a:solidFill>
                  <a:srgbClr val="000000"/>
                </a:solidFill>
                <a:latin typeface="Arial" pitchFamily="34" charset="0"/>
                <a:ea typeface="+mn-ea"/>
                <a:cs typeface="Arial" pitchFamily="34" charset="0"/>
              </a:endParaRPr>
            </a:p>
          </p:txBody>
        </p:sp>
        <p:sp>
          <p:nvSpPr>
            <p:cNvPr id="78" name="Rectangle 77"/>
            <p:cNvSpPr>
              <a:spLocks noChangeArrowheads="1"/>
            </p:cNvSpPr>
            <p:nvPr/>
          </p:nvSpPr>
          <p:spPr bwMode="auto">
            <a:xfrm>
              <a:off x="5269" y="3060"/>
              <a:ext cx="43" cy="40"/>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grpSp>
    </p:spTree>
    <p:extLst>
      <p:ext uri="{BB962C8B-B14F-4D97-AF65-F5344CB8AC3E}">
        <p14:creationId xmlns:p14="http://schemas.microsoft.com/office/powerpoint/2010/main" val="8636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 / TAIL BLENDS</a:t>
            </a:r>
          </a:p>
        </p:txBody>
      </p:sp>
      <p:sp>
        <p:nvSpPr>
          <p:cNvPr id="3" name="Content Placeholder 2"/>
          <p:cNvSpPr>
            <a:spLocks noGrp="1"/>
          </p:cNvSpPr>
          <p:nvPr>
            <p:ph idx="1"/>
          </p:nvPr>
        </p:nvSpPr>
        <p:spPr>
          <a:xfrm>
            <a:off x="342900" y="1197987"/>
            <a:ext cx="7193260" cy="5026326"/>
          </a:xfrm>
        </p:spPr>
        <p:txBody>
          <a:bodyPr/>
          <a:lstStyle/>
          <a:p>
            <a:r>
              <a:rPr lang="en-US" sz="2000" dirty="0"/>
              <a:t>Purpose:</a:t>
            </a:r>
          </a:p>
          <a:p>
            <a:pPr marL="800100" lvl="1" indent="-342900" eaLnBrk="0" hangingPunct="0">
              <a:buClr>
                <a:srgbClr val="860038"/>
              </a:buClr>
            </a:pPr>
            <a:r>
              <a:rPr lang="en-US" dirty="0"/>
              <a:t>Client Requirements</a:t>
            </a:r>
          </a:p>
          <a:p>
            <a:pPr marL="800100" lvl="1" indent="-342900" eaLnBrk="0" hangingPunct="0">
              <a:buClr>
                <a:srgbClr val="860038"/>
              </a:buClr>
            </a:pPr>
            <a:r>
              <a:rPr lang="en-US" dirty="0"/>
              <a:t>Higher quality Tail blends for better casing stability</a:t>
            </a:r>
          </a:p>
          <a:p>
            <a:pPr marL="800100" lvl="1" indent="-342900" eaLnBrk="0" hangingPunct="0">
              <a:buClr>
                <a:srgbClr val="860038"/>
              </a:buClr>
            </a:pPr>
            <a:r>
              <a:rPr lang="en-US" dirty="0"/>
              <a:t>Cover HP zones with good cement</a:t>
            </a:r>
          </a:p>
          <a:p>
            <a:pPr marL="800100" lvl="1" indent="-342900" eaLnBrk="0" hangingPunct="0">
              <a:buClr>
                <a:srgbClr val="860038"/>
              </a:buClr>
            </a:pPr>
            <a:r>
              <a:rPr lang="en-US" dirty="0"/>
              <a:t>Cost effective on deeper wells</a:t>
            </a:r>
          </a:p>
          <a:p>
            <a:pPr marL="800100" lvl="1" indent="-342900" eaLnBrk="0" hangingPunct="0">
              <a:buClr>
                <a:srgbClr val="860038"/>
              </a:buClr>
            </a:pPr>
            <a:r>
              <a:rPr lang="en-US" dirty="0"/>
              <a:t>Protect against casing collapse or formation break down</a:t>
            </a:r>
          </a:p>
          <a:p>
            <a:pPr marL="800100" lvl="1" indent="-342900" eaLnBrk="0" hangingPunct="0">
              <a:buClr>
                <a:srgbClr val="860038"/>
              </a:buClr>
            </a:pPr>
            <a:r>
              <a:rPr lang="en-US" dirty="0"/>
              <a:t>Requires less Horse Power to displace</a:t>
            </a:r>
          </a:p>
          <a:p>
            <a:pPr lvl="1"/>
            <a:endParaRPr lang="en-US" dirty="0"/>
          </a:p>
          <a:p>
            <a:pPr lvl="1"/>
            <a:endParaRPr lang="en-US" dirty="0"/>
          </a:p>
          <a:p>
            <a:pPr lvl="1"/>
            <a:endParaRPr lang="en-US" sz="2200" dirty="0"/>
          </a:p>
        </p:txBody>
      </p:sp>
      <p:grpSp>
        <p:nvGrpSpPr>
          <p:cNvPr id="5" name="Group 48"/>
          <p:cNvGrpSpPr>
            <a:grpSpLocks/>
          </p:cNvGrpSpPr>
          <p:nvPr/>
        </p:nvGrpSpPr>
        <p:grpSpPr bwMode="auto">
          <a:xfrm>
            <a:off x="8011704" y="1207558"/>
            <a:ext cx="1544394" cy="5022280"/>
            <a:chOff x="4344" y="480"/>
            <a:chExt cx="1392" cy="3636"/>
          </a:xfrm>
        </p:grpSpPr>
        <p:sp>
          <p:nvSpPr>
            <p:cNvPr id="6" name="Freeform 49" descr="Brown marble"/>
            <p:cNvSpPr>
              <a:spLocks/>
            </p:cNvSpPr>
            <p:nvPr/>
          </p:nvSpPr>
          <p:spPr bwMode="auto">
            <a:xfrm>
              <a:off x="4344" y="485"/>
              <a:ext cx="1392" cy="1212"/>
            </a:xfrm>
            <a:custGeom>
              <a:avLst/>
              <a:gdLst>
                <a:gd name="T0" fmla="*/ 0 w 1392"/>
                <a:gd name="T1" fmla="*/ 0 h 816"/>
                <a:gd name="T2" fmla="*/ 1392 w 1392"/>
                <a:gd name="T3" fmla="*/ 0 h 816"/>
                <a:gd name="T4" fmla="*/ 1392 w 1392"/>
                <a:gd name="T5" fmla="*/ 1212 h 816"/>
                <a:gd name="T6" fmla="*/ 1344 w 1392"/>
                <a:gd name="T7" fmla="*/ 1141 h 816"/>
                <a:gd name="T8" fmla="*/ 1230 w 1392"/>
                <a:gd name="T9" fmla="*/ 1105 h 816"/>
                <a:gd name="T10" fmla="*/ 1092 w 1392"/>
                <a:gd name="T11" fmla="*/ 1141 h 816"/>
                <a:gd name="T12" fmla="*/ 960 w 1392"/>
                <a:gd name="T13" fmla="*/ 1105 h 816"/>
                <a:gd name="T14" fmla="*/ 888 w 1392"/>
                <a:gd name="T15" fmla="*/ 1132 h 816"/>
                <a:gd name="T16" fmla="*/ 870 w 1392"/>
                <a:gd name="T17" fmla="*/ 1141 h 816"/>
                <a:gd name="T18" fmla="*/ 822 w 1392"/>
                <a:gd name="T19" fmla="*/ 1132 h 816"/>
                <a:gd name="T20" fmla="*/ 786 w 1392"/>
                <a:gd name="T21" fmla="*/ 1114 h 816"/>
                <a:gd name="T22" fmla="*/ 546 w 1392"/>
                <a:gd name="T23" fmla="*/ 1159 h 816"/>
                <a:gd name="T24" fmla="*/ 444 w 1392"/>
                <a:gd name="T25" fmla="*/ 1150 h 816"/>
                <a:gd name="T26" fmla="*/ 408 w 1392"/>
                <a:gd name="T27" fmla="*/ 1132 h 816"/>
                <a:gd name="T28" fmla="*/ 390 w 1392"/>
                <a:gd name="T29" fmla="*/ 1123 h 816"/>
                <a:gd name="T30" fmla="*/ 114 w 1392"/>
                <a:gd name="T31" fmla="*/ 1159 h 816"/>
                <a:gd name="T32" fmla="*/ 6 w 1392"/>
                <a:gd name="T33" fmla="*/ 1185 h 816"/>
                <a:gd name="T34" fmla="*/ 0 w 1392"/>
                <a:gd name="T35" fmla="*/ 0 h 8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92" h="816">
                  <a:moveTo>
                    <a:pt x="0" y="0"/>
                  </a:moveTo>
                  <a:lnTo>
                    <a:pt x="1392" y="0"/>
                  </a:lnTo>
                  <a:lnTo>
                    <a:pt x="1392" y="816"/>
                  </a:lnTo>
                  <a:cubicBezTo>
                    <a:pt x="1376" y="800"/>
                    <a:pt x="1363" y="780"/>
                    <a:pt x="1344" y="768"/>
                  </a:cubicBezTo>
                  <a:cubicBezTo>
                    <a:pt x="1327" y="757"/>
                    <a:pt x="1253" y="750"/>
                    <a:pt x="1230" y="744"/>
                  </a:cubicBezTo>
                  <a:cubicBezTo>
                    <a:pt x="1181" y="748"/>
                    <a:pt x="1138" y="753"/>
                    <a:pt x="1092" y="768"/>
                  </a:cubicBezTo>
                  <a:cubicBezTo>
                    <a:pt x="1045" y="763"/>
                    <a:pt x="1005" y="752"/>
                    <a:pt x="960" y="744"/>
                  </a:cubicBezTo>
                  <a:cubicBezTo>
                    <a:pt x="912" y="752"/>
                    <a:pt x="936" y="746"/>
                    <a:pt x="888" y="762"/>
                  </a:cubicBezTo>
                  <a:cubicBezTo>
                    <a:pt x="882" y="764"/>
                    <a:pt x="870" y="768"/>
                    <a:pt x="870" y="768"/>
                  </a:cubicBezTo>
                  <a:cubicBezTo>
                    <a:pt x="854" y="766"/>
                    <a:pt x="838" y="765"/>
                    <a:pt x="822" y="762"/>
                  </a:cubicBezTo>
                  <a:cubicBezTo>
                    <a:pt x="810" y="759"/>
                    <a:pt x="786" y="750"/>
                    <a:pt x="786" y="750"/>
                  </a:cubicBezTo>
                  <a:cubicBezTo>
                    <a:pt x="700" y="753"/>
                    <a:pt x="617" y="733"/>
                    <a:pt x="546" y="780"/>
                  </a:cubicBezTo>
                  <a:cubicBezTo>
                    <a:pt x="512" y="778"/>
                    <a:pt x="478" y="778"/>
                    <a:pt x="444" y="774"/>
                  </a:cubicBezTo>
                  <a:cubicBezTo>
                    <a:pt x="431" y="772"/>
                    <a:pt x="420" y="766"/>
                    <a:pt x="408" y="762"/>
                  </a:cubicBezTo>
                  <a:cubicBezTo>
                    <a:pt x="402" y="760"/>
                    <a:pt x="390" y="756"/>
                    <a:pt x="390" y="756"/>
                  </a:cubicBezTo>
                  <a:cubicBezTo>
                    <a:pt x="292" y="761"/>
                    <a:pt x="212" y="775"/>
                    <a:pt x="114" y="780"/>
                  </a:cubicBezTo>
                  <a:cubicBezTo>
                    <a:pt x="75" y="806"/>
                    <a:pt x="62" y="798"/>
                    <a:pt x="6" y="798"/>
                  </a:cubicBezTo>
                  <a:lnTo>
                    <a:pt x="0" y="0"/>
                  </a:lnTo>
                  <a:close/>
                </a:path>
              </a:pathLst>
            </a:custGeom>
            <a:blipFill dpi="0" rotWithShape="1">
              <a:blip r:embed="rId2"/>
              <a:srcRect/>
              <a:tile tx="0" ty="0" sx="100000" sy="100000" flip="none" algn="tl"/>
            </a:bli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7" name="Freeform 50" descr="Oak"/>
            <p:cNvSpPr>
              <a:spLocks/>
            </p:cNvSpPr>
            <p:nvPr/>
          </p:nvSpPr>
          <p:spPr bwMode="auto">
            <a:xfrm>
              <a:off x="4345" y="1205"/>
              <a:ext cx="1391" cy="811"/>
            </a:xfrm>
            <a:custGeom>
              <a:avLst/>
              <a:gdLst>
                <a:gd name="T0" fmla="*/ 0 w 1404"/>
                <a:gd name="T1" fmla="*/ 28 h 609"/>
                <a:gd name="T2" fmla="*/ 327 w 1404"/>
                <a:gd name="T3" fmla="*/ 36 h 609"/>
                <a:gd name="T4" fmla="*/ 309 w 1404"/>
                <a:gd name="T5" fmla="*/ 52 h 609"/>
                <a:gd name="T6" fmla="*/ 517 w 1404"/>
                <a:gd name="T7" fmla="*/ 20 h 609"/>
                <a:gd name="T8" fmla="*/ 553 w 1404"/>
                <a:gd name="T9" fmla="*/ 4 h 609"/>
                <a:gd name="T10" fmla="*/ 707 w 1404"/>
                <a:gd name="T11" fmla="*/ 28 h 609"/>
                <a:gd name="T12" fmla="*/ 933 w 1404"/>
                <a:gd name="T13" fmla="*/ 4 h 609"/>
                <a:gd name="T14" fmla="*/ 1118 w 1404"/>
                <a:gd name="T15" fmla="*/ 28 h 609"/>
                <a:gd name="T16" fmla="*/ 1296 w 1404"/>
                <a:gd name="T17" fmla="*/ 28 h 609"/>
                <a:gd name="T18" fmla="*/ 1391 w 1404"/>
                <a:gd name="T19" fmla="*/ 68 h 609"/>
                <a:gd name="T20" fmla="*/ 1367 w 1404"/>
                <a:gd name="T21" fmla="*/ 643 h 609"/>
                <a:gd name="T22" fmla="*/ 1349 w 1404"/>
                <a:gd name="T23" fmla="*/ 651 h 609"/>
                <a:gd name="T24" fmla="*/ 1242 w 1404"/>
                <a:gd name="T25" fmla="*/ 667 h 609"/>
                <a:gd name="T26" fmla="*/ 1177 w 1404"/>
                <a:gd name="T27" fmla="*/ 691 h 609"/>
                <a:gd name="T28" fmla="*/ 1141 w 1404"/>
                <a:gd name="T29" fmla="*/ 707 h 609"/>
                <a:gd name="T30" fmla="*/ 1088 w 1404"/>
                <a:gd name="T31" fmla="*/ 683 h 609"/>
                <a:gd name="T32" fmla="*/ 1070 w 1404"/>
                <a:gd name="T33" fmla="*/ 675 h 609"/>
                <a:gd name="T34" fmla="*/ 951 w 1404"/>
                <a:gd name="T35" fmla="*/ 707 h 609"/>
                <a:gd name="T36" fmla="*/ 850 w 1404"/>
                <a:gd name="T37" fmla="*/ 691 h 609"/>
                <a:gd name="T38" fmla="*/ 814 w 1404"/>
                <a:gd name="T39" fmla="*/ 675 h 609"/>
                <a:gd name="T40" fmla="*/ 797 w 1404"/>
                <a:gd name="T41" fmla="*/ 667 h 609"/>
                <a:gd name="T42" fmla="*/ 701 w 1404"/>
                <a:gd name="T43" fmla="*/ 691 h 609"/>
                <a:gd name="T44" fmla="*/ 648 w 1404"/>
                <a:gd name="T45" fmla="*/ 723 h 609"/>
                <a:gd name="T46" fmla="*/ 458 w 1404"/>
                <a:gd name="T47" fmla="*/ 731 h 609"/>
                <a:gd name="T48" fmla="*/ 369 w 1404"/>
                <a:gd name="T49" fmla="*/ 811 h 609"/>
                <a:gd name="T50" fmla="*/ 250 w 1404"/>
                <a:gd name="T51" fmla="*/ 771 h 609"/>
                <a:gd name="T52" fmla="*/ 12 w 1404"/>
                <a:gd name="T53" fmla="*/ 731 h 609"/>
                <a:gd name="T54" fmla="*/ 0 w 1404"/>
                <a:gd name="T55" fmla="*/ 28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04" h="609">
                  <a:moveTo>
                    <a:pt x="0" y="21"/>
                  </a:moveTo>
                  <a:cubicBezTo>
                    <a:pt x="180" y="16"/>
                    <a:pt x="183" y="2"/>
                    <a:pt x="330" y="27"/>
                  </a:cubicBezTo>
                  <a:cubicBezTo>
                    <a:pt x="324" y="31"/>
                    <a:pt x="305" y="39"/>
                    <a:pt x="312" y="39"/>
                  </a:cubicBezTo>
                  <a:cubicBezTo>
                    <a:pt x="397" y="43"/>
                    <a:pt x="450" y="39"/>
                    <a:pt x="522" y="15"/>
                  </a:cubicBezTo>
                  <a:cubicBezTo>
                    <a:pt x="534" y="11"/>
                    <a:pt x="558" y="3"/>
                    <a:pt x="558" y="3"/>
                  </a:cubicBezTo>
                  <a:cubicBezTo>
                    <a:pt x="610" y="12"/>
                    <a:pt x="661" y="17"/>
                    <a:pt x="714" y="21"/>
                  </a:cubicBezTo>
                  <a:cubicBezTo>
                    <a:pt x="795" y="18"/>
                    <a:pt x="866" y="22"/>
                    <a:pt x="942" y="3"/>
                  </a:cubicBezTo>
                  <a:cubicBezTo>
                    <a:pt x="1012" y="6"/>
                    <a:pt x="1066" y="0"/>
                    <a:pt x="1128" y="21"/>
                  </a:cubicBezTo>
                  <a:cubicBezTo>
                    <a:pt x="1207" y="14"/>
                    <a:pt x="1220" y="10"/>
                    <a:pt x="1308" y="21"/>
                  </a:cubicBezTo>
                  <a:cubicBezTo>
                    <a:pt x="1346" y="26"/>
                    <a:pt x="1364" y="51"/>
                    <a:pt x="1404" y="51"/>
                  </a:cubicBezTo>
                  <a:cubicBezTo>
                    <a:pt x="1396" y="195"/>
                    <a:pt x="1394" y="339"/>
                    <a:pt x="1380" y="483"/>
                  </a:cubicBezTo>
                  <a:cubicBezTo>
                    <a:pt x="1379" y="489"/>
                    <a:pt x="1368" y="488"/>
                    <a:pt x="1362" y="489"/>
                  </a:cubicBezTo>
                  <a:cubicBezTo>
                    <a:pt x="1326" y="494"/>
                    <a:pt x="1290" y="497"/>
                    <a:pt x="1254" y="501"/>
                  </a:cubicBezTo>
                  <a:cubicBezTo>
                    <a:pt x="1229" y="504"/>
                    <a:pt x="1213" y="511"/>
                    <a:pt x="1188" y="519"/>
                  </a:cubicBezTo>
                  <a:cubicBezTo>
                    <a:pt x="1176" y="523"/>
                    <a:pt x="1152" y="531"/>
                    <a:pt x="1152" y="531"/>
                  </a:cubicBezTo>
                  <a:cubicBezTo>
                    <a:pt x="1134" y="525"/>
                    <a:pt x="1116" y="519"/>
                    <a:pt x="1098" y="513"/>
                  </a:cubicBezTo>
                  <a:cubicBezTo>
                    <a:pt x="1092" y="511"/>
                    <a:pt x="1080" y="507"/>
                    <a:pt x="1080" y="507"/>
                  </a:cubicBezTo>
                  <a:cubicBezTo>
                    <a:pt x="1036" y="511"/>
                    <a:pt x="1001" y="521"/>
                    <a:pt x="960" y="531"/>
                  </a:cubicBezTo>
                  <a:cubicBezTo>
                    <a:pt x="926" y="528"/>
                    <a:pt x="891" y="528"/>
                    <a:pt x="858" y="519"/>
                  </a:cubicBezTo>
                  <a:cubicBezTo>
                    <a:pt x="846" y="516"/>
                    <a:pt x="834" y="511"/>
                    <a:pt x="822" y="507"/>
                  </a:cubicBezTo>
                  <a:cubicBezTo>
                    <a:pt x="816" y="505"/>
                    <a:pt x="804" y="501"/>
                    <a:pt x="804" y="501"/>
                  </a:cubicBezTo>
                  <a:cubicBezTo>
                    <a:pt x="731" y="508"/>
                    <a:pt x="763" y="501"/>
                    <a:pt x="708" y="519"/>
                  </a:cubicBezTo>
                  <a:cubicBezTo>
                    <a:pt x="698" y="522"/>
                    <a:pt x="664" y="542"/>
                    <a:pt x="654" y="543"/>
                  </a:cubicBezTo>
                  <a:cubicBezTo>
                    <a:pt x="590" y="548"/>
                    <a:pt x="526" y="547"/>
                    <a:pt x="462" y="549"/>
                  </a:cubicBezTo>
                  <a:cubicBezTo>
                    <a:pt x="424" y="562"/>
                    <a:pt x="403" y="588"/>
                    <a:pt x="372" y="609"/>
                  </a:cubicBezTo>
                  <a:cubicBezTo>
                    <a:pt x="332" y="601"/>
                    <a:pt x="291" y="592"/>
                    <a:pt x="252" y="579"/>
                  </a:cubicBezTo>
                  <a:cubicBezTo>
                    <a:pt x="233" y="521"/>
                    <a:pt x="69" y="549"/>
                    <a:pt x="12" y="549"/>
                  </a:cubicBezTo>
                  <a:lnTo>
                    <a:pt x="0" y="21"/>
                  </a:lnTo>
                  <a:close/>
                </a:path>
              </a:pathLst>
            </a:custGeom>
            <a:blipFill dpi="0" rotWithShape="1">
              <a:blip r:embed="rId3"/>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9" name="Freeform 59" descr="Green marble"/>
            <p:cNvSpPr>
              <a:spLocks/>
            </p:cNvSpPr>
            <p:nvPr/>
          </p:nvSpPr>
          <p:spPr bwMode="auto">
            <a:xfrm>
              <a:off x="4344" y="1768"/>
              <a:ext cx="1392" cy="776"/>
            </a:xfrm>
            <a:custGeom>
              <a:avLst/>
              <a:gdLst>
                <a:gd name="T0" fmla="*/ 0 w 1404"/>
                <a:gd name="T1" fmla="*/ 27 h 609"/>
                <a:gd name="T2" fmla="*/ 327 w 1404"/>
                <a:gd name="T3" fmla="*/ 34 h 609"/>
                <a:gd name="T4" fmla="*/ 309 w 1404"/>
                <a:gd name="T5" fmla="*/ 50 h 609"/>
                <a:gd name="T6" fmla="*/ 518 w 1404"/>
                <a:gd name="T7" fmla="*/ 19 h 609"/>
                <a:gd name="T8" fmla="*/ 553 w 1404"/>
                <a:gd name="T9" fmla="*/ 4 h 609"/>
                <a:gd name="T10" fmla="*/ 708 w 1404"/>
                <a:gd name="T11" fmla="*/ 27 h 609"/>
                <a:gd name="T12" fmla="*/ 934 w 1404"/>
                <a:gd name="T13" fmla="*/ 4 h 609"/>
                <a:gd name="T14" fmla="*/ 1118 w 1404"/>
                <a:gd name="T15" fmla="*/ 27 h 609"/>
                <a:gd name="T16" fmla="*/ 1297 w 1404"/>
                <a:gd name="T17" fmla="*/ 27 h 609"/>
                <a:gd name="T18" fmla="*/ 1392 w 1404"/>
                <a:gd name="T19" fmla="*/ 65 h 609"/>
                <a:gd name="T20" fmla="*/ 1368 w 1404"/>
                <a:gd name="T21" fmla="*/ 615 h 609"/>
                <a:gd name="T22" fmla="*/ 1350 w 1404"/>
                <a:gd name="T23" fmla="*/ 623 h 609"/>
                <a:gd name="T24" fmla="*/ 1243 w 1404"/>
                <a:gd name="T25" fmla="*/ 638 h 609"/>
                <a:gd name="T26" fmla="*/ 1178 w 1404"/>
                <a:gd name="T27" fmla="*/ 661 h 609"/>
                <a:gd name="T28" fmla="*/ 1142 w 1404"/>
                <a:gd name="T29" fmla="*/ 677 h 609"/>
                <a:gd name="T30" fmla="*/ 1089 w 1404"/>
                <a:gd name="T31" fmla="*/ 654 h 609"/>
                <a:gd name="T32" fmla="*/ 1071 w 1404"/>
                <a:gd name="T33" fmla="*/ 646 h 609"/>
                <a:gd name="T34" fmla="*/ 952 w 1404"/>
                <a:gd name="T35" fmla="*/ 677 h 609"/>
                <a:gd name="T36" fmla="*/ 851 w 1404"/>
                <a:gd name="T37" fmla="*/ 661 h 609"/>
                <a:gd name="T38" fmla="*/ 815 w 1404"/>
                <a:gd name="T39" fmla="*/ 646 h 609"/>
                <a:gd name="T40" fmla="*/ 797 w 1404"/>
                <a:gd name="T41" fmla="*/ 638 h 609"/>
                <a:gd name="T42" fmla="*/ 702 w 1404"/>
                <a:gd name="T43" fmla="*/ 661 h 609"/>
                <a:gd name="T44" fmla="*/ 648 w 1404"/>
                <a:gd name="T45" fmla="*/ 692 h 609"/>
                <a:gd name="T46" fmla="*/ 458 w 1404"/>
                <a:gd name="T47" fmla="*/ 700 h 609"/>
                <a:gd name="T48" fmla="*/ 369 w 1404"/>
                <a:gd name="T49" fmla="*/ 776 h 609"/>
                <a:gd name="T50" fmla="*/ 250 w 1404"/>
                <a:gd name="T51" fmla="*/ 738 h 609"/>
                <a:gd name="T52" fmla="*/ 12 w 1404"/>
                <a:gd name="T53" fmla="*/ 700 h 609"/>
                <a:gd name="T54" fmla="*/ 0 w 1404"/>
                <a:gd name="T55" fmla="*/ 27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04" h="609">
                  <a:moveTo>
                    <a:pt x="0" y="21"/>
                  </a:moveTo>
                  <a:cubicBezTo>
                    <a:pt x="180" y="16"/>
                    <a:pt x="183" y="2"/>
                    <a:pt x="330" y="27"/>
                  </a:cubicBezTo>
                  <a:cubicBezTo>
                    <a:pt x="324" y="31"/>
                    <a:pt x="305" y="39"/>
                    <a:pt x="312" y="39"/>
                  </a:cubicBezTo>
                  <a:cubicBezTo>
                    <a:pt x="397" y="43"/>
                    <a:pt x="450" y="39"/>
                    <a:pt x="522" y="15"/>
                  </a:cubicBezTo>
                  <a:cubicBezTo>
                    <a:pt x="534" y="11"/>
                    <a:pt x="558" y="3"/>
                    <a:pt x="558" y="3"/>
                  </a:cubicBezTo>
                  <a:cubicBezTo>
                    <a:pt x="610" y="12"/>
                    <a:pt x="661" y="17"/>
                    <a:pt x="714" y="21"/>
                  </a:cubicBezTo>
                  <a:cubicBezTo>
                    <a:pt x="795" y="18"/>
                    <a:pt x="866" y="22"/>
                    <a:pt x="942" y="3"/>
                  </a:cubicBezTo>
                  <a:cubicBezTo>
                    <a:pt x="1012" y="6"/>
                    <a:pt x="1066" y="0"/>
                    <a:pt x="1128" y="21"/>
                  </a:cubicBezTo>
                  <a:cubicBezTo>
                    <a:pt x="1207" y="14"/>
                    <a:pt x="1220" y="10"/>
                    <a:pt x="1308" y="21"/>
                  </a:cubicBezTo>
                  <a:cubicBezTo>
                    <a:pt x="1346" y="26"/>
                    <a:pt x="1364" y="51"/>
                    <a:pt x="1404" y="51"/>
                  </a:cubicBezTo>
                  <a:cubicBezTo>
                    <a:pt x="1396" y="195"/>
                    <a:pt x="1394" y="339"/>
                    <a:pt x="1380" y="483"/>
                  </a:cubicBezTo>
                  <a:cubicBezTo>
                    <a:pt x="1379" y="489"/>
                    <a:pt x="1368" y="488"/>
                    <a:pt x="1362" y="489"/>
                  </a:cubicBezTo>
                  <a:cubicBezTo>
                    <a:pt x="1326" y="494"/>
                    <a:pt x="1290" y="497"/>
                    <a:pt x="1254" y="501"/>
                  </a:cubicBezTo>
                  <a:cubicBezTo>
                    <a:pt x="1229" y="504"/>
                    <a:pt x="1213" y="511"/>
                    <a:pt x="1188" y="519"/>
                  </a:cubicBezTo>
                  <a:cubicBezTo>
                    <a:pt x="1176" y="523"/>
                    <a:pt x="1152" y="531"/>
                    <a:pt x="1152" y="531"/>
                  </a:cubicBezTo>
                  <a:cubicBezTo>
                    <a:pt x="1134" y="525"/>
                    <a:pt x="1116" y="519"/>
                    <a:pt x="1098" y="513"/>
                  </a:cubicBezTo>
                  <a:cubicBezTo>
                    <a:pt x="1092" y="511"/>
                    <a:pt x="1080" y="507"/>
                    <a:pt x="1080" y="507"/>
                  </a:cubicBezTo>
                  <a:cubicBezTo>
                    <a:pt x="1036" y="511"/>
                    <a:pt x="1001" y="521"/>
                    <a:pt x="960" y="531"/>
                  </a:cubicBezTo>
                  <a:cubicBezTo>
                    <a:pt x="926" y="528"/>
                    <a:pt x="891" y="528"/>
                    <a:pt x="858" y="519"/>
                  </a:cubicBezTo>
                  <a:cubicBezTo>
                    <a:pt x="846" y="516"/>
                    <a:pt x="834" y="511"/>
                    <a:pt x="822" y="507"/>
                  </a:cubicBezTo>
                  <a:cubicBezTo>
                    <a:pt x="816" y="505"/>
                    <a:pt x="804" y="501"/>
                    <a:pt x="804" y="501"/>
                  </a:cubicBezTo>
                  <a:cubicBezTo>
                    <a:pt x="731" y="508"/>
                    <a:pt x="763" y="501"/>
                    <a:pt x="708" y="519"/>
                  </a:cubicBezTo>
                  <a:cubicBezTo>
                    <a:pt x="698" y="522"/>
                    <a:pt x="664" y="542"/>
                    <a:pt x="654" y="543"/>
                  </a:cubicBezTo>
                  <a:cubicBezTo>
                    <a:pt x="590" y="548"/>
                    <a:pt x="526" y="547"/>
                    <a:pt x="462" y="549"/>
                  </a:cubicBezTo>
                  <a:cubicBezTo>
                    <a:pt x="424" y="562"/>
                    <a:pt x="403" y="588"/>
                    <a:pt x="372" y="609"/>
                  </a:cubicBezTo>
                  <a:cubicBezTo>
                    <a:pt x="332" y="601"/>
                    <a:pt x="291" y="592"/>
                    <a:pt x="252" y="579"/>
                  </a:cubicBezTo>
                  <a:cubicBezTo>
                    <a:pt x="233" y="521"/>
                    <a:pt x="69" y="549"/>
                    <a:pt x="12" y="549"/>
                  </a:cubicBezTo>
                  <a:lnTo>
                    <a:pt x="0" y="21"/>
                  </a:lnTo>
                  <a:close/>
                </a:path>
              </a:pathLst>
            </a:custGeom>
            <a:blipFill dpi="0" rotWithShape="1">
              <a:blip r:embed="rId4"/>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10" name="Freeform 60" descr="Purple mesh"/>
            <p:cNvSpPr>
              <a:spLocks/>
            </p:cNvSpPr>
            <p:nvPr/>
          </p:nvSpPr>
          <p:spPr bwMode="auto">
            <a:xfrm>
              <a:off x="4344" y="2304"/>
              <a:ext cx="1391" cy="768"/>
            </a:xfrm>
            <a:custGeom>
              <a:avLst/>
              <a:gdLst>
                <a:gd name="T0" fmla="*/ 0 w 1404"/>
                <a:gd name="T1" fmla="*/ 26 h 609"/>
                <a:gd name="T2" fmla="*/ 327 w 1404"/>
                <a:gd name="T3" fmla="*/ 34 h 609"/>
                <a:gd name="T4" fmla="*/ 309 w 1404"/>
                <a:gd name="T5" fmla="*/ 49 h 609"/>
                <a:gd name="T6" fmla="*/ 517 w 1404"/>
                <a:gd name="T7" fmla="*/ 19 h 609"/>
                <a:gd name="T8" fmla="*/ 553 w 1404"/>
                <a:gd name="T9" fmla="*/ 4 h 609"/>
                <a:gd name="T10" fmla="*/ 707 w 1404"/>
                <a:gd name="T11" fmla="*/ 26 h 609"/>
                <a:gd name="T12" fmla="*/ 933 w 1404"/>
                <a:gd name="T13" fmla="*/ 4 h 609"/>
                <a:gd name="T14" fmla="*/ 1118 w 1404"/>
                <a:gd name="T15" fmla="*/ 26 h 609"/>
                <a:gd name="T16" fmla="*/ 1296 w 1404"/>
                <a:gd name="T17" fmla="*/ 26 h 609"/>
                <a:gd name="T18" fmla="*/ 1391 w 1404"/>
                <a:gd name="T19" fmla="*/ 64 h 609"/>
                <a:gd name="T20" fmla="*/ 1367 w 1404"/>
                <a:gd name="T21" fmla="*/ 609 h 609"/>
                <a:gd name="T22" fmla="*/ 1349 w 1404"/>
                <a:gd name="T23" fmla="*/ 617 h 609"/>
                <a:gd name="T24" fmla="*/ 1242 w 1404"/>
                <a:gd name="T25" fmla="*/ 632 h 609"/>
                <a:gd name="T26" fmla="*/ 1177 w 1404"/>
                <a:gd name="T27" fmla="*/ 655 h 609"/>
                <a:gd name="T28" fmla="*/ 1141 w 1404"/>
                <a:gd name="T29" fmla="*/ 670 h 609"/>
                <a:gd name="T30" fmla="*/ 1088 w 1404"/>
                <a:gd name="T31" fmla="*/ 647 h 609"/>
                <a:gd name="T32" fmla="*/ 1070 w 1404"/>
                <a:gd name="T33" fmla="*/ 639 h 609"/>
                <a:gd name="T34" fmla="*/ 951 w 1404"/>
                <a:gd name="T35" fmla="*/ 670 h 609"/>
                <a:gd name="T36" fmla="*/ 850 w 1404"/>
                <a:gd name="T37" fmla="*/ 655 h 609"/>
                <a:gd name="T38" fmla="*/ 814 w 1404"/>
                <a:gd name="T39" fmla="*/ 639 h 609"/>
                <a:gd name="T40" fmla="*/ 797 w 1404"/>
                <a:gd name="T41" fmla="*/ 632 h 609"/>
                <a:gd name="T42" fmla="*/ 701 w 1404"/>
                <a:gd name="T43" fmla="*/ 655 h 609"/>
                <a:gd name="T44" fmla="*/ 648 w 1404"/>
                <a:gd name="T45" fmla="*/ 685 h 609"/>
                <a:gd name="T46" fmla="*/ 458 w 1404"/>
                <a:gd name="T47" fmla="*/ 692 h 609"/>
                <a:gd name="T48" fmla="*/ 369 w 1404"/>
                <a:gd name="T49" fmla="*/ 768 h 609"/>
                <a:gd name="T50" fmla="*/ 250 w 1404"/>
                <a:gd name="T51" fmla="*/ 730 h 609"/>
                <a:gd name="T52" fmla="*/ 12 w 1404"/>
                <a:gd name="T53" fmla="*/ 692 h 609"/>
                <a:gd name="T54" fmla="*/ 0 w 1404"/>
                <a:gd name="T55" fmla="*/ 26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04" h="609">
                  <a:moveTo>
                    <a:pt x="0" y="21"/>
                  </a:moveTo>
                  <a:cubicBezTo>
                    <a:pt x="180" y="16"/>
                    <a:pt x="183" y="2"/>
                    <a:pt x="330" y="27"/>
                  </a:cubicBezTo>
                  <a:cubicBezTo>
                    <a:pt x="324" y="31"/>
                    <a:pt x="305" y="39"/>
                    <a:pt x="312" y="39"/>
                  </a:cubicBezTo>
                  <a:cubicBezTo>
                    <a:pt x="397" y="43"/>
                    <a:pt x="450" y="39"/>
                    <a:pt x="522" y="15"/>
                  </a:cubicBezTo>
                  <a:cubicBezTo>
                    <a:pt x="534" y="11"/>
                    <a:pt x="558" y="3"/>
                    <a:pt x="558" y="3"/>
                  </a:cubicBezTo>
                  <a:cubicBezTo>
                    <a:pt x="610" y="12"/>
                    <a:pt x="661" y="17"/>
                    <a:pt x="714" y="21"/>
                  </a:cubicBezTo>
                  <a:cubicBezTo>
                    <a:pt x="795" y="18"/>
                    <a:pt x="866" y="22"/>
                    <a:pt x="942" y="3"/>
                  </a:cubicBezTo>
                  <a:cubicBezTo>
                    <a:pt x="1012" y="6"/>
                    <a:pt x="1066" y="0"/>
                    <a:pt x="1128" y="21"/>
                  </a:cubicBezTo>
                  <a:cubicBezTo>
                    <a:pt x="1207" y="14"/>
                    <a:pt x="1220" y="10"/>
                    <a:pt x="1308" y="21"/>
                  </a:cubicBezTo>
                  <a:cubicBezTo>
                    <a:pt x="1346" y="26"/>
                    <a:pt x="1364" y="51"/>
                    <a:pt x="1404" y="51"/>
                  </a:cubicBezTo>
                  <a:cubicBezTo>
                    <a:pt x="1396" y="195"/>
                    <a:pt x="1394" y="339"/>
                    <a:pt x="1380" y="483"/>
                  </a:cubicBezTo>
                  <a:cubicBezTo>
                    <a:pt x="1379" y="489"/>
                    <a:pt x="1368" y="488"/>
                    <a:pt x="1362" y="489"/>
                  </a:cubicBezTo>
                  <a:cubicBezTo>
                    <a:pt x="1326" y="494"/>
                    <a:pt x="1290" y="497"/>
                    <a:pt x="1254" y="501"/>
                  </a:cubicBezTo>
                  <a:cubicBezTo>
                    <a:pt x="1229" y="504"/>
                    <a:pt x="1213" y="511"/>
                    <a:pt x="1188" y="519"/>
                  </a:cubicBezTo>
                  <a:cubicBezTo>
                    <a:pt x="1176" y="523"/>
                    <a:pt x="1152" y="531"/>
                    <a:pt x="1152" y="531"/>
                  </a:cubicBezTo>
                  <a:cubicBezTo>
                    <a:pt x="1134" y="525"/>
                    <a:pt x="1116" y="519"/>
                    <a:pt x="1098" y="513"/>
                  </a:cubicBezTo>
                  <a:cubicBezTo>
                    <a:pt x="1092" y="511"/>
                    <a:pt x="1080" y="507"/>
                    <a:pt x="1080" y="507"/>
                  </a:cubicBezTo>
                  <a:cubicBezTo>
                    <a:pt x="1036" y="511"/>
                    <a:pt x="1001" y="521"/>
                    <a:pt x="960" y="531"/>
                  </a:cubicBezTo>
                  <a:cubicBezTo>
                    <a:pt x="926" y="528"/>
                    <a:pt x="891" y="528"/>
                    <a:pt x="858" y="519"/>
                  </a:cubicBezTo>
                  <a:cubicBezTo>
                    <a:pt x="846" y="516"/>
                    <a:pt x="834" y="511"/>
                    <a:pt x="822" y="507"/>
                  </a:cubicBezTo>
                  <a:cubicBezTo>
                    <a:pt x="816" y="505"/>
                    <a:pt x="804" y="501"/>
                    <a:pt x="804" y="501"/>
                  </a:cubicBezTo>
                  <a:cubicBezTo>
                    <a:pt x="731" y="508"/>
                    <a:pt x="763" y="501"/>
                    <a:pt x="708" y="519"/>
                  </a:cubicBezTo>
                  <a:cubicBezTo>
                    <a:pt x="698" y="522"/>
                    <a:pt x="664" y="542"/>
                    <a:pt x="654" y="543"/>
                  </a:cubicBezTo>
                  <a:cubicBezTo>
                    <a:pt x="590" y="548"/>
                    <a:pt x="526" y="547"/>
                    <a:pt x="462" y="549"/>
                  </a:cubicBezTo>
                  <a:cubicBezTo>
                    <a:pt x="424" y="562"/>
                    <a:pt x="403" y="588"/>
                    <a:pt x="372" y="609"/>
                  </a:cubicBezTo>
                  <a:cubicBezTo>
                    <a:pt x="332" y="601"/>
                    <a:pt x="291" y="592"/>
                    <a:pt x="252" y="579"/>
                  </a:cubicBezTo>
                  <a:cubicBezTo>
                    <a:pt x="233" y="521"/>
                    <a:pt x="69" y="549"/>
                    <a:pt x="12" y="549"/>
                  </a:cubicBezTo>
                  <a:lnTo>
                    <a:pt x="0" y="21"/>
                  </a:lnTo>
                  <a:close/>
                </a:path>
              </a:pathLst>
            </a:custGeom>
            <a:blipFill dpi="0" rotWithShape="1">
              <a:blip r:embed="rId5"/>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11" name="Freeform 61" descr="White marble"/>
            <p:cNvSpPr>
              <a:spLocks/>
            </p:cNvSpPr>
            <p:nvPr/>
          </p:nvSpPr>
          <p:spPr bwMode="auto">
            <a:xfrm>
              <a:off x="4344" y="2784"/>
              <a:ext cx="1391" cy="816"/>
            </a:xfrm>
            <a:custGeom>
              <a:avLst/>
              <a:gdLst>
                <a:gd name="T0" fmla="*/ 0 w 1404"/>
                <a:gd name="T1" fmla="*/ 28 h 609"/>
                <a:gd name="T2" fmla="*/ 327 w 1404"/>
                <a:gd name="T3" fmla="*/ 36 h 609"/>
                <a:gd name="T4" fmla="*/ 309 w 1404"/>
                <a:gd name="T5" fmla="*/ 52 h 609"/>
                <a:gd name="T6" fmla="*/ 517 w 1404"/>
                <a:gd name="T7" fmla="*/ 20 h 609"/>
                <a:gd name="T8" fmla="*/ 553 w 1404"/>
                <a:gd name="T9" fmla="*/ 4 h 609"/>
                <a:gd name="T10" fmla="*/ 707 w 1404"/>
                <a:gd name="T11" fmla="*/ 28 h 609"/>
                <a:gd name="T12" fmla="*/ 933 w 1404"/>
                <a:gd name="T13" fmla="*/ 4 h 609"/>
                <a:gd name="T14" fmla="*/ 1118 w 1404"/>
                <a:gd name="T15" fmla="*/ 28 h 609"/>
                <a:gd name="T16" fmla="*/ 1296 w 1404"/>
                <a:gd name="T17" fmla="*/ 28 h 609"/>
                <a:gd name="T18" fmla="*/ 1391 w 1404"/>
                <a:gd name="T19" fmla="*/ 68 h 609"/>
                <a:gd name="T20" fmla="*/ 1367 w 1404"/>
                <a:gd name="T21" fmla="*/ 647 h 609"/>
                <a:gd name="T22" fmla="*/ 1349 w 1404"/>
                <a:gd name="T23" fmla="*/ 655 h 609"/>
                <a:gd name="T24" fmla="*/ 1242 w 1404"/>
                <a:gd name="T25" fmla="*/ 671 h 609"/>
                <a:gd name="T26" fmla="*/ 1177 w 1404"/>
                <a:gd name="T27" fmla="*/ 695 h 609"/>
                <a:gd name="T28" fmla="*/ 1141 w 1404"/>
                <a:gd name="T29" fmla="*/ 711 h 609"/>
                <a:gd name="T30" fmla="*/ 1088 w 1404"/>
                <a:gd name="T31" fmla="*/ 687 h 609"/>
                <a:gd name="T32" fmla="*/ 1070 w 1404"/>
                <a:gd name="T33" fmla="*/ 679 h 609"/>
                <a:gd name="T34" fmla="*/ 951 w 1404"/>
                <a:gd name="T35" fmla="*/ 711 h 609"/>
                <a:gd name="T36" fmla="*/ 850 w 1404"/>
                <a:gd name="T37" fmla="*/ 695 h 609"/>
                <a:gd name="T38" fmla="*/ 814 w 1404"/>
                <a:gd name="T39" fmla="*/ 679 h 609"/>
                <a:gd name="T40" fmla="*/ 797 w 1404"/>
                <a:gd name="T41" fmla="*/ 671 h 609"/>
                <a:gd name="T42" fmla="*/ 701 w 1404"/>
                <a:gd name="T43" fmla="*/ 695 h 609"/>
                <a:gd name="T44" fmla="*/ 648 w 1404"/>
                <a:gd name="T45" fmla="*/ 728 h 609"/>
                <a:gd name="T46" fmla="*/ 458 w 1404"/>
                <a:gd name="T47" fmla="*/ 736 h 609"/>
                <a:gd name="T48" fmla="*/ 369 w 1404"/>
                <a:gd name="T49" fmla="*/ 816 h 609"/>
                <a:gd name="T50" fmla="*/ 250 w 1404"/>
                <a:gd name="T51" fmla="*/ 776 h 609"/>
                <a:gd name="T52" fmla="*/ 12 w 1404"/>
                <a:gd name="T53" fmla="*/ 736 h 609"/>
                <a:gd name="T54" fmla="*/ 0 w 1404"/>
                <a:gd name="T55" fmla="*/ 28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04" h="609">
                  <a:moveTo>
                    <a:pt x="0" y="21"/>
                  </a:moveTo>
                  <a:cubicBezTo>
                    <a:pt x="180" y="16"/>
                    <a:pt x="183" y="2"/>
                    <a:pt x="330" y="27"/>
                  </a:cubicBezTo>
                  <a:cubicBezTo>
                    <a:pt x="324" y="31"/>
                    <a:pt x="305" y="39"/>
                    <a:pt x="312" y="39"/>
                  </a:cubicBezTo>
                  <a:cubicBezTo>
                    <a:pt x="397" y="43"/>
                    <a:pt x="450" y="39"/>
                    <a:pt x="522" y="15"/>
                  </a:cubicBezTo>
                  <a:cubicBezTo>
                    <a:pt x="534" y="11"/>
                    <a:pt x="558" y="3"/>
                    <a:pt x="558" y="3"/>
                  </a:cubicBezTo>
                  <a:cubicBezTo>
                    <a:pt x="610" y="12"/>
                    <a:pt x="661" y="17"/>
                    <a:pt x="714" y="21"/>
                  </a:cubicBezTo>
                  <a:cubicBezTo>
                    <a:pt x="795" y="18"/>
                    <a:pt x="866" y="22"/>
                    <a:pt x="942" y="3"/>
                  </a:cubicBezTo>
                  <a:cubicBezTo>
                    <a:pt x="1012" y="6"/>
                    <a:pt x="1066" y="0"/>
                    <a:pt x="1128" y="21"/>
                  </a:cubicBezTo>
                  <a:cubicBezTo>
                    <a:pt x="1207" y="14"/>
                    <a:pt x="1220" y="10"/>
                    <a:pt x="1308" y="21"/>
                  </a:cubicBezTo>
                  <a:cubicBezTo>
                    <a:pt x="1346" y="26"/>
                    <a:pt x="1364" y="51"/>
                    <a:pt x="1404" y="51"/>
                  </a:cubicBezTo>
                  <a:cubicBezTo>
                    <a:pt x="1396" y="195"/>
                    <a:pt x="1394" y="339"/>
                    <a:pt x="1380" y="483"/>
                  </a:cubicBezTo>
                  <a:cubicBezTo>
                    <a:pt x="1379" y="489"/>
                    <a:pt x="1368" y="488"/>
                    <a:pt x="1362" y="489"/>
                  </a:cubicBezTo>
                  <a:cubicBezTo>
                    <a:pt x="1326" y="494"/>
                    <a:pt x="1290" y="497"/>
                    <a:pt x="1254" y="501"/>
                  </a:cubicBezTo>
                  <a:cubicBezTo>
                    <a:pt x="1229" y="504"/>
                    <a:pt x="1213" y="511"/>
                    <a:pt x="1188" y="519"/>
                  </a:cubicBezTo>
                  <a:cubicBezTo>
                    <a:pt x="1176" y="523"/>
                    <a:pt x="1152" y="531"/>
                    <a:pt x="1152" y="531"/>
                  </a:cubicBezTo>
                  <a:cubicBezTo>
                    <a:pt x="1134" y="525"/>
                    <a:pt x="1116" y="519"/>
                    <a:pt x="1098" y="513"/>
                  </a:cubicBezTo>
                  <a:cubicBezTo>
                    <a:pt x="1092" y="511"/>
                    <a:pt x="1080" y="507"/>
                    <a:pt x="1080" y="507"/>
                  </a:cubicBezTo>
                  <a:cubicBezTo>
                    <a:pt x="1036" y="511"/>
                    <a:pt x="1001" y="521"/>
                    <a:pt x="960" y="531"/>
                  </a:cubicBezTo>
                  <a:cubicBezTo>
                    <a:pt x="926" y="528"/>
                    <a:pt x="891" y="528"/>
                    <a:pt x="858" y="519"/>
                  </a:cubicBezTo>
                  <a:cubicBezTo>
                    <a:pt x="846" y="516"/>
                    <a:pt x="834" y="511"/>
                    <a:pt x="822" y="507"/>
                  </a:cubicBezTo>
                  <a:cubicBezTo>
                    <a:pt x="816" y="505"/>
                    <a:pt x="804" y="501"/>
                    <a:pt x="804" y="501"/>
                  </a:cubicBezTo>
                  <a:cubicBezTo>
                    <a:pt x="731" y="508"/>
                    <a:pt x="763" y="501"/>
                    <a:pt x="708" y="519"/>
                  </a:cubicBezTo>
                  <a:cubicBezTo>
                    <a:pt x="698" y="522"/>
                    <a:pt x="664" y="542"/>
                    <a:pt x="654" y="543"/>
                  </a:cubicBezTo>
                  <a:cubicBezTo>
                    <a:pt x="590" y="548"/>
                    <a:pt x="526" y="547"/>
                    <a:pt x="462" y="549"/>
                  </a:cubicBezTo>
                  <a:cubicBezTo>
                    <a:pt x="424" y="562"/>
                    <a:pt x="403" y="588"/>
                    <a:pt x="372" y="609"/>
                  </a:cubicBezTo>
                  <a:cubicBezTo>
                    <a:pt x="332" y="601"/>
                    <a:pt x="291" y="592"/>
                    <a:pt x="252" y="579"/>
                  </a:cubicBezTo>
                  <a:cubicBezTo>
                    <a:pt x="233" y="521"/>
                    <a:pt x="69" y="549"/>
                    <a:pt x="12" y="549"/>
                  </a:cubicBezTo>
                  <a:lnTo>
                    <a:pt x="0" y="21"/>
                  </a:lnTo>
                  <a:close/>
                </a:path>
              </a:pathLst>
            </a:custGeom>
            <a:blipFill>
              <a:blip r:embed="rId2"/>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12" name="Freeform 62" descr="Sand"/>
            <p:cNvSpPr>
              <a:spLocks/>
            </p:cNvSpPr>
            <p:nvPr/>
          </p:nvSpPr>
          <p:spPr bwMode="auto">
            <a:xfrm>
              <a:off x="4344" y="3312"/>
              <a:ext cx="1391" cy="803"/>
            </a:xfrm>
            <a:custGeom>
              <a:avLst/>
              <a:gdLst>
                <a:gd name="T0" fmla="*/ 0 w 1067"/>
                <a:gd name="T1" fmla="*/ 30 h 803"/>
                <a:gd name="T2" fmla="*/ 327 w 1067"/>
                <a:gd name="T3" fmla="*/ 38 h 803"/>
                <a:gd name="T4" fmla="*/ 309 w 1067"/>
                <a:gd name="T5" fmla="*/ 55 h 803"/>
                <a:gd name="T6" fmla="*/ 518 w 1067"/>
                <a:gd name="T7" fmla="*/ 21 h 803"/>
                <a:gd name="T8" fmla="*/ 553 w 1067"/>
                <a:gd name="T9" fmla="*/ 4 h 803"/>
                <a:gd name="T10" fmla="*/ 708 w 1067"/>
                <a:gd name="T11" fmla="*/ 30 h 803"/>
                <a:gd name="T12" fmla="*/ 933 w 1067"/>
                <a:gd name="T13" fmla="*/ 4 h 803"/>
                <a:gd name="T14" fmla="*/ 1117 w 1067"/>
                <a:gd name="T15" fmla="*/ 30 h 803"/>
                <a:gd name="T16" fmla="*/ 1296 w 1067"/>
                <a:gd name="T17" fmla="*/ 30 h 803"/>
                <a:gd name="T18" fmla="*/ 1391 w 1067"/>
                <a:gd name="T19" fmla="*/ 72 h 803"/>
                <a:gd name="T20" fmla="*/ 1368 w 1067"/>
                <a:gd name="T21" fmla="*/ 685 h 803"/>
                <a:gd name="T22" fmla="*/ 1349 w 1067"/>
                <a:gd name="T23" fmla="*/ 694 h 803"/>
                <a:gd name="T24" fmla="*/ 1242 w 1067"/>
                <a:gd name="T25" fmla="*/ 711 h 803"/>
                <a:gd name="T26" fmla="*/ 1177 w 1067"/>
                <a:gd name="T27" fmla="*/ 736 h 803"/>
                <a:gd name="T28" fmla="*/ 1141 w 1067"/>
                <a:gd name="T29" fmla="*/ 753 h 803"/>
                <a:gd name="T30" fmla="*/ 1087 w 1067"/>
                <a:gd name="T31" fmla="*/ 728 h 803"/>
                <a:gd name="T32" fmla="*/ 1070 w 1067"/>
                <a:gd name="T33" fmla="*/ 719 h 803"/>
                <a:gd name="T34" fmla="*/ 952 w 1067"/>
                <a:gd name="T35" fmla="*/ 753 h 803"/>
                <a:gd name="T36" fmla="*/ 850 w 1067"/>
                <a:gd name="T37" fmla="*/ 736 h 803"/>
                <a:gd name="T38" fmla="*/ 815 w 1067"/>
                <a:gd name="T39" fmla="*/ 719 h 803"/>
                <a:gd name="T40" fmla="*/ 797 w 1067"/>
                <a:gd name="T41" fmla="*/ 711 h 803"/>
                <a:gd name="T42" fmla="*/ 701 w 1067"/>
                <a:gd name="T43" fmla="*/ 736 h 803"/>
                <a:gd name="T44" fmla="*/ 648 w 1067"/>
                <a:gd name="T45" fmla="*/ 770 h 803"/>
                <a:gd name="T46" fmla="*/ 458 w 1067"/>
                <a:gd name="T47" fmla="*/ 779 h 803"/>
                <a:gd name="T48" fmla="*/ 349 w 1067"/>
                <a:gd name="T49" fmla="*/ 784 h 803"/>
                <a:gd name="T50" fmla="*/ 198 w 1067"/>
                <a:gd name="T51" fmla="*/ 784 h 803"/>
                <a:gd name="T52" fmla="*/ 12 w 1067"/>
                <a:gd name="T53" fmla="*/ 779 h 803"/>
                <a:gd name="T54" fmla="*/ 0 w 1067"/>
                <a:gd name="T55" fmla="*/ 30 h 8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67" h="803">
                  <a:moveTo>
                    <a:pt x="0" y="30"/>
                  </a:moveTo>
                  <a:cubicBezTo>
                    <a:pt x="137" y="23"/>
                    <a:pt x="139" y="3"/>
                    <a:pt x="251" y="38"/>
                  </a:cubicBezTo>
                  <a:cubicBezTo>
                    <a:pt x="246" y="44"/>
                    <a:pt x="232" y="55"/>
                    <a:pt x="237" y="55"/>
                  </a:cubicBezTo>
                  <a:cubicBezTo>
                    <a:pt x="302" y="61"/>
                    <a:pt x="342" y="55"/>
                    <a:pt x="397" y="21"/>
                  </a:cubicBezTo>
                  <a:cubicBezTo>
                    <a:pt x="406" y="16"/>
                    <a:pt x="424" y="4"/>
                    <a:pt x="424" y="4"/>
                  </a:cubicBezTo>
                  <a:cubicBezTo>
                    <a:pt x="464" y="17"/>
                    <a:pt x="502" y="24"/>
                    <a:pt x="543" y="30"/>
                  </a:cubicBezTo>
                  <a:cubicBezTo>
                    <a:pt x="604" y="26"/>
                    <a:pt x="658" y="31"/>
                    <a:pt x="716" y="4"/>
                  </a:cubicBezTo>
                  <a:cubicBezTo>
                    <a:pt x="769" y="9"/>
                    <a:pt x="810" y="0"/>
                    <a:pt x="857" y="30"/>
                  </a:cubicBezTo>
                  <a:cubicBezTo>
                    <a:pt x="917" y="20"/>
                    <a:pt x="927" y="14"/>
                    <a:pt x="994" y="30"/>
                  </a:cubicBezTo>
                  <a:cubicBezTo>
                    <a:pt x="1023" y="37"/>
                    <a:pt x="1037" y="72"/>
                    <a:pt x="1067" y="72"/>
                  </a:cubicBezTo>
                  <a:cubicBezTo>
                    <a:pt x="1061" y="277"/>
                    <a:pt x="1059" y="481"/>
                    <a:pt x="1049" y="685"/>
                  </a:cubicBezTo>
                  <a:cubicBezTo>
                    <a:pt x="1048" y="694"/>
                    <a:pt x="1040" y="692"/>
                    <a:pt x="1035" y="694"/>
                  </a:cubicBezTo>
                  <a:cubicBezTo>
                    <a:pt x="1008" y="701"/>
                    <a:pt x="980" y="705"/>
                    <a:pt x="953" y="711"/>
                  </a:cubicBezTo>
                  <a:cubicBezTo>
                    <a:pt x="934" y="715"/>
                    <a:pt x="922" y="725"/>
                    <a:pt x="903" y="736"/>
                  </a:cubicBezTo>
                  <a:cubicBezTo>
                    <a:pt x="894" y="742"/>
                    <a:pt x="875" y="753"/>
                    <a:pt x="875" y="753"/>
                  </a:cubicBezTo>
                  <a:cubicBezTo>
                    <a:pt x="862" y="745"/>
                    <a:pt x="848" y="736"/>
                    <a:pt x="834" y="728"/>
                  </a:cubicBezTo>
                  <a:cubicBezTo>
                    <a:pt x="830" y="725"/>
                    <a:pt x="821" y="719"/>
                    <a:pt x="821" y="719"/>
                  </a:cubicBezTo>
                  <a:cubicBezTo>
                    <a:pt x="787" y="725"/>
                    <a:pt x="761" y="739"/>
                    <a:pt x="730" y="753"/>
                  </a:cubicBezTo>
                  <a:cubicBezTo>
                    <a:pt x="704" y="749"/>
                    <a:pt x="677" y="749"/>
                    <a:pt x="652" y="736"/>
                  </a:cubicBezTo>
                  <a:cubicBezTo>
                    <a:pt x="643" y="732"/>
                    <a:pt x="634" y="725"/>
                    <a:pt x="625" y="719"/>
                  </a:cubicBezTo>
                  <a:cubicBezTo>
                    <a:pt x="620" y="716"/>
                    <a:pt x="611" y="711"/>
                    <a:pt x="611" y="711"/>
                  </a:cubicBezTo>
                  <a:cubicBezTo>
                    <a:pt x="556" y="721"/>
                    <a:pt x="580" y="711"/>
                    <a:pt x="538" y="736"/>
                  </a:cubicBezTo>
                  <a:cubicBezTo>
                    <a:pt x="530" y="741"/>
                    <a:pt x="505" y="769"/>
                    <a:pt x="497" y="770"/>
                  </a:cubicBezTo>
                  <a:cubicBezTo>
                    <a:pt x="448" y="777"/>
                    <a:pt x="400" y="776"/>
                    <a:pt x="351" y="779"/>
                  </a:cubicBezTo>
                  <a:cubicBezTo>
                    <a:pt x="322" y="797"/>
                    <a:pt x="291" y="754"/>
                    <a:pt x="268" y="784"/>
                  </a:cubicBezTo>
                  <a:cubicBezTo>
                    <a:pt x="237" y="773"/>
                    <a:pt x="181" y="803"/>
                    <a:pt x="152" y="784"/>
                  </a:cubicBezTo>
                  <a:cubicBezTo>
                    <a:pt x="137" y="702"/>
                    <a:pt x="52" y="779"/>
                    <a:pt x="9" y="779"/>
                  </a:cubicBezTo>
                  <a:lnTo>
                    <a:pt x="0" y="30"/>
                  </a:lnTo>
                  <a:close/>
                </a:path>
              </a:pathLst>
            </a:custGeom>
            <a:blipFill dpi="0" rotWithShape="1">
              <a:blip r:embed="rId3"/>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13" name="Line 63"/>
            <p:cNvSpPr>
              <a:spLocks noChangeShapeType="1"/>
            </p:cNvSpPr>
            <p:nvPr/>
          </p:nvSpPr>
          <p:spPr bwMode="auto">
            <a:xfrm>
              <a:off x="4349" y="480"/>
              <a:ext cx="0" cy="3636"/>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14" name="Line 64"/>
            <p:cNvSpPr>
              <a:spLocks noChangeShapeType="1"/>
            </p:cNvSpPr>
            <p:nvPr/>
          </p:nvSpPr>
          <p:spPr bwMode="auto">
            <a:xfrm>
              <a:off x="5727" y="480"/>
              <a:ext cx="0" cy="3632"/>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15" name="Line 65"/>
            <p:cNvSpPr>
              <a:spLocks noChangeShapeType="1"/>
            </p:cNvSpPr>
            <p:nvPr/>
          </p:nvSpPr>
          <p:spPr bwMode="auto">
            <a:xfrm>
              <a:off x="4344" y="480"/>
              <a:ext cx="1392" cy="0"/>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16" name="Rectangle 66" descr="Sand"/>
            <p:cNvSpPr>
              <a:spLocks noChangeArrowheads="1"/>
            </p:cNvSpPr>
            <p:nvPr/>
          </p:nvSpPr>
          <p:spPr bwMode="auto">
            <a:xfrm>
              <a:off x="4360" y="3860"/>
              <a:ext cx="1360" cy="252"/>
            </a:xfrm>
            <a:prstGeom prst="rect">
              <a:avLst/>
            </a:prstGeom>
            <a:blipFill dpi="0" rotWithShape="1">
              <a:blip r:embed="rId6"/>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17" name="Line 67"/>
            <p:cNvSpPr>
              <a:spLocks noChangeShapeType="1"/>
            </p:cNvSpPr>
            <p:nvPr/>
          </p:nvSpPr>
          <p:spPr bwMode="auto">
            <a:xfrm>
              <a:off x="4354" y="4116"/>
              <a:ext cx="1377" cy="0"/>
            </a:xfrm>
            <a:prstGeom prst="line">
              <a:avLst/>
            </a:prstGeom>
            <a:noFill/>
            <a:ln w="285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grpSp>
      <p:grpSp>
        <p:nvGrpSpPr>
          <p:cNvPr id="53" name="Group 67"/>
          <p:cNvGrpSpPr>
            <a:grpSpLocks/>
          </p:cNvGrpSpPr>
          <p:nvPr/>
        </p:nvGrpSpPr>
        <p:grpSpPr bwMode="auto">
          <a:xfrm>
            <a:off x="8146291" y="1207559"/>
            <a:ext cx="1333081" cy="4317471"/>
            <a:chOff x="4403" y="484"/>
            <a:chExt cx="1255" cy="3025"/>
          </a:xfrm>
        </p:grpSpPr>
        <p:sp>
          <p:nvSpPr>
            <p:cNvPr id="54" name="Freeform 68" descr="Granite"/>
            <p:cNvSpPr>
              <a:spLocks/>
            </p:cNvSpPr>
            <p:nvPr/>
          </p:nvSpPr>
          <p:spPr bwMode="auto">
            <a:xfrm>
              <a:off x="4403" y="484"/>
              <a:ext cx="1255" cy="692"/>
            </a:xfrm>
            <a:custGeom>
              <a:avLst/>
              <a:gdLst>
                <a:gd name="T0" fmla="*/ 52 w 1148"/>
                <a:gd name="T1" fmla="*/ 0 h 732"/>
                <a:gd name="T2" fmla="*/ 66 w 1148"/>
                <a:gd name="T3" fmla="*/ 4 h 732"/>
                <a:gd name="T4" fmla="*/ 52 w 1148"/>
                <a:gd name="T5" fmla="*/ 30 h 732"/>
                <a:gd name="T6" fmla="*/ 26 w 1148"/>
                <a:gd name="T7" fmla="*/ 98 h 732"/>
                <a:gd name="T8" fmla="*/ 31 w 1148"/>
                <a:gd name="T9" fmla="*/ 117 h 732"/>
                <a:gd name="T10" fmla="*/ 39 w 1148"/>
                <a:gd name="T11" fmla="*/ 140 h 732"/>
                <a:gd name="T12" fmla="*/ 17 w 1148"/>
                <a:gd name="T13" fmla="*/ 193 h 732"/>
                <a:gd name="T14" fmla="*/ 26 w 1148"/>
                <a:gd name="T15" fmla="*/ 231 h 732"/>
                <a:gd name="T16" fmla="*/ 0 w 1148"/>
                <a:gd name="T17" fmla="*/ 276 h 732"/>
                <a:gd name="T18" fmla="*/ 13 w 1148"/>
                <a:gd name="T19" fmla="*/ 325 h 732"/>
                <a:gd name="T20" fmla="*/ 39 w 1148"/>
                <a:gd name="T21" fmla="*/ 340 h 732"/>
                <a:gd name="T22" fmla="*/ 35 w 1148"/>
                <a:gd name="T23" fmla="*/ 374 h 732"/>
                <a:gd name="T24" fmla="*/ 26 w 1148"/>
                <a:gd name="T25" fmla="*/ 397 h 732"/>
                <a:gd name="T26" fmla="*/ 22 w 1148"/>
                <a:gd name="T27" fmla="*/ 442 h 732"/>
                <a:gd name="T28" fmla="*/ 13 w 1148"/>
                <a:gd name="T29" fmla="*/ 465 h 732"/>
                <a:gd name="T30" fmla="*/ 31 w 1148"/>
                <a:gd name="T31" fmla="*/ 518 h 732"/>
                <a:gd name="T32" fmla="*/ 74 w 1148"/>
                <a:gd name="T33" fmla="*/ 590 h 732"/>
                <a:gd name="T34" fmla="*/ 153 w 1148"/>
                <a:gd name="T35" fmla="*/ 628 h 732"/>
                <a:gd name="T36" fmla="*/ 210 w 1148"/>
                <a:gd name="T37" fmla="*/ 639 h 732"/>
                <a:gd name="T38" fmla="*/ 293 w 1148"/>
                <a:gd name="T39" fmla="*/ 650 h 732"/>
                <a:gd name="T40" fmla="*/ 328 w 1148"/>
                <a:gd name="T41" fmla="*/ 643 h 732"/>
                <a:gd name="T42" fmla="*/ 372 w 1148"/>
                <a:gd name="T43" fmla="*/ 654 h 732"/>
                <a:gd name="T44" fmla="*/ 424 w 1148"/>
                <a:gd name="T45" fmla="*/ 658 h 732"/>
                <a:gd name="T46" fmla="*/ 512 w 1148"/>
                <a:gd name="T47" fmla="*/ 662 h 732"/>
                <a:gd name="T48" fmla="*/ 582 w 1148"/>
                <a:gd name="T49" fmla="*/ 669 h 732"/>
                <a:gd name="T50" fmla="*/ 756 w 1148"/>
                <a:gd name="T51" fmla="*/ 681 h 732"/>
                <a:gd name="T52" fmla="*/ 800 w 1148"/>
                <a:gd name="T53" fmla="*/ 692 h 732"/>
                <a:gd name="T54" fmla="*/ 844 w 1148"/>
                <a:gd name="T55" fmla="*/ 681 h 732"/>
                <a:gd name="T56" fmla="*/ 870 w 1148"/>
                <a:gd name="T57" fmla="*/ 673 h 732"/>
                <a:gd name="T58" fmla="*/ 1063 w 1148"/>
                <a:gd name="T59" fmla="*/ 669 h 732"/>
                <a:gd name="T60" fmla="*/ 1198 w 1148"/>
                <a:gd name="T61" fmla="*/ 650 h 732"/>
                <a:gd name="T62" fmla="*/ 1216 w 1148"/>
                <a:gd name="T63" fmla="*/ 628 h 732"/>
                <a:gd name="T64" fmla="*/ 1233 w 1148"/>
                <a:gd name="T65" fmla="*/ 605 h 732"/>
                <a:gd name="T66" fmla="*/ 1216 w 1148"/>
                <a:gd name="T67" fmla="*/ 556 h 732"/>
                <a:gd name="T68" fmla="*/ 1229 w 1148"/>
                <a:gd name="T69" fmla="*/ 526 h 732"/>
                <a:gd name="T70" fmla="*/ 1211 w 1148"/>
                <a:gd name="T71" fmla="*/ 454 h 732"/>
                <a:gd name="T72" fmla="*/ 1233 w 1148"/>
                <a:gd name="T73" fmla="*/ 405 h 732"/>
                <a:gd name="T74" fmla="*/ 1224 w 1148"/>
                <a:gd name="T75" fmla="*/ 367 h 732"/>
                <a:gd name="T76" fmla="*/ 1216 w 1148"/>
                <a:gd name="T77" fmla="*/ 344 h 732"/>
                <a:gd name="T78" fmla="*/ 1211 w 1148"/>
                <a:gd name="T79" fmla="*/ 333 h 732"/>
                <a:gd name="T80" fmla="*/ 1229 w 1148"/>
                <a:gd name="T81" fmla="*/ 265 h 732"/>
                <a:gd name="T82" fmla="*/ 1224 w 1148"/>
                <a:gd name="T83" fmla="*/ 216 h 732"/>
                <a:gd name="T84" fmla="*/ 1211 w 1148"/>
                <a:gd name="T85" fmla="*/ 182 h 732"/>
                <a:gd name="T86" fmla="*/ 1224 w 1148"/>
                <a:gd name="T87" fmla="*/ 110 h 732"/>
                <a:gd name="T88" fmla="*/ 1233 w 1148"/>
                <a:gd name="T89" fmla="*/ 87 h 732"/>
                <a:gd name="T90" fmla="*/ 1238 w 1148"/>
                <a:gd name="T91" fmla="*/ 38 h 732"/>
                <a:gd name="T92" fmla="*/ 1251 w 1148"/>
                <a:gd name="T93" fmla="*/ 26 h 732"/>
                <a:gd name="T94" fmla="*/ 1255 w 1148"/>
                <a:gd name="T95" fmla="*/ 11 h 732"/>
                <a:gd name="T96" fmla="*/ 83 w 1148"/>
                <a:gd name="T97" fmla="*/ 4 h 732"/>
                <a:gd name="T98" fmla="*/ 52 w 1148"/>
                <a:gd name="T99" fmla="*/ 0 h 73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48" h="732">
                  <a:moveTo>
                    <a:pt x="48" y="0"/>
                  </a:moveTo>
                  <a:cubicBezTo>
                    <a:pt x="52" y="1"/>
                    <a:pt x="58" y="0"/>
                    <a:pt x="60" y="4"/>
                  </a:cubicBezTo>
                  <a:cubicBezTo>
                    <a:pt x="64" y="13"/>
                    <a:pt x="51" y="25"/>
                    <a:pt x="48" y="32"/>
                  </a:cubicBezTo>
                  <a:cubicBezTo>
                    <a:pt x="36" y="55"/>
                    <a:pt x="39" y="81"/>
                    <a:pt x="24" y="104"/>
                  </a:cubicBezTo>
                  <a:cubicBezTo>
                    <a:pt x="25" y="111"/>
                    <a:pt x="26" y="117"/>
                    <a:pt x="28" y="124"/>
                  </a:cubicBezTo>
                  <a:cubicBezTo>
                    <a:pt x="30" y="132"/>
                    <a:pt x="36" y="148"/>
                    <a:pt x="36" y="148"/>
                  </a:cubicBezTo>
                  <a:cubicBezTo>
                    <a:pt x="32" y="170"/>
                    <a:pt x="23" y="184"/>
                    <a:pt x="16" y="204"/>
                  </a:cubicBezTo>
                  <a:cubicBezTo>
                    <a:pt x="18" y="217"/>
                    <a:pt x="24" y="230"/>
                    <a:pt x="24" y="244"/>
                  </a:cubicBezTo>
                  <a:cubicBezTo>
                    <a:pt x="24" y="261"/>
                    <a:pt x="6" y="275"/>
                    <a:pt x="0" y="292"/>
                  </a:cubicBezTo>
                  <a:cubicBezTo>
                    <a:pt x="5" y="328"/>
                    <a:pt x="1" y="311"/>
                    <a:pt x="12" y="344"/>
                  </a:cubicBezTo>
                  <a:cubicBezTo>
                    <a:pt x="15" y="353"/>
                    <a:pt x="36" y="360"/>
                    <a:pt x="36" y="360"/>
                  </a:cubicBezTo>
                  <a:cubicBezTo>
                    <a:pt x="43" y="380"/>
                    <a:pt x="41" y="368"/>
                    <a:pt x="32" y="396"/>
                  </a:cubicBezTo>
                  <a:cubicBezTo>
                    <a:pt x="29" y="404"/>
                    <a:pt x="24" y="420"/>
                    <a:pt x="24" y="420"/>
                  </a:cubicBezTo>
                  <a:cubicBezTo>
                    <a:pt x="23" y="436"/>
                    <a:pt x="23" y="452"/>
                    <a:pt x="20" y="468"/>
                  </a:cubicBezTo>
                  <a:cubicBezTo>
                    <a:pt x="19" y="476"/>
                    <a:pt x="12" y="492"/>
                    <a:pt x="12" y="492"/>
                  </a:cubicBezTo>
                  <a:cubicBezTo>
                    <a:pt x="16" y="520"/>
                    <a:pt x="20" y="525"/>
                    <a:pt x="28" y="548"/>
                  </a:cubicBezTo>
                  <a:cubicBezTo>
                    <a:pt x="32" y="607"/>
                    <a:pt x="23" y="609"/>
                    <a:pt x="68" y="624"/>
                  </a:cubicBezTo>
                  <a:cubicBezTo>
                    <a:pt x="81" y="664"/>
                    <a:pt x="95" y="660"/>
                    <a:pt x="140" y="664"/>
                  </a:cubicBezTo>
                  <a:cubicBezTo>
                    <a:pt x="157" y="668"/>
                    <a:pt x="175" y="670"/>
                    <a:pt x="192" y="676"/>
                  </a:cubicBezTo>
                  <a:cubicBezTo>
                    <a:pt x="220" y="671"/>
                    <a:pt x="244" y="672"/>
                    <a:pt x="268" y="688"/>
                  </a:cubicBezTo>
                  <a:cubicBezTo>
                    <a:pt x="279" y="686"/>
                    <a:pt x="289" y="680"/>
                    <a:pt x="300" y="680"/>
                  </a:cubicBezTo>
                  <a:cubicBezTo>
                    <a:pt x="306" y="680"/>
                    <a:pt x="339" y="692"/>
                    <a:pt x="340" y="692"/>
                  </a:cubicBezTo>
                  <a:cubicBezTo>
                    <a:pt x="355" y="697"/>
                    <a:pt x="372" y="695"/>
                    <a:pt x="388" y="696"/>
                  </a:cubicBezTo>
                  <a:cubicBezTo>
                    <a:pt x="420" y="693"/>
                    <a:pt x="439" y="690"/>
                    <a:pt x="468" y="700"/>
                  </a:cubicBezTo>
                  <a:cubicBezTo>
                    <a:pt x="487" y="729"/>
                    <a:pt x="468" y="708"/>
                    <a:pt x="532" y="708"/>
                  </a:cubicBezTo>
                  <a:cubicBezTo>
                    <a:pt x="580" y="708"/>
                    <a:pt x="651" y="719"/>
                    <a:pt x="692" y="720"/>
                  </a:cubicBezTo>
                  <a:cubicBezTo>
                    <a:pt x="721" y="730"/>
                    <a:pt x="708" y="726"/>
                    <a:pt x="732" y="732"/>
                  </a:cubicBezTo>
                  <a:cubicBezTo>
                    <a:pt x="756" y="726"/>
                    <a:pt x="743" y="730"/>
                    <a:pt x="772" y="720"/>
                  </a:cubicBezTo>
                  <a:cubicBezTo>
                    <a:pt x="780" y="717"/>
                    <a:pt x="796" y="712"/>
                    <a:pt x="796" y="712"/>
                  </a:cubicBezTo>
                  <a:cubicBezTo>
                    <a:pt x="854" y="718"/>
                    <a:pt x="913" y="711"/>
                    <a:pt x="972" y="708"/>
                  </a:cubicBezTo>
                  <a:cubicBezTo>
                    <a:pt x="1001" y="689"/>
                    <a:pt x="1062" y="691"/>
                    <a:pt x="1096" y="688"/>
                  </a:cubicBezTo>
                  <a:cubicBezTo>
                    <a:pt x="1106" y="639"/>
                    <a:pt x="1090" y="686"/>
                    <a:pt x="1112" y="664"/>
                  </a:cubicBezTo>
                  <a:cubicBezTo>
                    <a:pt x="1119" y="657"/>
                    <a:pt x="1128" y="640"/>
                    <a:pt x="1128" y="640"/>
                  </a:cubicBezTo>
                  <a:cubicBezTo>
                    <a:pt x="1125" y="620"/>
                    <a:pt x="1123" y="605"/>
                    <a:pt x="1112" y="588"/>
                  </a:cubicBezTo>
                  <a:cubicBezTo>
                    <a:pt x="1114" y="577"/>
                    <a:pt x="1123" y="567"/>
                    <a:pt x="1124" y="556"/>
                  </a:cubicBezTo>
                  <a:cubicBezTo>
                    <a:pt x="1127" y="506"/>
                    <a:pt x="1119" y="513"/>
                    <a:pt x="1108" y="480"/>
                  </a:cubicBezTo>
                  <a:cubicBezTo>
                    <a:pt x="1113" y="461"/>
                    <a:pt x="1122" y="446"/>
                    <a:pt x="1128" y="428"/>
                  </a:cubicBezTo>
                  <a:cubicBezTo>
                    <a:pt x="1125" y="412"/>
                    <a:pt x="1124" y="403"/>
                    <a:pt x="1120" y="388"/>
                  </a:cubicBezTo>
                  <a:cubicBezTo>
                    <a:pt x="1118" y="380"/>
                    <a:pt x="1115" y="372"/>
                    <a:pt x="1112" y="364"/>
                  </a:cubicBezTo>
                  <a:cubicBezTo>
                    <a:pt x="1111" y="360"/>
                    <a:pt x="1108" y="352"/>
                    <a:pt x="1108" y="352"/>
                  </a:cubicBezTo>
                  <a:cubicBezTo>
                    <a:pt x="1112" y="327"/>
                    <a:pt x="1116" y="304"/>
                    <a:pt x="1124" y="280"/>
                  </a:cubicBezTo>
                  <a:cubicBezTo>
                    <a:pt x="1123" y="263"/>
                    <a:pt x="1123" y="245"/>
                    <a:pt x="1120" y="228"/>
                  </a:cubicBezTo>
                  <a:cubicBezTo>
                    <a:pt x="1118" y="216"/>
                    <a:pt x="1108" y="192"/>
                    <a:pt x="1108" y="192"/>
                  </a:cubicBezTo>
                  <a:cubicBezTo>
                    <a:pt x="1113" y="132"/>
                    <a:pt x="1107" y="156"/>
                    <a:pt x="1120" y="116"/>
                  </a:cubicBezTo>
                  <a:cubicBezTo>
                    <a:pt x="1123" y="108"/>
                    <a:pt x="1128" y="92"/>
                    <a:pt x="1128" y="92"/>
                  </a:cubicBezTo>
                  <a:cubicBezTo>
                    <a:pt x="1129" y="75"/>
                    <a:pt x="1128" y="57"/>
                    <a:pt x="1132" y="40"/>
                  </a:cubicBezTo>
                  <a:cubicBezTo>
                    <a:pt x="1133" y="35"/>
                    <a:pt x="1141" y="33"/>
                    <a:pt x="1144" y="28"/>
                  </a:cubicBezTo>
                  <a:cubicBezTo>
                    <a:pt x="1147" y="23"/>
                    <a:pt x="1148" y="12"/>
                    <a:pt x="1148" y="12"/>
                  </a:cubicBezTo>
                  <a:lnTo>
                    <a:pt x="76" y="4"/>
                  </a:lnTo>
                  <a:lnTo>
                    <a:pt x="48" y="0"/>
                  </a:lnTo>
                  <a:close/>
                </a:path>
              </a:pathLst>
            </a:cu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55" name="Freeform 69" descr="White marble"/>
            <p:cNvSpPr>
              <a:spLocks/>
            </p:cNvSpPr>
            <p:nvPr/>
          </p:nvSpPr>
          <p:spPr bwMode="auto">
            <a:xfrm>
              <a:off x="4488" y="986"/>
              <a:ext cx="1074" cy="856"/>
            </a:xfrm>
            <a:custGeom>
              <a:avLst/>
              <a:gdLst>
                <a:gd name="T0" fmla="*/ 133 w 1248"/>
                <a:gd name="T1" fmla="*/ 12 h 840"/>
                <a:gd name="T2" fmla="*/ 97 w 1248"/>
                <a:gd name="T3" fmla="*/ 41 h 840"/>
                <a:gd name="T4" fmla="*/ 79 w 1248"/>
                <a:gd name="T5" fmla="*/ 65 h 840"/>
                <a:gd name="T6" fmla="*/ 93 w 1248"/>
                <a:gd name="T7" fmla="*/ 151 h 840"/>
                <a:gd name="T8" fmla="*/ 105 w 1248"/>
                <a:gd name="T9" fmla="*/ 245 h 840"/>
                <a:gd name="T10" fmla="*/ 79 w 1248"/>
                <a:gd name="T11" fmla="*/ 277 h 840"/>
                <a:gd name="T12" fmla="*/ 22 w 1248"/>
                <a:gd name="T13" fmla="*/ 408 h 840"/>
                <a:gd name="T14" fmla="*/ 18 w 1248"/>
                <a:gd name="T15" fmla="*/ 526 h 840"/>
                <a:gd name="T16" fmla="*/ 0 w 1248"/>
                <a:gd name="T17" fmla="*/ 563 h 840"/>
                <a:gd name="T18" fmla="*/ 26 w 1248"/>
                <a:gd name="T19" fmla="*/ 628 h 840"/>
                <a:gd name="T20" fmla="*/ 14 w 1248"/>
                <a:gd name="T21" fmla="*/ 652 h 840"/>
                <a:gd name="T22" fmla="*/ 58 w 1248"/>
                <a:gd name="T23" fmla="*/ 705 h 840"/>
                <a:gd name="T24" fmla="*/ 88 w 1248"/>
                <a:gd name="T25" fmla="*/ 770 h 840"/>
                <a:gd name="T26" fmla="*/ 142 w 1248"/>
                <a:gd name="T27" fmla="*/ 783 h 840"/>
                <a:gd name="T28" fmla="*/ 207 w 1248"/>
                <a:gd name="T29" fmla="*/ 807 h 840"/>
                <a:gd name="T30" fmla="*/ 282 w 1248"/>
                <a:gd name="T31" fmla="*/ 811 h 840"/>
                <a:gd name="T32" fmla="*/ 322 w 1248"/>
                <a:gd name="T33" fmla="*/ 827 h 840"/>
                <a:gd name="T34" fmla="*/ 463 w 1248"/>
                <a:gd name="T35" fmla="*/ 836 h 840"/>
                <a:gd name="T36" fmla="*/ 543 w 1248"/>
                <a:gd name="T37" fmla="*/ 856 h 840"/>
                <a:gd name="T38" fmla="*/ 671 w 1248"/>
                <a:gd name="T39" fmla="*/ 832 h 840"/>
                <a:gd name="T40" fmla="*/ 772 w 1248"/>
                <a:gd name="T41" fmla="*/ 844 h 840"/>
                <a:gd name="T42" fmla="*/ 852 w 1248"/>
                <a:gd name="T43" fmla="*/ 836 h 840"/>
                <a:gd name="T44" fmla="*/ 948 w 1248"/>
                <a:gd name="T45" fmla="*/ 823 h 840"/>
                <a:gd name="T46" fmla="*/ 988 w 1248"/>
                <a:gd name="T47" fmla="*/ 799 h 840"/>
                <a:gd name="T48" fmla="*/ 1006 w 1248"/>
                <a:gd name="T49" fmla="*/ 774 h 840"/>
                <a:gd name="T50" fmla="*/ 1055 w 1248"/>
                <a:gd name="T51" fmla="*/ 762 h 840"/>
                <a:gd name="T52" fmla="*/ 1085 w 1248"/>
                <a:gd name="T53" fmla="*/ 713 h 840"/>
                <a:gd name="T54" fmla="*/ 1099 w 1248"/>
                <a:gd name="T55" fmla="*/ 664 h 840"/>
                <a:gd name="T56" fmla="*/ 1107 w 1248"/>
                <a:gd name="T57" fmla="*/ 640 h 840"/>
                <a:gd name="T58" fmla="*/ 1099 w 1248"/>
                <a:gd name="T59" fmla="*/ 579 h 840"/>
                <a:gd name="T60" fmla="*/ 1116 w 1248"/>
                <a:gd name="T61" fmla="*/ 554 h 840"/>
                <a:gd name="T62" fmla="*/ 1120 w 1248"/>
                <a:gd name="T63" fmla="*/ 542 h 840"/>
                <a:gd name="T64" fmla="*/ 1107 w 1248"/>
                <a:gd name="T65" fmla="*/ 452 h 840"/>
                <a:gd name="T66" fmla="*/ 1094 w 1248"/>
                <a:gd name="T67" fmla="*/ 416 h 840"/>
                <a:gd name="T68" fmla="*/ 1090 w 1248"/>
                <a:gd name="T69" fmla="*/ 404 h 840"/>
                <a:gd name="T70" fmla="*/ 1111 w 1248"/>
                <a:gd name="T71" fmla="*/ 355 h 840"/>
                <a:gd name="T72" fmla="*/ 1120 w 1248"/>
                <a:gd name="T73" fmla="*/ 330 h 840"/>
                <a:gd name="T74" fmla="*/ 1125 w 1248"/>
                <a:gd name="T75" fmla="*/ 318 h 840"/>
                <a:gd name="T76" fmla="*/ 1085 w 1248"/>
                <a:gd name="T77" fmla="*/ 245 h 840"/>
                <a:gd name="T78" fmla="*/ 1090 w 1248"/>
                <a:gd name="T79" fmla="*/ 192 h 840"/>
                <a:gd name="T80" fmla="*/ 1085 w 1248"/>
                <a:gd name="T81" fmla="*/ 171 h 840"/>
                <a:gd name="T82" fmla="*/ 1076 w 1248"/>
                <a:gd name="T83" fmla="*/ 147 h 840"/>
                <a:gd name="T84" fmla="*/ 1081 w 1248"/>
                <a:gd name="T85" fmla="*/ 57 h 840"/>
                <a:gd name="T86" fmla="*/ 1081 w 1248"/>
                <a:gd name="T87" fmla="*/ 29 h 840"/>
                <a:gd name="T88" fmla="*/ 1076 w 1248"/>
                <a:gd name="T89" fmla="*/ 16 h 840"/>
                <a:gd name="T90" fmla="*/ 159 w 1248"/>
                <a:gd name="T91" fmla="*/ 0 h 8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connsiteX0" fmla="*/ 1062 w 9884"/>
                <a:gd name="connsiteY0" fmla="*/ 143 h 10000"/>
                <a:gd name="connsiteX1" fmla="*/ 749 w 9884"/>
                <a:gd name="connsiteY1" fmla="*/ 476 h 10000"/>
                <a:gd name="connsiteX2" fmla="*/ 589 w 9884"/>
                <a:gd name="connsiteY2" fmla="*/ 762 h 10000"/>
                <a:gd name="connsiteX3" fmla="*/ 709 w 9884"/>
                <a:gd name="connsiteY3" fmla="*/ 1762 h 10000"/>
                <a:gd name="connsiteX4" fmla="*/ 822 w 9884"/>
                <a:gd name="connsiteY4" fmla="*/ 2857 h 10000"/>
                <a:gd name="connsiteX5" fmla="*/ 589 w 9884"/>
                <a:gd name="connsiteY5" fmla="*/ 3238 h 10000"/>
                <a:gd name="connsiteX6" fmla="*/ 76 w 9884"/>
                <a:gd name="connsiteY6" fmla="*/ 4762 h 10000"/>
                <a:gd name="connsiteX7" fmla="*/ 44 w 9884"/>
                <a:gd name="connsiteY7" fmla="*/ 6143 h 10000"/>
                <a:gd name="connsiteX8" fmla="*/ 268 w 9884"/>
                <a:gd name="connsiteY8" fmla="*/ 6683 h 10000"/>
                <a:gd name="connsiteX9" fmla="*/ 116 w 9884"/>
                <a:gd name="connsiteY9" fmla="*/ 7333 h 10000"/>
                <a:gd name="connsiteX10" fmla="*/ 4 w 9884"/>
                <a:gd name="connsiteY10" fmla="*/ 7619 h 10000"/>
                <a:gd name="connsiteX11" fmla="*/ 397 w 9884"/>
                <a:gd name="connsiteY11" fmla="*/ 8238 h 10000"/>
                <a:gd name="connsiteX12" fmla="*/ 669 w 9884"/>
                <a:gd name="connsiteY12" fmla="*/ 9000 h 10000"/>
                <a:gd name="connsiteX13" fmla="*/ 1142 w 9884"/>
                <a:gd name="connsiteY13" fmla="*/ 9143 h 10000"/>
                <a:gd name="connsiteX14" fmla="*/ 1727 w 9884"/>
                <a:gd name="connsiteY14" fmla="*/ 9429 h 10000"/>
                <a:gd name="connsiteX15" fmla="*/ 2392 w 9884"/>
                <a:gd name="connsiteY15" fmla="*/ 9476 h 10000"/>
                <a:gd name="connsiteX16" fmla="*/ 2745 w 9884"/>
                <a:gd name="connsiteY16" fmla="*/ 9667 h 10000"/>
                <a:gd name="connsiteX17" fmla="*/ 4003 w 9884"/>
                <a:gd name="connsiteY17" fmla="*/ 9762 h 10000"/>
                <a:gd name="connsiteX18" fmla="*/ 4708 w 9884"/>
                <a:gd name="connsiteY18" fmla="*/ 10000 h 10000"/>
                <a:gd name="connsiteX19" fmla="*/ 5846 w 9884"/>
                <a:gd name="connsiteY19" fmla="*/ 9714 h 10000"/>
                <a:gd name="connsiteX20" fmla="*/ 6743 w 9884"/>
                <a:gd name="connsiteY20" fmla="*/ 9857 h 10000"/>
                <a:gd name="connsiteX21" fmla="*/ 7456 w 9884"/>
                <a:gd name="connsiteY21" fmla="*/ 9762 h 10000"/>
                <a:gd name="connsiteX22" fmla="*/ 8313 w 9884"/>
                <a:gd name="connsiteY22" fmla="*/ 9619 h 10000"/>
                <a:gd name="connsiteX23" fmla="*/ 8666 w 9884"/>
                <a:gd name="connsiteY23" fmla="*/ 9333 h 10000"/>
                <a:gd name="connsiteX24" fmla="*/ 8826 w 9884"/>
                <a:gd name="connsiteY24" fmla="*/ 9048 h 10000"/>
                <a:gd name="connsiteX25" fmla="*/ 9259 w 9884"/>
                <a:gd name="connsiteY25" fmla="*/ 8905 h 10000"/>
                <a:gd name="connsiteX26" fmla="*/ 9531 w 9884"/>
                <a:gd name="connsiteY26" fmla="*/ 8333 h 10000"/>
                <a:gd name="connsiteX27" fmla="*/ 9652 w 9884"/>
                <a:gd name="connsiteY27" fmla="*/ 7762 h 10000"/>
                <a:gd name="connsiteX28" fmla="*/ 9724 w 9884"/>
                <a:gd name="connsiteY28" fmla="*/ 7476 h 10000"/>
                <a:gd name="connsiteX29" fmla="*/ 9652 w 9884"/>
                <a:gd name="connsiteY29" fmla="*/ 6762 h 10000"/>
                <a:gd name="connsiteX30" fmla="*/ 9804 w 9884"/>
                <a:gd name="connsiteY30" fmla="*/ 6476 h 10000"/>
                <a:gd name="connsiteX31" fmla="*/ 9844 w 9884"/>
                <a:gd name="connsiteY31" fmla="*/ 6333 h 10000"/>
                <a:gd name="connsiteX32" fmla="*/ 9724 w 9884"/>
                <a:gd name="connsiteY32" fmla="*/ 5286 h 10000"/>
                <a:gd name="connsiteX33" fmla="*/ 9612 w 9884"/>
                <a:gd name="connsiteY33" fmla="*/ 4857 h 10000"/>
                <a:gd name="connsiteX34" fmla="*/ 9572 w 9884"/>
                <a:gd name="connsiteY34" fmla="*/ 4714 h 10000"/>
                <a:gd name="connsiteX35" fmla="*/ 9764 w 9884"/>
                <a:gd name="connsiteY35" fmla="*/ 4143 h 10000"/>
                <a:gd name="connsiteX36" fmla="*/ 9844 w 9884"/>
                <a:gd name="connsiteY36" fmla="*/ 3857 h 10000"/>
                <a:gd name="connsiteX37" fmla="*/ 9884 w 9884"/>
                <a:gd name="connsiteY37" fmla="*/ 3714 h 10000"/>
                <a:gd name="connsiteX38" fmla="*/ 9531 w 9884"/>
                <a:gd name="connsiteY38" fmla="*/ 2857 h 10000"/>
                <a:gd name="connsiteX39" fmla="*/ 9572 w 9884"/>
                <a:gd name="connsiteY39" fmla="*/ 2238 h 10000"/>
                <a:gd name="connsiteX40" fmla="*/ 9531 w 9884"/>
                <a:gd name="connsiteY40" fmla="*/ 2000 h 10000"/>
                <a:gd name="connsiteX41" fmla="*/ 9451 w 9884"/>
                <a:gd name="connsiteY41" fmla="*/ 1714 h 10000"/>
                <a:gd name="connsiteX42" fmla="*/ 9491 w 9884"/>
                <a:gd name="connsiteY42" fmla="*/ 667 h 10000"/>
                <a:gd name="connsiteX43" fmla="*/ 9491 w 9884"/>
                <a:gd name="connsiteY43" fmla="*/ 333 h 10000"/>
                <a:gd name="connsiteX44" fmla="*/ 9451 w 9884"/>
                <a:gd name="connsiteY44" fmla="*/ 190 h 10000"/>
                <a:gd name="connsiteX45" fmla="*/ 1294 w 9884"/>
                <a:gd name="connsiteY45" fmla="*/ 0 h 10000"/>
                <a:gd name="connsiteX0" fmla="*/ 1074 w 10000"/>
                <a:gd name="connsiteY0" fmla="*/ 143 h 10000"/>
                <a:gd name="connsiteX1" fmla="*/ 758 w 10000"/>
                <a:gd name="connsiteY1" fmla="*/ 476 h 10000"/>
                <a:gd name="connsiteX2" fmla="*/ 596 w 10000"/>
                <a:gd name="connsiteY2" fmla="*/ 762 h 10000"/>
                <a:gd name="connsiteX3" fmla="*/ 717 w 10000"/>
                <a:gd name="connsiteY3" fmla="*/ 1762 h 10000"/>
                <a:gd name="connsiteX4" fmla="*/ 832 w 10000"/>
                <a:gd name="connsiteY4" fmla="*/ 2857 h 10000"/>
                <a:gd name="connsiteX5" fmla="*/ 596 w 10000"/>
                <a:gd name="connsiteY5" fmla="*/ 3238 h 10000"/>
                <a:gd name="connsiteX6" fmla="*/ 77 w 10000"/>
                <a:gd name="connsiteY6" fmla="*/ 4762 h 10000"/>
                <a:gd name="connsiteX7" fmla="*/ 520 w 10000"/>
                <a:gd name="connsiteY7" fmla="*/ 6143 h 10000"/>
                <a:gd name="connsiteX8" fmla="*/ 271 w 10000"/>
                <a:gd name="connsiteY8" fmla="*/ 6683 h 10000"/>
                <a:gd name="connsiteX9" fmla="*/ 117 w 10000"/>
                <a:gd name="connsiteY9" fmla="*/ 7333 h 10000"/>
                <a:gd name="connsiteX10" fmla="*/ 4 w 10000"/>
                <a:gd name="connsiteY10" fmla="*/ 7619 h 10000"/>
                <a:gd name="connsiteX11" fmla="*/ 402 w 10000"/>
                <a:gd name="connsiteY11" fmla="*/ 8238 h 10000"/>
                <a:gd name="connsiteX12" fmla="*/ 677 w 10000"/>
                <a:gd name="connsiteY12" fmla="*/ 9000 h 10000"/>
                <a:gd name="connsiteX13" fmla="*/ 1155 w 10000"/>
                <a:gd name="connsiteY13" fmla="*/ 9143 h 10000"/>
                <a:gd name="connsiteX14" fmla="*/ 1747 w 10000"/>
                <a:gd name="connsiteY14" fmla="*/ 9429 h 10000"/>
                <a:gd name="connsiteX15" fmla="*/ 2420 w 10000"/>
                <a:gd name="connsiteY15" fmla="*/ 9476 h 10000"/>
                <a:gd name="connsiteX16" fmla="*/ 2777 w 10000"/>
                <a:gd name="connsiteY16" fmla="*/ 9667 h 10000"/>
                <a:gd name="connsiteX17" fmla="*/ 4050 w 10000"/>
                <a:gd name="connsiteY17" fmla="*/ 9762 h 10000"/>
                <a:gd name="connsiteX18" fmla="*/ 4763 w 10000"/>
                <a:gd name="connsiteY18" fmla="*/ 10000 h 10000"/>
                <a:gd name="connsiteX19" fmla="*/ 5915 w 10000"/>
                <a:gd name="connsiteY19" fmla="*/ 9714 h 10000"/>
                <a:gd name="connsiteX20" fmla="*/ 6822 w 10000"/>
                <a:gd name="connsiteY20" fmla="*/ 9857 h 10000"/>
                <a:gd name="connsiteX21" fmla="*/ 7544 w 10000"/>
                <a:gd name="connsiteY21" fmla="*/ 9762 h 10000"/>
                <a:gd name="connsiteX22" fmla="*/ 8411 w 10000"/>
                <a:gd name="connsiteY22" fmla="*/ 9619 h 10000"/>
                <a:gd name="connsiteX23" fmla="*/ 8768 w 10000"/>
                <a:gd name="connsiteY23" fmla="*/ 9333 h 10000"/>
                <a:gd name="connsiteX24" fmla="*/ 8930 w 10000"/>
                <a:gd name="connsiteY24" fmla="*/ 9048 h 10000"/>
                <a:gd name="connsiteX25" fmla="*/ 9368 w 10000"/>
                <a:gd name="connsiteY25" fmla="*/ 8905 h 10000"/>
                <a:gd name="connsiteX26" fmla="*/ 9643 w 10000"/>
                <a:gd name="connsiteY26" fmla="*/ 8333 h 10000"/>
                <a:gd name="connsiteX27" fmla="*/ 9765 w 10000"/>
                <a:gd name="connsiteY27" fmla="*/ 7762 h 10000"/>
                <a:gd name="connsiteX28" fmla="*/ 9838 w 10000"/>
                <a:gd name="connsiteY28" fmla="*/ 7476 h 10000"/>
                <a:gd name="connsiteX29" fmla="*/ 9765 w 10000"/>
                <a:gd name="connsiteY29" fmla="*/ 6762 h 10000"/>
                <a:gd name="connsiteX30" fmla="*/ 9919 w 10000"/>
                <a:gd name="connsiteY30" fmla="*/ 6476 h 10000"/>
                <a:gd name="connsiteX31" fmla="*/ 9960 w 10000"/>
                <a:gd name="connsiteY31" fmla="*/ 6333 h 10000"/>
                <a:gd name="connsiteX32" fmla="*/ 9838 w 10000"/>
                <a:gd name="connsiteY32" fmla="*/ 5286 h 10000"/>
                <a:gd name="connsiteX33" fmla="*/ 9725 w 10000"/>
                <a:gd name="connsiteY33" fmla="*/ 4857 h 10000"/>
                <a:gd name="connsiteX34" fmla="*/ 9684 w 10000"/>
                <a:gd name="connsiteY34" fmla="*/ 4714 h 10000"/>
                <a:gd name="connsiteX35" fmla="*/ 9879 w 10000"/>
                <a:gd name="connsiteY35" fmla="*/ 4143 h 10000"/>
                <a:gd name="connsiteX36" fmla="*/ 9960 w 10000"/>
                <a:gd name="connsiteY36" fmla="*/ 3857 h 10000"/>
                <a:gd name="connsiteX37" fmla="*/ 10000 w 10000"/>
                <a:gd name="connsiteY37" fmla="*/ 3714 h 10000"/>
                <a:gd name="connsiteX38" fmla="*/ 9643 w 10000"/>
                <a:gd name="connsiteY38" fmla="*/ 2857 h 10000"/>
                <a:gd name="connsiteX39" fmla="*/ 9684 w 10000"/>
                <a:gd name="connsiteY39" fmla="*/ 2238 h 10000"/>
                <a:gd name="connsiteX40" fmla="*/ 9643 w 10000"/>
                <a:gd name="connsiteY40" fmla="*/ 2000 h 10000"/>
                <a:gd name="connsiteX41" fmla="*/ 9562 w 10000"/>
                <a:gd name="connsiteY41" fmla="*/ 1714 h 10000"/>
                <a:gd name="connsiteX42" fmla="*/ 9602 w 10000"/>
                <a:gd name="connsiteY42" fmla="*/ 667 h 10000"/>
                <a:gd name="connsiteX43" fmla="*/ 9602 w 10000"/>
                <a:gd name="connsiteY43" fmla="*/ 333 h 10000"/>
                <a:gd name="connsiteX44" fmla="*/ 9562 w 10000"/>
                <a:gd name="connsiteY44" fmla="*/ 190 h 10000"/>
                <a:gd name="connsiteX45" fmla="*/ 1309 w 10000"/>
                <a:gd name="connsiteY45" fmla="*/ 0 h 10000"/>
                <a:gd name="connsiteX0" fmla="*/ 1074 w 10000"/>
                <a:gd name="connsiteY0" fmla="*/ 143 h 10000"/>
                <a:gd name="connsiteX1" fmla="*/ 758 w 10000"/>
                <a:gd name="connsiteY1" fmla="*/ 476 h 10000"/>
                <a:gd name="connsiteX2" fmla="*/ 596 w 10000"/>
                <a:gd name="connsiteY2" fmla="*/ 762 h 10000"/>
                <a:gd name="connsiteX3" fmla="*/ 717 w 10000"/>
                <a:gd name="connsiteY3" fmla="*/ 1762 h 10000"/>
                <a:gd name="connsiteX4" fmla="*/ 832 w 10000"/>
                <a:gd name="connsiteY4" fmla="*/ 2857 h 10000"/>
                <a:gd name="connsiteX5" fmla="*/ 596 w 10000"/>
                <a:gd name="connsiteY5" fmla="*/ 3238 h 10000"/>
                <a:gd name="connsiteX6" fmla="*/ 552 w 10000"/>
                <a:gd name="connsiteY6" fmla="*/ 4874 h 10000"/>
                <a:gd name="connsiteX7" fmla="*/ 520 w 10000"/>
                <a:gd name="connsiteY7" fmla="*/ 6143 h 10000"/>
                <a:gd name="connsiteX8" fmla="*/ 271 w 10000"/>
                <a:gd name="connsiteY8" fmla="*/ 6683 h 10000"/>
                <a:gd name="connsiteX9" fmla="*/ 117 w 10000"/>
                <a:gd name="connsiteY9" fmla="*/ 7333 h 10000"/>
                <a:gd name="connsiteX10" fmla="*/ 4 w 10000"/>
                <a:gd name="connsiteY10" fmla="*/ 7619 h 10000"/>
                <a:gd name="connsiteX11" fmla="*/ 402 w 10000"/>
                <a:gd name="connsiteY11" fmla="*/ 8238 h 10000"/>
                <a:gd name="connsiteX12" fmla="*/ 677 w 10000"/>
                <a:gd name="connsiteY12" fmla="*/ 9000 h 10000"/>
                <a:gd name="connsiteX13" fmla="*/ 1155 w 10000"/>
                <a:gd name="connsiteY13" fmla="*/ 9143 h 10000"/>
                <a:gd name="connsiteX14" fmla="*/ 1747 w 10000"/>
                <a:gd name="connsiteY14" fmla="*/ 9429 h 10000"/>
                <a:gd name="connsiteX15" fmla="*/ 2420 w 10000"/>
                <a:gd name="connsiteY15" fmla="*/ 9476 h 10000"/>
                <a:gd name="connsiteX16" fmla="*/ 2777 w 10000"/>
                <a:gd name="connsiteY16" fmla="*/ 9667 h 10000"/>
                <a:gd name="connsiteX17" fmla="*/ 4050 w 10000"/>
                <a:gd name="connsiteY17" fmla="*/ 9762 h 10000"/>
                <a:gd name="connsiteX18" fmla="*/ 4763 w 10000"/>
                <a:gd name="connsiteY18" fmla="*/ 10000 h 10000"/>
                <a:gd name="connsiteX19" fmla="*/ 5915 w 10000"/>
                <a:gd name="connsiteY19" fmla="*/ 9714 h 10000"/>
                <a:gd name="connsiteX20" fmla="*/ 6822 w 10000"/>
                <a:gd name="connsiteY20" fmla="*/ 9857 h 10000"/>
                <a:gd name="connsiteX21" fmla="*/ 7544 w 10000"/>
                <a:gd name="connsiteY21" fmla="*/ 9762 h 10000"/>
                <a:gd name="connsiteX22" fmla="*/ 8411 w 10000"/>
                <a:gd name="connsiteY22" fmla="*/ 9619 h 10000"/>
                <a:gd name="connsiteX23" fmla="*/ 8768 w 10000"/>
                <a:gd name="connsiteY23" fmla="*/ 9333 h 10000"/>
                <a:gd name="connsiteX24" fmla="*/ 8930 w 10000"/>
                <a:gd name="connsiteY24" fmla="*/ 9048 h 10000"/>
                <a:gd name="connsiteX25" fmla="*/ 9368 w 10000"/>
                <a:gd name="connsiteY25" fmla="*/ 8905 h 10000"/>
                <a:gd name="connsiteX26" fmla="*/ 9643 w 10000"/>
                <a:gd name="connsiteY26" fmla="*/ 8333 h 10000"/>
                <a:gd name="connsiteX27" fmla="*/ 9765 w 10000"/>
                <a:gd name="connsiteY27" fmla="*/ 7762 h 10000"/>
                <a:gd name="connsiteX28" fmla="*/ 9838 w 10000"/>
                <a:gd name="connsiteY28" fmla="*/ 7476 h 10000"/>
                <a:gd name="connsiteX29" fmla="*/ 9765 w 10000"/>
                <a:gd name="connsiteY29" fmla="*/ 6762 h 10000"/>
                <a:gd name="connsiteX30" fmla="*/ 9919 w 10000"/>
                <a:gd name="connsiteY30" fmla="*/ 6476 h 10000"/>
                <a:gd name="connsiteX31" fmla="*/ 9960 w 10000"/>
                <a:gd name="connsiteY31" fmla="*/ 6333 h 10000"/>
                <a:gd name="connsiteX32" fmla="*/ 9838 w 10000"/>
                <a:gd name="connsiteY32" fmla="*/ 5286 h 10000"/>
                <a:gd name="connsiteX33" fmla="*/ 9725 w 10000"/>
                <a:gd name="connsiteY33" fmla="*/ 4857 h 10000"/>
                <a:gd name="connsiteX34" fmla="*/ 9684 w 10000"/>
                <a:gd name="connsiteY34" fmla="*/ 4714 h 10000"/>
                <a:gd name="connsiteX35" fmla="*/ 9879 w 10000"/>
                <a:gd name="connsiteY35" fmla="*/ 4143 h 10000"/>
                <a:gd name="connsiteX36" fmla="*/ 9960 w 10000"/>
                <a:gd name="connsiteY36" fmla="*/ 3857 h 10000"/>
                <a:gd name="connsiteX37" fmla="*/ 10000 w 10000"/>
                <a:gd name="connsiteY37" fmla="*/ 3714 h 10000"/>
                <a:gd name="connsiteX38" fmla="*/ 9643 w 10000"/>
                <a:gd name="connsiteY38" fmla="*/ 2857 h 10000"/>
                <a:gd name="connsiteX39" fmla="*/ 9684 w 10000"/>
                <a:gd name="connsiteY39" fmla="*/ 2238 h 10000"/>
                <a:gd name="connsiteX40" fmla="*/ 9643 w 10000"/>
                <a:gd name="connsiteY40" fmla="*/ 2000 h 10000"/>
                <a:gd name="connsiteX41" fmla="*/ 9562 w 10000"/>
                <a:gd name="connsiteY41" fmla="*/ 1714 h 10000"/>
                <a:gd name="connsiteX42" fmla="*/ 9602 w 10000"/>
                <a:gd name="connsiteY42" fmla="*/ 667 h 10000"/>
                <a:gd name="connsiteX43" fmla="*/ 9602 w 10000"/>
                <a:gd name="connsiteY43" fmla="*/ 333 h 10000"/>
                <a:gd name="connsiteX44" fmla="*/ 9562 w 10000"/>
                <a:gd name="connsiteY44" fmla="*/ 190 h 10000"/>
                <a:gd name="connsiteX45" fmla="*/ 1309 w 10000"/>
                <a:gd name="connsiteY45" fmla="*/ 0 h 10000"/>
                <a:gd name="connsiteX0" fmla="*/ 976 w 9902"/>
                <a:gd name="connsiteY0" fmla="*/ 143 h 10000"/>
                <a:gd name="connsiteX1" fmla="*/ 660 w 9902"/>
                <a:gd name="connsiteY1" fmla="*/ 476 h 10000"/>
                <a:gd name="connsiteX2" fmla="*/ 498 w 9902"/>
                <a:gd name="connsiteY2" fmla="*/ 762 h 10000"/>
                <a:gd name="connsiteX3" fmla="*/ 619 w 9902"/>
                <a:gd name="connsiteY3" fmla="*/ 1762 h 10000"/>
                <a:gd name="connsiteX4" fmla="*/ 734 w 9902"/>
                <a:gd name="connsiteY4" fmla="*/ 2857 h 10000"/>
                <a:gd name="connsiteX5" fmla="*/ 498 w 9902"/>
                <a:gd name="connsiteY5" fmla="*/ 3238 h 10000"/>
                <a:gd name="connsiteX6" fmla="*/ 454 w 9902"/>
                <a:gd name="connsiteY6" fmla="*/ 4874 h 10000"/>
                <a:gd name="connsiteX7" fmla="*/ 422 w 9902"/>
                <a:gd name="connsiteY7" fmla="*/ 6143 h 10000"/>
                <a:gd name="connsiteX8" fmla="*/ 173 w 9902"/>
                <a:gd name="connsiteY8" fmla="*/ 6683 h 10000"/>
                <a:gd name="connsiteX9" fmla="*/ 19 w 9902"/>
                <a:gd name="connsiteY9" fmla="*/ 7333 h 10000"/>
                <a:gd name="connsiteX10" fmla="*/ 251 w 9902"/>
                <a:gd name="connsiteY10" fmla="*/ 7787 h 10000"/>
                <a:gd name="connsiteX11" fmla="*/ 304 w 9902"/>
                <a:gd name="connsiteY11" fmla="*/ 8238 h 10000"/>
                <a:gd name="connsiteX12" fmla="*/ 579 w 9902"/>
                <a:gd name="connsiteY12" fmla="*/ 9000 h 10000"/>
                <a:gd name="connsiteX13" fmla="*/ 1057 w 9902"/>
                <a:gd name="connsiteY13" fmla="*/ 9143 h 10000"/>
                <a:gd name="connsiteX14" fmla="*/ 1649 w 9902"/>
                <a:gd name="connsiteY14" fmla="*/ 9429 h 10000"/>
                <a:gd name="connsiteX15" fmla="*/ 2322 w 9902"/>
                <a:gd name="connsiteY15" fmla="*/ 9476 h 10000"/>
                <a:gd name="connsiteX16" fmla="*/ 2679 w 9902"/>
                <a:gd name="connsiteY16" fmla="*/ 9667 h 10000"/>
                <a:gd name="connsiteX17" fmla="*/ 3952 w 9902"/>
                <a:gd name="connsiteY17" fmla="*/ 9762 h 10000"/>
                <a:gd name="connsiteX18" fmla="*/ 4665 w 9902"/>
                <a:gd name="connsiteY18" fmla="*/ 10000 h 10000"/>
                <a:gd name="connsiteX19" fmla="*/ 5817 w 9902"/>
                <a:gd name="connsiteY19" fmla="*/ 9714 h 10000"/>
                <a:gd name="connsiteX20" fmla="*/ 6724 w 9902"/>
                <a:gd name="connsiteY20" fmla="*/ 9857 h 10000"/>
                <a:gd name="connsiteX21" fmla="*/ 7446 w 9902"/>
                <a:gd name="connsiteY21" fmla="*/ 9762 h 10000"/>
                <a:gd name="connsiteX22" fmla="*/ 8313 w 9902"/>
                <a:gd name="connsiteY22" fmla="*/ 9619 h 10000"/>
                <a:gd name="connsiteX23" fmla="*/ 8670 w 9902"/>
                <a:gd name="connsiteY23" fmla="*/ 9333 h 10000"/>
                <a:gd name="connsiteX24" fmla="*/ 8832 w 9902"/>
                <a:gd name="connsiteY24" fmla="*/ 9048 h 10000"/>
                <a:gd name="connsiteX25" fmla="*/ 9270 w 9902"/>
                <a:gd name="connsiteY25" fmla="*/ 8905 h 10000"/>
                <a:gd name="connsiteX26" fmla="*/ 9545 w 9902"/>
                <a:gd name="connsiteY26" fmla="*/ 8333 h 10000"/>
                <a:gd name="connsiteX27" fmla="*/ 9667 w 9902"/>
                <a:gd name="connsiteY27" fmla="*/ 7762 h 10000"/>
                <a:gd name="connsiteX28" fmla="*/ 9740 w 9902"/>
                <a:gd name="connsiteY28" fmla="*/ 7476 h 10000"/>
                <a:gd name="connsiteX29" fmla="*/ 9667 w 9902"/>
                <a:gd name="connsiteY29" fmla="*/ 6762 h 10000"/>
                <a:gd name="connsiteX30" fmla="*/ 9821 w 9902"/>
                <a:gd name="connsiteY30" fmla="*/ 6476 h 10000"/>
                <a:gd name="connsiteX31" fmla="*/ 9862 w 9902"/>
                <a:gd name="connsiteY31" fmla="*/ 6333 h 10000"/>
                <a:gd name="connsiteX32" fmla="*/ 9740 w 9902"/>
                <a:gd name="connsiteY32" fmla="*/ 5286 h 10000"/>
                <a:gd name="connsiteX33" fmla="*/ 9627 w 9902"/>
                <a:gd name="connsiteY33" fmla="*/ 4857 h 10000"/>
                <a:gd name="connsiteX34" fmla="*/ 9586 w 9902"/>
                <a:gd name="connsiteY34" fmla="*/ 4714 h 10000"/>
                <a:gd name="connsiteX35" fmla="*/ 9781 w 9902"/>
                <a:gd name="connsiteY35" fmla="*/ 4143 h 10000"/>
                <a:gd name="connsiteX36" fmla="*/ 9862 w 9902"/>
                <a:gd name="connsiteY36" fmla="*/ 3857 h 10000"/>
                <a:gd name="connsiteX37" fmla="*/ 9902 w 9902"/>
                <a:gd name="connsiteY37" fmla="*/ 3714 h 10000"/>
                <a:gd name="connsiteX38" fmla="*/ 9545 w 9902"/>
                <a:gd name="connsiteY38" fmla="*/ 2857 h 10000"/>
                <a:gd name="connsiteX39" fmla="*/ 9586 w 9902"/>
                <a:gd name="connsiteY39" fmla="*/ 2238 h 10000"/>
                <a:gd name="connsiteX40" fmla="*/ 9545 w 9902"/>
                <a:gd name="connsiteY40" fmla="*/ 2000 h 10000"/>
                <a:gd name="connsiteX41" fmla="*/ 9464 w 9902"/>
                <a:gd name="connsiteY41" fmla="*/ 1714 h 10000"/>
                <a:gd name="connsiteX42" fmla="*/ 9504 w 9902"/>
                <a:gd name="connsiteY42" fmla="*/ 667 h 10000"/>
                <a:gd name="connsiteX43" fmla="*/ 9504 w 9902"/>
                <a:gd name="connsiteY43" fmla="*/ 333 h 10000"/>
                <a:gd name="connsiteX44" fmla="*/ 9464 w 9902"/>
                <a:gd name="connsiteY44" fmla="*/ 190 h 10000"/>
                <a:gd name="connsiteX45" fmla="*/ 1211 w 9902"/>
                <a:gd name="connsiteY45" fmla="*/ 0 h 10000"/>
                <a:gd name="connsiteX0" fmla="*/ 818 w 9832"/>
                <a:gd name="connsiteY0" fmla="*/ 143 h 10000"/>
                <a:gd name="connsiteX1" fmla="*/ 499 w 9832"/>
                <a:gd name="connsiteY1" fmla="*/ 476 h 10000"/>
                <a:gd name="connsiteX2" fmla="*/ 335 w 9832"/>
                <a:gd name="connsiteY2" fmla="*/ 762 h 10000"/>
                <a:gd name="connsiteX3" fmla="*/ 457 w 9832"/>
                <a:gd name="connsiteY3" fmla="*/ 1762 h 10000"/>
                <a:gd name="connsiteX4" fmla="*/ 573 w 9832"/>
                <a:gd name="connsiteY4" fmla="*/ 2857 h 10000"/>
                <a:gd name="connsiteX5" fmla="*/ 335 w 9832"/>
                <a:gd name="connsiteY5" fmla="*/ 3238 h 10000"/>
                <a:gd name="connsiteX6" fmla="*/ 290 w 9832"/>
                <a:gd name="connsiteY6" fmla="*/ 4874 h 10000"/>
                <a:gd name="connsiteX7" fmla="*/ 258 w 9832"/>
                <a:gd name="connsiteY7" fmla="*/ 6143 h 10000"/>
                <a:gd name="connsiteX8" fmla="*/ 7 w 9832"/>
                <a:gd name="connsiteY8" fmla="*/ 6683 h 10000"/>
                <a:gd name="connsiteX9" fmla="*/ 113 w 9832"/>
                <a:gd name="connsiteY9" fmla="*/ 7277 h 10000"/>
                <a:gd name="connsiteX10" fmla="*/ 85 w 9832"/>
                <a:gd name="connsiteY10" fmla="*/ 7787 h 10000"/>
                <a:gd name="connsiteX11" fmla="*/ 139 w 9832"/>
                <a:gd name="connsiteY11" fmla="*/ 8238 h 10000"/>
                <a:gd name="connsiteX12" fmla="*/ 417 w 9832"/>
                <a:gd name="connsiteY12" fmla="*/ 9000 h 10000"/>
                <a:gd name="connsiteX13" fmla="*/ 899 w 9832"/>
                <a:gd name="connsiteY13" fmla="*/ 9143 h 10000"/>
                <a:gd name="connsiteX14" fmla="*/ 1497 w 9832"/>
                <a:gd name="connsiteY14" fmla="*/ 9429 h 10000"/>
                <a:gd name="connsiteX15" fmla="*/ 2177 w 9832"/>
                <a:gd name="connsiteY15" fmla="*/ 9476 h 10000"/>
                <a:gd name="connsiteX16" fmla="*/ 2538 w 9832"/>
                <a:gd name="connsiteY16" fmla="*/ 9667 h 10000"/>
                <a:gd name="connsiteX17" fmla="*/ 3823 w 9832"/>
                <a:gd name="connsiteY17" fmla="*/ 9762 h 10000"/>
                <a:gd name="connsiteX18" fmla="*/ 4543 w 9832"/>
                <a:gd name="connsiteY18" fmla="*/ 10000 h 10000"/>
                <a:gd name="connsiteX19" fmla="*/ 5707 w 9832"/>
                <a:gd name="connsiteY19" fmla="*/ 9714 h 10000"/>
                <a:gd name="connsiteX20" fmla="*/ 6623 w 9832"/>
                <a:gd name="connsiteY20" fmla="*/ 9857 h 10000"/>
                <a:gd name="connsiteX21" fmla="*/ 7352 w 9832"/>
                <a:gd name="connsiteY21" fmla="*/ 9762 h 10000"/>
                <a:gd name="connsiteX22" fmla="*/ 8227 w 9832"/>
                <a:gd name="connsiteY22" fmla="*/ 9619 h 10000"/>
                <a:gd name="connsiteX23" fmla="*/ 8588 w 9832"/>
                <a:gd name="connsiteY23" fmla="*/ 9333 h 10000"/>
                <a:gd name="connsiteX24" fmla="*/ 8751 w 9832"/>
                <a:gd name="connsiteY24" fmla="*/ 9048 h 10000"/>
                <a:gd name="connsiteX25" fmla="*/ 9194 w 9832"/>
                <a:gd name="connsiteY25" fmla="*/ 8905 h 10000"/>
                <a:gd name="connsiteX26" fmla="*/ 9471 w 9832"/>
                <a:gd name="connsiteY26" fmla="*/ 8333 h 10000"/>
                <a:gd name="connsiteX27" fmla="*/ 9595 w 9832"/>
                <a:gd name="connsiteY27" fmla="*/ 7762 h 10000"/>
                <a:gd name="connsiteX28" fmla="*/ 9668 w 9832"/>
                <a:gd name="connsiteY28" fmla="*/ 7476 h 10000"/>
                <a:gd name="connsiteX29" fmla="*/ 9595 w 9832"/>
                <a:gd name="connsiteY29" fmla="*/ 6762 h 10000"/>
                <a:gd name="connsiteX30" fmla="*/ 9750 w 9832"/>
                <a:gd name="connsiteY30" fmla="*/ 6476 h 10000"/>
                <a:gd name="connsiteX31" fmla="*/ 9792 w 9832"/>
                <a:gd name="connsiteY31" fmla="*/ 6333 h 10000"/>
                <a:gd name="connsiteX32" fmla="*/ 9668 w 9832"/>
                <a:gd name="connsiteY32" fmla="*/ 5286 h 10000"/>
                <a:gd name="connsiteX33" fmla="*/ 9554 w 9832"/>
                <a:gd name="connsiteY33" fmla="*/ 4857 h 10000"/>
                <a:gd name="connsiteX34" fmla="*/ 9513 w 9832"/>
                <a:gd name="connsiteY34" fmla="*/ 4714 h 10000"/>
                <a:gd name="connsiteX35" fmla="*/ 9710 w 9832"/>
                <a:gd name="connsiteY35" fmla="*/ 4143 h 10000"/>
                <a:gd name="connsiteX36" fmla="*/ 9792 w 9832"/>
                <a:gd name="connsiteY36" fmla="*/ 3857 h 10000"/>
                <a:gd name="connsiteX37" fmla="*/ 9832 w 9832"/>
                <a:gd name="connsiteY37" fmla="*/ 3714 h 10000"/>
                <a:gd name="connsiteX38" fmla="*/ 9471 w 9832"/>
                <a:gd name="connsiteY38" fmla="*/ 2857 h 10000"/>
                <a:gd name="connsiteX39" fmla="*/ 9513 w 9832"/>
                <a:gd name="connsiteY39" fmla="*/ 2238 h 10000"/>
                <a:gd name="connsiteX40" fmla="*/ 9471 w 9832"/>
                <a:gd name="connsiteY40" fmla="*/ 2000 h 10000"/>
                <a:gd name="connsiteX41" fmla="*/ 9390 w 9832"/>
                <a:gd name="connsiteY41" fmla="*/ 1714 h 10000"/>
                <a:gd name="connsiteX42" fmla="*/ 9430 w 9832"/>
                <a:gd name="connsiteY42" fmla="*/ 667 h 10000"/>
                <a:gd name="connsiteX43" fmla="*/ 9430 w 9832"/>
                <a:gd name="connsiteY43" fmla="*/ 333 h 10000"/>
                <a:gd name="connsiteX44" fmla="*/ 9390 w 9832"/>
                <a:gd name="connsiteY44" fmla="*/ 190 h 10000"/>
                <a:gd name="connsiteX45" fmla="*/ 1055 w 9832"/>
                <a:gd name="connsiteY45" fmla="*/ 0 h 10000"/>
                <a:gd name="connsiteX0" fmla="*/ 832 w 10000"/>
                <a:gd name="connsiteY0" fmla="*/ 143 h 10000"/>
                <a:gd name="connsiteX1" fmla="*/ 508 w 10000"/>
                <a:gd name="connsiteY1" fmla="*/ 476 h 10000"/>
                <a:gd name="connsiteX2" fmla="*/ 341 w 10000"/>
                <a:gd name="connsiteY2" fmla="*/ 762 h 10000"/>
                <a:gd name="connsiteX3" fmla="*/ 465 w 10000"/>
                <a:gd name="connsiteY3" fmla="*/ 1762 h 10000"/>
                <a:gd name="connsiteX4" fmla="*/ 583 w 10000"/>
                <a:gd name="connsiteY4" fmla="*/ 2857 h 10000"/>
                <a:gd name="connsiteX5" fmla="*/ 341 w 10000"/>
                <a:gd name="connsiteY5" fmla="*/ 3238 h 10000"/>
                <a:gd name="connsiteX6" fmla="*/ 295 w 10000"/>
                <a:gd name="connsiteY6" fmla="*/ 4874 h 10000"/>
                <a:gd name="connsiteX7" fmla="*/ 262 w 10000"/>
                <a:gd name="connsiteY7" fmla="*/ 6143 h 10000"/>
                <a:gd name="connsiteX8" fmla="*/ 7 w 10000"/>
                <a:gd name="connsiteY8" fmla="*/ 6683 h 10000"/>
                <a:gd name="connsiteX9" fmla="*/ 115 w 10000"/>
                <a:gd name="connsiteY9" fmla="*/ 7277 h 10000"/>
                <a:gd name="connsiteX10" fmla="*/ 86 w 10000"/>
                <a:gd name="connsiteY10" fmla="*/ 7787 h 10000"/>
                <a:gd name="connsiteX11" fmla="*/ 141 w 10000"/>
                <a:gd name="connsiteY11" fmla="*/ 8238 h 10000"/>
                <a:gd name="connsiteX12" fmla="*/ 424 w 10000"/>
                <a:gd name="connsiteY12" fmla="*/ 9000 h 10000"/>
                <a:gd name="connsiteX13" fmla="*/ 914 w 10000"/>
                <a:gd name="connsiteY13" fmla="*/ 9143 h 10000"/>
                <a:gd name="connsiteX14" fmla="*/ 1523 w 10000"/>
                <a:gd name="connsiteY14" fmla="*/ 9429 h 10000"/>
                <a:gd name="connsiteX15" fmla="*/ 2214 w 10000"/>
                <a:gd name="connsiteY15" fmla="*/ 9476 h 10000"/>
                <a:gd name="connsiteX16" fmla="*/ 2581 w 10000"/>
                <a:gd name="connsiteY16" fmla="*/ 9667 h 10000"/>
                <a:gd name="connsiteX17" fmla="*/ 3888 w 10000"/>
                <a:gd name="connsiteY17" fmla="*/ 9762 h 10000"/>
                <a:gd name="connsiteX18" fmla="*/ 4621 w 10000"/>
                <a:gd name="connsiteY18" fmla="*/ 10000 h 10000"/>
                <a:gd name="connsiteX19" fmla="*/ 5805 w 10000"/>
                <a:gd name="connsiteY19" fmla="*/ 9714 h 10000"/>
                <a:gd name="connsiteX20" fmla="*/ 6736 w 10000"/>
                <a:gd name="connsiteY20" fmla="*/ 9857 h 10000"/>
                <a:gd name="connsiteX21" fmla="*/ 7478 w 10000"/>
                <a:gd name="connsiteY21" fmla="*/ 9762 h 10000"/>
                <a:gd name="connsiteX22" fmla="*/ 8368 w 10000"/>
                <a:gd name="connsiteY22" fmla="*/ 9619 h 10000"/>
                <a:gd name="connsiteX23" fmla="*/ 8735 w 10000"/>
                <a:gd name="connsiteY23" fmla="*/ 9333 h 10000"/>
                <a:gd name="connsiteX24" fmla="*/ 8901 w 10000"/>
                <a:gd name="connsiteY24" fmla="*/ 9048 h 10000"/>
                <a:gd name="connsiteX25" fmla="*/ 9351 w 10000"/>
                <a:gd name="connsiteY25" fmla="*/ 8905 h 10000"/>
                <a:gd name="connsiteX26" fmla="*/ 9633 w 10000"/>
                <a:gd name="connsiteY26" fmla="*/ 8333 h 10000"/>
                <a:gd name="connsiteX27" fmla="*/ 9759 w 10000"/>
                <a:gd name="connsiteY27" fmla="*/ 7762 h 10000"/>
                <a:gd name="connsiteX28" fmla="*/ 9833 w 10000"/>
                <a:gd name="connsiteY28" fmla="*/ 7476 h 10000"/>
                <a:gd name="connsiteX29" fmla="*/ 9759 w 10000"/>
                <a:gd name="connsiteY29" fmla="*/ 6762 h 10000"/>
                <a:gd name="connsiteX30" fmla="*/ 9917 w 10000"/>
                <a:gd name="connsiteY30" fmla="*/ 6476 h 10000"/>
                <a:gd name="connsiteX31" fmla="*/ 9737 w 10000"/>
                <a:gd name="connsiteY31" fmla="*/ 6613 h 10000"/>
                <a:gd name="connsiteX32" fmla="*/ 9833 w 10000"/>
                <a:gd name="connsiteY32" fmla="*/ 5286 h 10000"/>
                <a:gd name="connsiteX33" fmla="*/ 9717 w 10000"/>
                <a:gd name="connsiteY33" fmla="*/ 4857 h 10000"/>
                <a:gd name="connsiteX34" fmla="*/ 9676 w 10000"/>
                <a:gd name="connsiteY34" fmla="*/ 4714 h 10000"/>
                <a:gd name="connsiteX35" fmla="*/ 9876 w 10000"/>
                <a:gd name="connsiteY35" fmla="*/ 4143 h 10000"/>
                <a:gd name="connsiteX36" fmla="*/ 9959 w 10000"/>
                <a:gd name="connsiteY36" fmla="*/ 3857 h 10000"/>
                <a:gd name="connsiteX37" fmla="*/ 10000 w 10000"/>
                <a:gd name="connsiteY37" fmla="*/ 3714 h 10000"/>
                <a:gd name="connsiteX38" fmla="*/ 9633 w 10000"/>
                <a:gd name="connsiteY38" fmla="*/ 2857 h 10000"/>
                <a:gd name="connsiteX39" fmla="*/ 9676 w 10000"/>
                <a:gd name="connsiteY39" fmla="*/ 2238 h 10000"/>
                <a:gd name="connsiteX40" fmla="*/ 9633 w 10000"/>
                <a:gd name="connsiteY40" fmla="*/ 2000 h 10000"/>
                <a:gd name="connsiteX41" fmla="*/ 9550 w 10000"/>
                <a:gd name="connsiteY41" fmla="*/ 1714 h 10000"/>
                <a:gd name="connsiteX42" fmla="*/ 9591 w 10000"/>
                <a:gd name="connsiteY42" fmla="*/ 667 h 10000"/>
                <a:gd name="connsiteX43" fmla="*/ 9591 w 10000"/>
                <a:gd name="connsiteY43" fmla="*/ 333 h 10000"/>
                <a:gd name="connsiteX44" fmla="*/ 9550 w 10000"/>
                <a:gd name="connsiteY44" fmla="*/ 190 h 10000"/>
                <a:gd name="connsiteX45" fmla="*/ 1073 w 10000"/>
                <a:gd name="connsiteY45" fmla="*/ 0 h 10000"/>
                <a:gd name="connsiteX0" fmla="*/ 832 w 9959"/>
                <a:gd name="connsiteY0" fmla="*/ 143 h 10000"/>
                <a:gd name="connsiteX1" fmla="*/ 508 w 9959"/>
                <a:gd name="connsiteY1" fmla="*/ 476 h 10000"/>
                <a:gd name="connsiteX2" fmla="*/ 341 w 9959"/>
                <a:gd name="connsiteY2" fmla="*/ 762 h 10000"/>
                <a:gd name="connsiteX3" fmla="*/ 465 w 9959"/>
                <a:gd name="connsiteY3" fmla="*/ 1762 h 10000"/>
                <a:gd name="connsiteX4" fmla="*/ 583 w 9959"/>
                <a:gd name="connsiteY4" fmla="*/ 2857 h 10000"/>
                <a:gd name="connsiteX5" fmla="*/ 341 w 9959"/>
                <a:gd name="connsiteY5" fmla="*/ 3238 h 10000"/>
                <a:gd name="connsiteX6" fmla="*/ 295 w 9959"/>
                <a:gd name="connsiteY6" fmla="*/ 4874 h 10000"/>
                <a:gd name="connsiteX7" fmla="*/ 262 w 9959"/>
                <a:gd name="connsiteY7" fmla="*/ 6143 h 10000"/>
                <a:gd name="connsiteX8" fmla="*/ 7 w 9959"/>
                <a:gd name="connsiteY8" fmla="*/ 6683 h 10000"/>
                <a:gd name="connsiteX9" fmla="*/ 115 w 9959"/>
                <a:gd name="connsiteY9" fmla="*/ 7277 h 10000"/>
                <a:gd name="connsiteX10" fmla="*/ 86 w 9959"/>
                <a:gd name="connsiteY10" fmla="*/ 7787 h 10000"/>
                <a:gd name="connsiteX11" fmla="*/ 141 w 9959"/>
                <a:gd name="connsiteY11" fmla="*/ 8238 h 10000"/>
                <a:gd name="connsiteX12" fmla="*/ 424 w 9959"/>
                <a:gd name="connsiteY12" fmla="*/ 9000 h 10000"/>
                <a:gd name="connsiteX13" fmla="*/ 914 w 9959"/>
                <a:gd name="connsiteY13" fmla="*/ 9143 h 10000"/>
                <a:gd name="connsiteX14" fmla="*/ 1523 w 9959"/>
                <a:gd name="connsiteY14" fmla="*/ 9429 h 10000"/>
                <a:gd name="connsiteX15" fmla="*/ 2214 w 9959"/>
                <a:gd name="connsiteY15" fmla="*/ 9476 h 10000"/>
                <a:gd name="connsiteX16" fmla="*/ 2581 w 9959"/>
                <a:gd name="connsiteY16" fmla="*/ 9667 h 10000"/>
                <a:gd name="connsiteX17" fmla="*/ 3888 w 9959"/>
                <a:gd name="connsiteY17" fmla="*/ 9762 h 10000"/>
                <a:gd name="connsiteX18" fmla="*/ 4621 w 9959"/>
                <a:gd name="connsiteY18" fmla="*/ 10000 h 10000"/>
                <a:gd name="connsiteX19" fmla="*/ 5805 w 9959"/>
                <a:gd name="connsiteY19" fmla="*/ 9714 h 10000"/>
                <a:gd name="connsiteX20" fmla="*/ 6736 w 9959"/>
                <a:gd name="connsiteY20" fmla="*/ 9857 h 10000"/>
                <a:gd name="connsiteX21" fmla="*/ 7478 w 9959"/>
                <a:gd name="connsiteY21" fmla="*/ 9762 h 10000"/>
                <a:gd name="connsiteX22" fmla="*/ 8368 w 9959"/>
                <a:gd name="connsiteY22" fmla="*/ 9619 h 10000"/>
                <a:gd name="connsiteX23" fmla="*/ 8735 w 9959"/>
                <a:gd name="connsiteY23" fmla="*/ 9333 h 10000"/>
                <a:gd name="connsiteX24" fmla="*/ 8901 w 9959"/>
                <a:gd name="connsiteY24" fmla="*/ 9048 h 10000"/>
                <a:gd name="connsiteX25" fmla="*/ 9351 w 9959"/>
                <a:gd name="connsiteY25" fmla="*/ 8905 h 10000"/>
                <a:gd name="connsiteX26" fmla="*/ 9633 w 9959"/>
                <a:gd name="connsiteY26" fmla="*/ 8333 h 10000"/>
                <a:gd name="connsiteX27" fmla="*/ 9759 w 9959"/>
                <a:gd name="connsiteY27" fmla="*/ 7762 h 10000"/>
                <a:gd name="connsiteX28" fmla="*/ 9833 w 9959"/>
                <a:gd name="connsiteY28" fmla="*/ 7476 h 10000"/>
                <a:gd name="connsiteX29" fmla="*/ 9759 w 9959"/>
                <a:gd name="connsiteY29" fmla="*/ 6762 h 10000"/>
                <a:gd name="connsiteX30" fmla="*/ 9917 w 9959"/>
                <a:gd name="connsiteY30" fmla="*/ 6476 h 10000"/>
                <a:gd name="connsiteX31" fmla="*/ 9737 w 9959"/>
                <a:gd name="connsiteY31" fmla="*/ 6613 h 10000"/>
                <a:gd name="connsiteX32" fmla="*/ 9833 w 9959"/>
                <a:gd name="connsiteY32" fmla="*/ 5286 h 10000"/>
                <a:gd name="connsiteX33" fmla="*/ 9717 w 9959"/>
                <a:gd name="connsiteY33" fmla="*/ 4857 h 10000"/>
                <a:gd name="connsiteX34" fmla="*/ 9676 w 9959"/>
                <a:gd name="connsiteY34" fmla="*/ 4714 h 10000"/>
                <a:gd name="connsiteX35" fmla="*/ 9876 w 9959"/>
                <a:gd name="connsiteY35" fmla="*/ 4143 h 10000"/>
                <a:gd name="connsiteX36" fmla="*/ 9959 w 9959"/>
                <a:gd name="connsiteY36" fmla="*/ 3857 h 10000"/>
                <a:gd name="connsiteX37" fmla="*/ 9734 w 9959"/>
                <a:gd name="connsiteY37" fmla="*/ 3602 h 10000"/>
                <a:gd name="connsiteX38" fmla="*/ 9633 w 9959"/>
                <a:gd name="connsiteY38" fmla="*/ 2857 h 10000"/>
                <a:gd name="connsiteX39" fmla="*/ 9676 w 9959"/>
                <a:gd name="connsiteY39" fmla="*/ 2238 h 10000"/>
                <a:gd name="connsiteX40" fmla="*/ 9633 w 9959"/>
                <a:gd name="connsiteY40" fmla="*/ 2000 h 10000"/>
                <a:gd name="connsiteX41" fmla="*/ 9550 w 9959"/>
                <a:gd name="connsiteY41" fmla="*/ 1714 h 10000"/>
                <a:gd name="connsiteX42" fmla="*/ 9591 w 9959"/>
                <a:gd name="connsiteY42" fmla="*/ 667 h 10000"/>
                <a:gd name="connsiteX43" fmla="*/ 9591 w 9959"/>
                <a:gd name="connsiteY43" fmla="*/ 333 h 10000"/>
                <a:gd name="connsiteX44" fmla="*/ 9550 w 9959"/>
                <a:gd name="connsiteY44" fmla="*/ 190 h 10000"/>
                <a:gd name="connsiteX45" fmla="*/ 1073 w 9959"/>
                <a:gd name="connsiteY45" fmla="*/ 0 h 10000"/>
                <a:gd name="connsiteX0" fmla="*/ 834 w 9957"/>
                <a:gd name="connsiteY0" fmla="*/ 143 h 10000"/>
                <a:gd name="connsiteX1" fmla="*/ 509 w 9957"/>
                <a:gd name="connsiteY1" fmla="*/ 476 h 10000"/>
                <a:gd name="connsiteX2" fmla="*/ 341 w 9957"/>
                <a:gd name="connsiteY2" fmla="*/ 762 h 10000"/>
                <a:gd name="connsiteX3" fmla="*/ 466 w 9957"/>
                <a:gd name="connsiteY3" fmla="*/ 1762 h 10000"/>
                <a:gd name="connsiteX4" fmla="*/ 584 w 9957"/>
                <a:gd name="connsiteY4" fmla="*/ 2857 h 10000"/>
                <a:gd name="connsiteX5" fmla="*/ 341 w 9957"/>
                <a:gd name="connsiteY5" fmla="*/ 3238 h 10000"/>
                <a:gd name="connsiteX6" fmla="*/ 295 w 9957"/>
                <a:gd name="connsiteY6" fmla="*/ 4874 h 10000"/>
                <a:gd name="connsiteX7" fmla="*/ 262 w 9957"/>
                <a:gd name="connsiteY7" fmla="*/ 6143 h 10000"/>
                <a:gd name="connsiteX8" fmla="*/ 6 w 9957"/>
                <a:gd name="connsiteY8" fmla="*/ 6683 h 10000"/>
                <a:gd name="connsiteX9" fmla="*/ 114 w 9957"/>
                <a:gd name="connsiteY9" fmla="*/ 7277 h 10000"/>
                <a:gd name="connsiteX10" fmla="*/ 85 w 9957"/>
                <a:gd name="connsiteY10" fmla="*/ 7787 h 10000"/>
                <a:gd name="connsiteX11" fmla="*/ 141 w 9957"/>
                <a:gd name="connsiteY11" fmla="*/ 8238 h 10000"/>
                <a:gd name="connsiteX12" fmla="*/ 425 w 9957"/>
                <a:gd name="connsiteY12" fmla="*/ 9000 h 10000"/>
                <a:gd name="connsiteX13" fmla="*/ 917 w 9957"/>
                <a:gd name="connsiteY13" fmla="*/ 9143 h 10000"/>
                <a:gd name="connsiteX14" fmla="*/ 1528 w 9957"/>
                <a:gd name="connsiteY14" fmla="*/ 9429 h 10000"/>
                <a:gd name="connsiteX15" fmla="*/ 2222 w 9957"/>
                <a:gd name="connsiteY15" fmla="*/ 9476 h 10000"/>
                <a:gd name="connsiteX16" fmla="*/ 2591 w 9957"/>
                <a:gd name="connsiteY16" fmla="*/ 9667 h 10000"/>
                <a:gd name="connsiteX17" fmla="*/ 3903 w 9957"/>
                <a:gd name="connsiteY17" fmla="*/ 9762 h 10000"/>
                <a:gd name="connsiteX18" fmla="*/ 4639 w 9957"/>
                <a:gd name="connsiteY18" fmla="*/ 10000 h 10000"/>
                <a:gd name="connsiteX19" fmla="*/ 5828 w 9957"/>
                <a:gd name="connsiteY19" fmla="*/ 9714 h 10000"/>
                <a:gd name="connsiteX20" fmla="*/ 6763 w 9957"/>
                <a:gd name="connsiteY20" fmla="*/ 9857 h 10000"/>
                <a:gd name="connsiteX21" fmla="*/ 7508 w 9957"/>
                <a:gd name="connsiteY21" fmla="*/ 9762 h 10000"/>
                <a:gd name="connsiteX22" fmla="*/ 8401 w 9957"/>
                <a:gd name="connsiteY22" fmla="*/ 9619 h 10000"/>
                <a:gd name="connsiteX23" fmla="*/ 8770 w 9957"/>
                <a:gd name="connsiteY23" fmla="*/ 9333 h 10000"/>
                <a:gd name="connsiteX24" fmla="*/ 8937 w 9957"/>
                <a:gd name="connsiteY24" fmla="*/ 9048 h 10000"/>
                <a:gd name="connsiteX25" fmla="*/ 9388 w 9957"/>
                <a:gd name="connsiteY25" fmla="*/ 8905 h 10000"/>
                <a:gd name="connsiteX26" fmla="*/ 9672 w 9957"/>
                <a:gd name="connsiteY26" fmla="*/ 8333 h 10000"/>
                <a:gd name="connsiteX27" fmla="*/ 9798 w 9957"/>
                <a:gd name="connsiteY27" fmla="*/ 7762 h 10000"/>
                <a:gd name="connsiteX28" fmla="*/ 9872 w 9957"/>
                <a:gd name="connsiteY28" fmla="*/ 7476 h 10000"/>
                <a:gd name="connsiteX29" fmla="*/ 9798 w 9957"/>
                <a:gd name="connsiteY29" fmla="*/ 6762 h 10000"/>
                <a:gd name="connsiteX30" fmla="*/ 9957 w 9957"/>
                <a:gd name="connsiteY30" fmla="*/ 6476 h 10000"/>
                <a:gd name="connsiteX31" fmla="*/ 9776 w 9957"/>
                <a:gd name="connsiteY31" fmla="*/ 6613 h 10000"/>
                <a:gd name="connsiteX32" fmla="*/ 9872 w 9957"/>
                <a:gd name="connsiteY32" fmla="*/ 5286 h 10000"/>
                <a:gd name="connsiteX33" fmla="*/ 9756 w 9957"/>
                <a:gd name="connsiteY33" fmla="*/ 4857 h 10000"/>
                <a:gd name="connsiteX34" fmla="*/ 9715 w 9957"/>
                <a:gd name="connsiteY34" fmla="*/ 4714 h 10000"/>
                <a:gd name="connsiteX35" fmla="*/ 9916 w 9957"/>
                <a:gd name="connsiteY35" fmla="*/ 4143 h 10000"/>
                <a:gd name="connsiteX36" fmla="*/ 9732 w 9957"/>
                <a:gd name="connsiteY36" fmla="*/ 4081 h 10000"/>
                <a:gd name="connsiteX37" fmla="*/ 9773 w 9957"/>
                <a:gd name="connsiteY37" fmla="*/ 3602 h 10000"/>
                <a:gd name="connsiteX38" fmla="*/ 9672 w 9957"/>
                <a:gd name="connsiteY38" fmla="*/ 2857 h 10000"/>
                <a:gd name="connsiteX39" fmla="*/ 9715 w 9957"/>
                <a:gd name="connsiteY39" fmla="*/ 2238 h 10000"/>
                <a:gd name="connsiteX40" fmla="*/ 9672 w 9957"/>
                <a:gd name="connsiteY40" fmla="*/ 2000 h 10000"/>
                <a:gd name="connsiteX41" fmla="*/ 9588 w 9957"/>
                <a:gd name="connsiteY41" fmla="*/ 1714 h 10000"/>
                <a:gd name="connsiteX42" fmla="*/ 9629 w 9957"/>
                <a:gd name="connsiteY42" fmla="*/ 667 h 10000"/>
                <a:gd name="connsiteX43" fmla="*/ 9629 w 9957"/>
                <a:gd name="connsiteY43" fmla="*/ 333 h 10000"/>
                <a:gd name="connsiteX44" fmla="*/ 9588 w 9957"/>
                <a:gd name="connsiteY44" fmla="*/ 190 h 10000"/>
                <a:gd name="connsiteX45" fmla="*/ 1076 w 9957"/>
                <a:gd name="connsiteY4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957" h="10000">
                  <a:moveTo>
                    <a:pt x="834" y="143"/>
                  </a:moveTo>
                  <a:cubicBezTo>
                    <a:pt x="718" y="345"/>
                    <a:pt x="565" y="226"/>
                    <a:pt x="509" y="476"/>
                  </a:cubicBezTo>
                  <a:cubicBezTo>
                    <a:pt x="491" y="571"/>
                    <a:pt x="341" y="762"/>
                    <a:pt x="341" y="762"/>
                  </a:cubicBezTo>
                  <a:cubicBezTo>
                    <a:pt x="299" y="1060"/>
                    <a:pt x="610" y="1512"/>
                    <a:pt x="466" y="1762"/>
                  </a:cubicBezTo>
                  <a:cubicBezTo>
                    <a:pt x="483" y="2226"/>
                    <a:pt x="474" y="2464"/>
                    <a:pt x="584" y="2857"/>
                  </a:cubicBezTo>
                  <a:cubicBezTo>
                    <a:pt x="533" y="3048"/>
                    <a:pt x="483" y="3131"/>
                    <a:pt x="341" y="3238"/>
                  </a:cubicBezTo>
                  <a:cubicBezTo>
                    <a:pt x="91" y="3690"/>
                    <a:pt x="547" y="4445"/>
                    <a:pt x="295" y="4874"/>
                  </a:cubicBezTo>
                  <a:cubicBezTo>
                    <a:pt x="287" y="5338"/>
                    <a:pt x="295" y="5679"/>
                    <a:pt x="262" y="6143"/>
                  </a:cubicBezTo>
                  <a:cubicBezTo>
                    <a:pt x="245" y="6298"/>
                    <a:pt x="31" y="6494"/>
                    <a:pt x="6" y="6683"/>
                  </a:cubicBezTo>
                  <a:cubicBezTo>
                    <a:pt x="-18" y="6872"/>
                    <a:pt x="40" y="6980"/>
                    <a:pt x="114" y="7277"/>
                  </a:cubicBezTo>
                  <a:cubicBezTo>
                    <a:pt x="90" y="7373"/>
                    <a:pt x="95" y="7680"/>
                    <a:pt x="85" y="7787"/>
                  </a:cubicBezTo>
                  <a:cubicBezTo>
                    <a:pt x="53" y="8144"/>
                    <a:pt x="-118" y="8143"/>
                    <a:pt x="141" y="8238"/>
                  </a:cubicBezTo>
                  <a:cubicBezTo>
                    <a:pt x="299" y="8524"/>
                    <a:pt x="333" y="8667"/>
                    <a:pt x="425" y="9000"/>
                  </a:cubicBezTo>
                  <a:lnTo>
                    <a:pt x="917" y="9143"/>
                  </a:lnTo>
                  <a:cubicBezTo>
                    <a:pt x="1119" y="9202"/>
                    <a:pt x="1327" y="9345"/>
                    <a:pt x="1528" y="9429"/>
                  </a:cubicBezTo>
                  <a:cubicBezTo>
                    <a:pt x="1753" y="9512"/>
                    <a:pt x="1988" y="9464"/>
                    <a:pt x="2222" y="9476"/>
                  </a:cubicBezTo>
                  <a:cubicBezTo>
                    <a:pt x="2347" y="9524"/>
                    <a:pt x="2456" y="9643"/>
                    <a:pt x="2591" y="9667"/>
                  </a:cubicBezTo>
                  <a:cubicBezTo>
                    <a:pt x="2800" y="9690"/>
                    <a:pt x="3760" y="9750"/>
                    <a:pt x="3903" y="9762"/>
                  </a:cubicBezTo>
                  <a:cubicBezTo>
                    <a:pt x="4145" y="9857"/>
                    <a:pt x="4397" y="9905"/>
                    <a:pt x="4639" y="10000"/>
                  </a:cubicBezTo>
                  <a:cubicBezTo>
                    <a:pt x="5048" y="9964"/>
                    <a:pt x="5433" y="9869"/>
                    <a:pt x="5828" y="9714"/>
                  </a:cubicBezTo>
                  <a:cubicBezTo>
                    <a:pt x="6177" y="9750"/>
                    <a:pt x="6427" y="9810"/>
                    <a:pt x="6763" y="9857"/>
                  </a:cubicBezTo>
                  <a:cubicBezTo>
                    <a:pt x="7030" y="9964"/>
                    <a:pt x="7248" y="9810"/>
                    <a:pt x="7508" y="9762"/>
                  </a:cubicBezTo>
                  <a:cubicBezTo>
                    <a:pt x="7809" y="9714"/>
                    <a:pt x="8108" y="9702"/>
                    <a:pt x="8401" y="9619"/>
                  </a:cubicBezTo>
                  <a:cubicBezTo>
                    <a:pt x="8536" y="9512"/>
                    <a:pt x="8670" y="9488"/>
                    <a:pt x="8770" y="9333"/>
                  </a:cubicBezTo>
                  <a:cubicBezTo>
                    <a:pt x="8835" y="9238"/>
                    <a:pt x="8845" y="9083"/>
                    <a:pt x="8937" y="9048"/>
                  </a:cubicBezTo>
                  <a:cubicBezTo>
                    <a:pt x="9246" y="8929"/>
                    <a:pt x="9095" y="8976"/>
                    <a:pt x="9388" y="8905"/>
                  </a:cubicBezTo>
                  <a:cubicBezTo>
                    <a:pt x="9529" y="8738"/>
                    <a:pt x="9555" y="8536"/>
                    <a:pt x="9672" y="8333"/>
                  </a:cubicBezTo>
                  <a:cubicBezTo>
                    <a:pt x="9723" y="7952"/>
                    <a:pt x="9681" y="8143"/>
                    <a:pt x="9798" y="7762"/>
                  </a:cubicBezTo>
                  <a:cubicBezTo>
                    <a:pt x="9823" y="7667"/>
                    <a:pt x="9872" y="7476"/>
                    <a:pt x="9872" y="7476"/>
                  </a:cubicBezTo>
                  <a:cubicBezTo>
                    <a:pt x="9798" y="7238"/>
                    <a:pt x="9705" y="7024"/>
                    <a:pt x="9798" y="6762"/>
                  </a:cubicBezTo>
                  <a:cubicBezTo>
                    <a:pt x="9840" y="6655"/>
                    <a:pt x="9932" y="6583"/>
                    <a:pt x="9957" y="6476"/>
                  </a:cubicBezTo>
                  <a:cubicBezTo>
                    <a:pt x="9965" y="6429"/>
                    <a:pt x="9767" y="6661"/>
                    <a:pt x="9776" y="6613"/>
                  </a:cubicBezTo>
                  <a:cubicBezTo>
                    <a:pt x="9725" y="5756"/>
                    <a:pt x="10032" y="5810"/>
                    <a:pt x="9872" y="5286"/>
                  </a:cubicBezTo>
                  <a:cubicBezTo>
                    <a:pt x="9840" y="5143"/>
                    <a:pt x="9798" y="5000"/>
                    <a:pt x="9756" y="4857"/>
                  </a:cubicBezTo>
                  <a:cubicBezTo>
                    <a:pt x="9748" y="4810"/>
                    <a:pt x="9715" y="4714"/>
                    <a:pt x="9715" y="4714"/>
                  </a:cubicBezTo>
                  <a:cubicBezTo>
                    <a:pt x="9756" y="4429"/>
                    <a:pt x="9748" y="4345"/>
                    <a:pt x="9916" y="4143"/>
                  </a:cubicBezTo>
                  <a:cubicBezTo>
                    <a:pt x="9948" y="4048"/>
                    <a:pt x="9698" y="4176"/>
                    <a:pt x="9732" y="4081"/>
                  </a:cubicBezTo>
                  <a:cubicBezTo>
                    <a:pt x="9740" y="4034"/>
                    <a:pt x="9783" y="3806"/>
                    <a:pt x="9773" y="3602"/>
                  </a:cubicBezTo>
                  <a:cubicBezTo>
                    <a:pt x="9763" y="3398"/>
                    <a:pt x="9899" y="3119"/>
                    <a:pt x="9672" y="2857"/>
                  </a:cubicBezTo>
                  <a:cubicBezTo>
                    <a:pt x="9613" y="2643"/>
                    <a:pt x="9656" y="2452"/>
                    <a:pt x="9715" y="2238"/>
                  </a:cubicBezTo>
                  <a:cubicBezTo>
                    <a:pt x="9705" y="2155"/>
                    <a:pt x="9689" y="2083"/>
                    <a:pt x="9672" y="2000"/>
                  </a:cubicBezTo>
                  <a:cubicBezTo>
                    <a:pt x="9656" y="1905"/>
                    <a:pt x="9588" y="1714"/>
                    <a:pt x="9588" y="1714"/>
                  </a:cubicBezTo>
                  <a:cubicBezTo>
                    <a:pt x="9638" y="1286"/>
                    <a:pt x="9672" y="1131"/>
                    <a:pt x="9629" y="667"/>
                  </a:cubicBezTo>
                  <a:cubicBezTo>
                    <a:pt x="9681" y="476"/>
                    <a:pt x="9681" y="560"/>
                    <a:pt x="9629" y="333"/>
                  </a:cubicBezTo>
                  <a:cubicBezTo>
                    <a:pt x="9621" y="286"/>
                    <a:pt x="9588" y="190"/>
                    <a:pt x="9588" y="190"/>
                  </a:cubicBezTo>
                  <a:lnTo>
                    <a:pt x="1076" y="0"/>
                  </a:lnTo>
                </a:path>
              </a:pathLst>
            </a:custGeom>
            <a:blipFill dpi="0" rotWithShape="1">
              <a:blip r:embed="rId8"/>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56" name="Rectangle 70" descr="White marble"/>
            <p:cNvSpPr>
              <a:spLocks noChangeArrowheads="1"/>
            </p:cNvSpPr>
            <p:nvPr/>
          </p:nvSpPr>
          <p:spPr bwMode="auto">
            <a:xfrm>
              <a:off x="4619" y="487"/>
              <a:ext cx="823" cy="436"/>
            </a:xfrm>
            <a:prstGeom prst="rect">
              <a:avLst/>
            </a:prstGeom>
            <a:blipFill dpi="0" rotWithShape="1">
              <a:blip r:embed="rId8"/>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57" name="Rectangle 71"/>
            <p:cNvSpPr>
              <a:spLocks noChangeArrowheads="1"/>
            </p:cNvSpPr>
            <p:nvPr/>
          </p:nvSpPr>
          <p:spPr bwMode="auto">
            <a:xfrm>
              <a:off x="4489" y="487"/>
              <a:ext cx="44" cy="586"/>
            </a:xfrm>
            <a:prstGeom prst="rect">
              <a:avLst/>
            </a:prstGeom>
            <a:solidFill>
              <a:schemeClr val="accent1">
                <a:lumMod val="75000"/>
              </a:schemeClr>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58" name="Rectangle 72"/>
            <p:cNvSpPr>
              <a:spLocks noChangeArrowheads="1"/>
            </p:cNvSpPr>
            <p:nvPr/>
          </p:nvSpPr>
          <p:spPr bwMode="auto">
            <a:xfrm>
              <a:off x="5528" y="487"/>
              <a:ext cx="43" cy="586"/>
            </a:xfrm>
            <a:prstGeom prst="rect">
              <a:avLst/>
            </a:prstGeom>
            <a:solidFill>
              <a:schemeClr val="accent1">
                <a:lumMod val="75000"/>
              </a:schemeClr>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nchor="ctr"/>
            <a:lstStyle>
              <a:lvl1pPr defTabSz="1019175">
                <a:defRPr sz="2400">
                  <a:solidFill>
                    <a:schemeClr val="tx1"/>
                  </a:solidFill>
                  <a:latin typeface="Times New Roman" pitchFamily="18" charset="0"/>
                </a:defRPr>
              </a:lvl1pPr>
              <a:lvl2pPr marL="742950" indent="-285750" defTabSz="1019175">
                <a:defRPr sz="2400">
                  <a:solidFill>
                    <a:schemeClr val="tx1"/>
                  </a:solidFill>
                  <a:latin typeface="Times New Roman" pitchFamily="18" charset="0"/>
                </a:defRPr>
              </a:lvl2pPr>
              <a:lvl3pPr marL="1143000" indent="-228600" defTabSz="1019175">
                <a:defRPr sz="2400">
                  <a:solidFill>
                    <a:schemeClr val="tx1"/>
                  </a:solidFill>
                  <a:latin typeface="Times New Roman" pitchFamily="18" charset="0"/>
                </a:defRPr>
              </a:lvl3pPr>
              <a:lvl4pPr marL="1600200" indent="-228600" defTabSz="1019175">
                <a:defRPr sz="2400">
                  <a:solidFill>
                    <a:schemeClr val="tx1"/>
                  </a:solidFill>
                  <a:latin typeface="Times New Roman" pitchFamily="18" charset="0"/>
                </a:defRPr>
              </a:lvl4pPr>
              <a:lvl5pPr marL="2057400" indent="-228600" defTabSz="1019175">
                <a:defRPr sz="2400">
                  <a:solidFill>
                    <a:schemeClr val="tx1"/>
                  </a:solidFill>
                  <a:latin typeface="Times New Roman" pitchFamily="18" charset="0"/>
                </a:defRPr>
              </a:lvl5pPr>
              <a:lvl6pPr marL="2514600" indent="-228600" defTabSz="1019175" eaLnBrk="0" fontAlgn="base" hangingPunct="0">
                <a:spcBef>
                  <a:spcPct val="0"/>
                </a:spcBef>
                <a:spcAft>
                  <a:spcPct val="0"/>
                </a:spcAft>
                <a:defRPr sz="2400">
                  <a:solidFill>
                    <a:schemeClr val="tx1"/>
                  </a:solidFill>
                  <a:latin typeface="Times New Roman" pitchFamily="18" charset="0"/>
                </a:defRPr>
              </a:lvl6pPr>
              <a:lvl7pPr marL="2971800" indent="-228600" defTabSz="1019175" eaLnBrk="0" fontAlgn="base" hangingPunct="0">
                <a:spcBef>
                  <a:spcPct val="0"/>
                </a:spcBef>
                <a:spcAft>
                  <a:spcPct val="0"/>
                </a:spcAft>
                <a:defRPr sz="2400">
                  <a:solidFill>
                    <a:schemeClr val="tx1"/>
                  </a:solidFill>
                  <a:latin typeface="Times New Roman" pitchFamily="18" charset="0"/>
                </a:defRPr>
              </a:lvl7pPr>
              <a:lvl8pPr marL="3429000" indent="-228600" defTabSz="1019175" eaLnBrk="0" fontAlgn="base" hangingPunct="0">
                <a:spcBef>
                  <a:spcPct val="0"/>
                </a:spcBef>
                <a:spcAft>
                  <a:spcPct val="0"/>
                </a:spcAft>
                <a:defRPr sz="2400">
                  <a:solidFill>
                    <a:schemeClr val="tx1"/>
                  </a:solidFill>
                  <a:latin typeface="Times New Roman" pitchFamily="18" charset="0"/>
                </a:defRPr>
              </a:lvl8pPr>
              <a:lvl9pPr marL="3886200" indent="-228600" defTabSz="1019175"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endParaRPr lang="en-US" altLang="en-US" sz="2000" dirty="0">
                <a:solidFill>
                  <a:srgbClr val="000000"/>
                </a:solidFill>
                <a:latin typeface="Arial" pitchFamily="34" charset="0"/>
                <a:ea typeface="+mn-ea"/>
                <a:cs typeface="Arial" pitchFamily="34" charset="0"/>
              </a:endParaRPr>
            </a:p>
          </p:txBody>
        </p:sp>
        <p:sp>
          <p:nvSpPr>
            <p:cNvPr id="59" name="Rectangle 73" descr="Granite"/>
            <p:cNvSpPr>
              <a:spLocks noChangeArrowheads="1"/>
            </p:cNvSpPr>
            <p:nvPr/>
          </p:nvSpPr>
          <p:spPr bwMode="auto">
            <a:xfrm>
              <a:off x="4619" y="487"/>
              <a:ext cx="823" cy="912"/>
            </a:xfrm>
            <a:prstGeom prst="rect">
              <a:avLst/>
            </a:pr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60" name="Freeform 74" descr="Granite"/>
            <p:cNvSpPr>
              <a:spLocks/>
            </p:cNvSpPr>
            <p:nvPr/>
          </p:nvSpPr>
          <p:spPr bwMode="auto">
            <a:xfrm>
              <a:off x="4545" y="1360"/>
              <a:ext cx="936" cy="1408"/>
            </a:xfrm>
            <a:custGeom>
              <a:avLst/>
              <a:gdLst>
                <a:gd name="T0" fmla="*/ 142 w 1100"/>
                <a:gd name="T1" fmla="*/ 11 h 1767"/>
                <a:gd name="T2" fmla="*/ 115 w 1100"/>
                <a:gd name="T3" fmla="*/ 63 h 1767"/>
                <a:gd name="T4" fmla="*/ 61 w 1100"/>
                <a:gd name="T5" fmla="*/ 184 h 1767"/>
                <a:gd name="T6" fmla="*/ 68 w 1100"/>
                <a:gd name="T7" fmla="*/ 270 h 1767"/>
                <a:gd name="T8" fmla="*/ 81 w 1100"/>
                <a:gd name="T9" fmla="*/ 305 h 1767"/>
                <a:gd name="T10" fmla="*/ 68 w 1100"/>
                <a:gd name="T11" fmla="*/ 414 h 1767"/>
                <a:gd name="T12" fmla="*/ 81 w 1100"/>
                <a:gd name="T13" fmla="*/ 449 h 1767"/>
                <a:gd name="T14" fmla="*/ 75 w 1100"/>
                <a:gd name="T15" fmla="*/ 500 h 1767"/>
                <a:gd name="T16" fmla="*/ 61 w 1100"/>
                <a:gd name="T17" fmla="*/ 535 h 1767"/>
                <a:gd name="T18" fmla="*/ 33 w 1100"/>
                <a:gd name="T19" fmla="*/ 650 h 1767"/>
                <a:gd name="T20" fmla="*/ 33 w 1100"/>
                <a:gd name="T21" fmla="*/ 742 h 1767"/>
                <a:gd name="T22" fmla="*/ 14 w 1100"/>
                <a:gd name="T23" fmla="*/ 782 h 1767"/>
                <a:gd name="T24" fmla="*/ 0 w 1100"/>
                <a:gd name="T25" fmla="*/ 817 h 1767"/>
                <a:gd name="T26" fmla="*/ 40 w 1100"/>
                <a:gd name="T27" fmla="*/ 850 h 1767"/>
                <a:gd name="T28" fmla="*/ 61 w 1100"/>
                <a:gd name="T29" fmla="*/ 881 h 1767"/>
                <a:gd name="T30" fmla="*/ 126 w 1100"/>
                <a:gd name="T31" fmla="*/ 959 h 1767"/>
                <a:gd name="T32" fmla="*/ 126 w 1100"/>
                <a:gd name="T33" fmla="*/ 1023 h 1767"/>
                <a:gd name="T34" fmla="*/ 152 w 1100"/>
                <a:gd name="T35" fmla="*/ 1071 h 1767"/>
                <a:gd name="T36" fmla="*/ 144 w 1100"/>
                <a:gd name="T37" fmla="*/ 1192 h 1767"/>
                <a:gd name="T38" fmla="*/ 152 w 1100"/>
                <a:gd name="T39" fmla="*/ 1368 h 1767"/>
                <a:gd name="T40" fmla="*/ 224 w 1100"/>
                <a:gd name="T41" fmla="*/ 1406 h 1767"/>
                <a:gd name="T42" fmla="*/ 346 w 1100"/>
                <a:gd name="T43" fmla="*/ 1400 h 1767"/>
                <a:gd name="T44" fmla="*/ 519 w 1100"/>
                <a:gd name="T45" fmla="*/ 1390 h 1767"/>
                <a:gd name="T46" fmla="*/ 675 w 1100"/>
                <a:gd name="T47" fmla="*/ 1387 h 1767"/>
                <a:gd name="T48" fmla="*/ 862 w 1100"/>
                <a:gd name="T49" fmla="*/ 1371 h 1767"/>
                <a:gd name="T50" fmla="*/ 938 w 1100"/>
                <a:gd name="T51" fmla="*/ 1330 h 1767"/>
                <a:gd name="T52" fmla="*/ 920 w 1100"/>
                <a:gd name="T53" fmla="*/ 1237 h 1767"/>
                <a:gd name="T54" fmla="*/ 934 w 1100"/>
                <a:gd name="T55" fmla="*/ 1119 h 1767"/>
                <a:gd name="T56" fmla="*/ 909 w 1100"/>
                <a:gd name="T57" fmla="*/ 1042 h 1767"/>
                <a:gd name="T58" fmla="*/ 916 w 1100"/>
                <a:gd name="T59" fmla="*/ 940 h 1767"/>
                <a:gd name="T60" fmla="*/ 904 w 1100"/>
                <a:gd name="T61" fmla="*/ 857 h 1767"/>
                <a:gd name="T62" fmla="*/ 958 w 1100"/>
                <a:gd name="T63" fmla="*/ 817 h 1767"/>
                <a:gd name="T64" fmla="*/ 965 w 1100"/>
                <a:gd name="T65" fmla="*/ 708 h 1767"/>
                <a:gd name="T66" fmla="*/ 992 w 1100"/>
                <a:gd name="T67" fmla="*/ 656 h 1767"/>
                <a:gd name="T68" fmla="*/ 978 w 1100"/>
                <a:gd name="T69" fmla="*/ 593 h 1767"/>
                <a:gd name="T70" fmla="*/ 965 w 1100"/>
                <a:gd name="T71" fmla="*/ 558 h 1767"/>
                <a:gd name="T72" fmla="*/ 958 w 1100"/>
                <a:gd name="T73" fmla="*/ 541 h 1767"/>
                <a:gd name="T74" fmla="*/ 992 w 1100"/>
                <a:gd name="T75" fmla="*/ 460 h 1767"/>
                <a:gd name="T76" fmla="*/ 958 w 1100"/>
                <a:gd name="T77" fmla="*/ 380 h 1767"/>
                <a:gd name="T78" fmla="*/ 965 w 1100"/>
                <a:gd name="T79" fmla="*/ 270 h 1767"/>
                <a:gd name="T80" fmla="*/ 978 w 1100"/>
                <a:gd name="T81" fmla="*/ 236 h 1767"/>
                <a:gd name="T82" fmla="*/ 965 w 1100"/>
                <a:gd name="T83" fmla="*/ 81 h 1767"/>
                <a:gd name="T84" fmla="*/ 971 w 1100"/>
                <a:gd name="T85" fmla="*/ 0 h 1767"/>
                <a:gd name="T86" fmla="*/ 142 w 1100"/>
                <a:gd name="T87" fmla="*/ 11 h 17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connsiteX0" fmla="*/ 1303 w 9867"/>
                <a:gd name="connsiteY0" fmla="*/ 79 h 9972"/>
                <a:gd name="connsiteX1" fmla="*/ 1031 w 9867"/>
                <a:gd name="connsiteY1" fmla="*/ 447 h 9972"/>
                <a:gd name="connsiteX2" fmla="*/ 485 w 9867"/>
                <a:gd name="connsiteY2" fmla="*/ 1302 h 9972"/>
                <a:gd name="connsiteX3" fmla="*/ 549 w 9867"/>
                <a:gd name="connsiteY3" fmla="*/ 1913 h 9972"/>
                <a:gd name="connsiteX4" fmla="*/ 685 w 9867"/>
                <a:gd name="connsiteY4" fmla="*/ 2162 h 9972"/>
                <a:gd name="connsiteX5" fmla="*/ 549 w 9867"/>
                <a:gd name="connsiteY5" fmla="*/ 2932 h 9972"/>
                <a:gd name="connsiteX6" fmla="*/ 685 w 9867"/>
                <a:gd name="connsiteY6" fmla="*/ 3181 h 9972"/>
                <a:gd name="connsiteX7" fmla="*/ 622 w 9867"/>
                <a:gd name="connsiteY7" fmla="*/ 3543 h 9972"/>
                <a:gd name="connsiteX8" fmla="*/ 485 w 9867"/>
                <a:gd name="connsiteY8" fmla="*/ 3792 h 9972"/>
                <a:gd name="connsiteX9" fmla="*/ 203 w 9867"/>
                <a:gd name="connsiteY9" fmla="*/ 4607 h 9972"/>
                <a:gd name="connsiteX10" fmla="*/ 203 w 9867"/>
                <a:gd name="connsiteY10" fmla="*/ 5257 h 9972"/>
                <a:gd name="connsiteX11" fmla="*/ 3 w 9867"/>
                <a:gd name="connsiteY11" fmla="*/ 5540 h 9972"/>
                <a:gd name="connsiteX12" fmla="*/ 690 w 9867"/>
                <a:gd name="connsiteY12" fmla="*/ 5682 h 9972"/>
                <a:gd name="connsiteX13" fmla="*/ 267 w 9867"/>
                <a:gd name="connsiteY13" fmla="*/ 6022 h 9972"/>
                <a:gd name="connsiteX14" fmla="*/ 485 w 9867"/>
                <a:gd name="connsiteY14" fmla="*/ 6237 h 9972"/>
                <a:gd name="connsiteX15" fmla="*/ 1140 w 9867"/>
                <a:gd name="connsiteY15" fmla="*/ 6791 h 9972"/>
                <a:gd name="connsiteX16" fmla="*/ 1140 w 9867"/>
                <a:gd name="connsiteY16" fmla="*/ 7244 h 9972"/>
                <a:gd name="connsiteX17" fmla="*/ 1394 w 9867"/>
                <a:gd name="connsiteY17" fmla="*/ 7583 h 9972"/>
                <a:gd name="connsiteX18" fmla="*/ 1322 w 9867"/>
                <a:gd name="connsiteY18" fmla="*/ 8444 h 9972"/>
                <a:gd name="connsiteX19" fmla="*/ 1394 w 9867"/>
                <a:gd name="connsiteY19" fmla="*/ 9689 h 9972"/>
                <a:gd name="connsiteX20" fmla="*/ 2122 w 9867"/>
                <a:gd name="connsiteY20" fmla="*/ 9960 h 9972"/>
                <a:gd name="connsiteX21" fmla="*/ 3358 w 9867"/>
                <a:gd name="connsiteY21" fmla="*/ 9915 h 9972"/>
                <a:gd name="connsiteX22" fmla="*/ 5103 w 9867"/>
                <a:gd name="connsiteY22" fmla="*/ 9847 h 9972"/>
                <a:gd name="connsiteX23" fmla="*/ 6667 w 9867"/>
                <a:gd name="connsiteY23" fmla="*/ 9825 h 9972"/>
                <a:gd name="connsiteX24" fmla="*/ 8558 w 9867"/>
                <a:gd name="connsiteY24" fmla="*/ 9711 h 9972"/>
                <a:gd name="connsiteX25" fmla="*/ 9322 w 9867"/>
                <a:gd name="connsiteY25" fmla="*/ 9417 h 9972"/>
                <a:gd name="connsiteX26" fmla="*/ 9140 w 9867"/>
                <a:gd name="connsiteY26" fmla="*/ 8761 h 9972"/>
                <a:gd name="connsiteX27" fmla="*/ 9285 w 9867"/>
                <a:gd name="connsiteY27" fmla="*/ 7923 h 9972"/>
                <a:gd name="connsiteX28" fmla="*/ 9031 w 9867"/>
                <a:gd name="connsiteY28" fmla="*/ 7380 h 9972"/>
                <a:gd name="connsiteX29" fmla="*/ 9103 w 9867"/>
                <a:gd name="connsiteY29" fmla="*/ 6655 h 9972"/>
                <a:gd name="connsiteX30" fmla="*/ 8976 w 9867"/>
                <a:gd name="connsiteY30" fmla="*/ 6072 h 9972"/>
                <a:gd name="connsiteX31" fmla="*/ 9522 w 9867"/>
                <a:gd name="connsiteY31" fmla="*/ 5784 h 9972"/>
                <a:gd name="connsiteX32" fmla="*/ 9594 w 9867"/>
                <a:gd name="connsiteY32" fmla="*/ 5014 h 9972"/>
                <a:gd name="connsiteX33" fmla="*/ 9867 w 9867"/>
                <a:gd name="connsiteY33" fmla="*/ 4646 h 9972"/>
                <a:gd name="connsiteX34" fmla="*/ 9731 w 9867"/>
                <a:gd name="connsiteY34" fmla="*/ 4199 h 9972"/>
                <a:gd name="connsiteX35" fmla="*/ 9594 w 9867"/>
                <a:gd name="connsiteY35" fmla="*/ 3950 h 9972"/>
                <a:gd name="connsiteX36" fmla="*/ 9522 w 9867"/>
                <a:gd name="connsiteY36" fmla="*/ 3831 h 9972"/>
                <a:gd name="connsiteX37" fmla="*/ 9867 w 9867"/>
                <a:gd name="connsiteY37" fmla="*/ 3260 h 9972"/>
                <a:gd name="connsiteX38" fmla="*/ 9522 w 9867"/>
                <a:gd name="connsiteY38" fmla="*/ 2688 h 9972"/>
                <a:gd name="connsiteX39" fmla="*/ 9594 w 9867"/>
                <a:gd name="connsiteY39" fmla="*/ 1913 h 9972"/>
                <a:gd name="connsiteX40" fmla="*/ 9731 w 9867"/>
                <a:gd name="connsiteY40" fmla="*/ 1669 h 9972"/>
                <a:gd name="connsiteX41" fmla="*/ 9594 w 9867"/>
                <a:gd name="connsiteY41" fmla="*/ 572 h 9972"/>
                <a:gd name="connsiteX42" fmla="*/ 9658 w 9867"/>
                <a:gd name="connsiteY42" fmla="*/ 0 h 9972"/>
                <a:gd name="connsiteX43" fmla="*/ 1303 w 9867"/>
                <a:gd name="connsiteY43" fmla="*/ 79 h 9972"/>
                <a:gd name="connsiteX0" fmla="*/ 1229 w 9908"/>
                <a:gd name="connsiteY0" fmla="*/ 79 h 10000"/>
                <a:gd name="connsiteX1" fmla="*/ 953 w 9908"/>
                <a:gd name="connsiteY1" fmla="*/ 448 h 10000"/>
                <a:gd name="connsiteX2" fmla="*/ 400 w 9908"/>
                <a:gd name="connsiteY2" fmla="*/ 1306 h 10000"/>
                <a:gd name="connsiteX3" fmla="*/ 464 w 9908"/>
                <a:gd name="connsiteY3" fmla="*/ 1918 h 10000"/>
                <a:gd name="connsiteX4" fmla="*/ 602 w 9908"/>
                <a:gd name="connsiteY4" fmla="*/ 2168 h 10000"/>
                <a:gd name="connsiteX5" fmla="*/ 464 w 9908"/>
                <a:gd name="connsiteY5" fmla="*/ 2940 h 10000"/>
                <a:gd name="connsiteX6" fmla="*/ 602 w 9908"/>
                <a:gd name="connsiteY6" fmla="*/ 3190 h 10000"/>
                <a:gd name="connsiteX7" fmla="*/ 538 w 9908"/>
                <a:gd name="connsiteY7" fmla="*/ 3553 h 10000"/>
                <a:gd name="connsiteX8" fmla="*/ 400 w 9908"/>
                <a:gd name="connsiteY8" fmla="*/ 3803 h 10000"/>
                <a:gd name="connsiteX9" fmla="*/ 114 w 9908"/>
                <a:gd name="connsiteY9" fmla="*/ 4620 h 10000"/>
                <a:gd name="connsiteX10" fmla="*/ 114 w 9908"/>
                <a:gd name="connsiteY10" fmla="*/ 5272 h 10000"/>
                <a:gd name="connsiteX11" fmla="*/ 156 w 9908"/>
                <a:gd name="connsiteY11" fmla="*/ 5556 h 10000"/>
                <a:gd name="connsiteX12" fmla="*/ 607 w 9908"/>
                <a:gd name="connsiteY12" fmla="*/ 5698 h 10000"/>
                <a:gd name="connsiteX13" fmla="*/ 179 w 9908"/>
                <a:gd name="connsiteY13" fmla="*/ 6039 h 10000"/>
                <a:gd name="connsiteX14" fmla="*/ 400 w 9908"/>
                <a:gd name="connsiteY14" fmla="*/ 6255 h 10000"/>
                <a:gd name="connsiteX15" fmla="*/ 1063 w 9908"/>
                <a:gd name="connsiteY15" fmla="*/ 6810 h 10000"/>
                <a:gd name="connsiteX16" fmla="*/ 1063 w 9908"/>
                <a:gd name="connsiteY16" fmla="*/ 7264 h 10000"/>
                <a:gd name="connsiteX17" fmla="*/ 1321 w 9908"/>
                <a:gd name="connsiteY17" fmla="*/ 7604 h 10000"/>
                <a:gd name="connsiteX18" fmla="*/ 1248 w 9908"/>
                <a:gd name="connsiteY18" fmla="*/ 8468 h 10000"/>
                <a:gd name="connsiteX19" fmla="*/ 1321 w 9908"/>
                <a:gd name="connsiteY19" fmla="*/ 9716 h 10000"/>
                <a:gd name="connsiteX20" fmla="*/ 2059 w 9908"/>
                <a:gd name="connsiteY20" fmla="*/ 9988 h 10000"/>
                <a:gd name="connsiteX21" fmla="*/ 3311 w 9908"/>
                <a:gd name="connsiteY21" fmla="*/ 9943 h 10000"/>
                <a:gd name="connsiteX22" fmla="*/ 5080 w 9908"/>
                <a:gd name="connsiteY22" fmla="*/ 9875 h 10000"/>
                <a:gd name="connsiteX23" fmla="*/ 6665 w 9908"/>
                <a:gd name="connsiteY23" fmla="*/ 9853 h 10000"/>
                <a:gd name="connsiteX24" fmla="*/ 8581 w 9908"/>
                <a:gd name="connsiteY24" fmla="*/ 9738 h 10000"/>
                <a:gd name="connsiteX25" fmla="*/ 9356 w 9908"/>
                <a:gd name="connsiteY25" fmla="*/ 9443 h 10000"/>
                <a:gd name="connsiteX26" fmla="*/ 9171 w 9908"/>
                <a:gd name="connsiteY26" fmla="*/ 8786 h 10000"/>
                <a:gd name="connsiteX27" fmla="*/ 9318 w 9908"/>
                <a:gd name="connsiteY27" fmla="*/ 7945 h 10000"/>
                <a:gd name="connsiteX28" fmla="*/ 9061 w 9908"/>
                <a:gd name="connsiteY28" fmla="*/ 7401 h 10000"/>
                <a:gd name="connsiteX29" fmla="*/ 9134 w 9908"/>
                <a:gd name="connsiteY29" fmla="*/ 6674 h 10000"/>
                <a:gd name="connsiteX30" fmla="*/ 9005 w 9908"/>
                <a:gd name="connsiteY30" fmla="*/ 6089 h 10000"/>
                <a:gd name="connsiteX31" fmla="*/ 9558 w 9908"/>
                <a:gd name="connsiteY31" fmla="*/ 5800 h 10000"/>
                <a:gd name="connsiteX32" fmla="*/ 9631 w 9908"/>
                <a:gd name="connsiteY32" fmla="*/ 5028 h 10000"/>
                <a:gd name="connsiteX33" fmla="*/ 9908 w 9908"/>
                <a:gd name="connsiteY33" fmla="*/ 4659 h 10000"/>
                <a:gd name="connsiteX34" fmla="*/ 9770 w 9908"/>
                <a:gd name="connsiteY34" fmla="*/ 4211 h 10000"/>
                <a:gd name="connsiteX35" fmla="*/ 9631 w 9908"/>
                <a:gd name="connsiteY35" fmla="*/ 3961 h 10000"/>
                <a:gd name="connsiteX36" fmla="*/ 9558 w 9908"/>
                <a:gd name="connsiteY36" fmla="*/ 3842 h 10000"/>
                <a:gd name="connsiteX37" fmla="*/ 9908 w 9908"/>
                <a:gd name="connsiteY37" fmla="*/ 3269 h 10000"/>
                <a:gd name="connsiteX38" fmla="*/ 9558 w 9908"/>
                <a:gd name="connsiteY38" fmla="*/ 2696 h 10000"/>
                <a:gd name="connsiteX39" fmla="*/ 9631 w 9908"/>
                <a:gd name="connsiteY39" fmla="*/ 1918 h 10000"/>
                <a:gd name="connsiteX40" fmla="*/ 9770 w 9908"/>
                <a:gd name="connsiteY40" fmla="*/ 1674 h 10000"/>
                <a:gd name="connsiteX41" fmla="*/ 9631 w 9908"/>
                <a:gd name="connsiteY41" fmla="*/ 574 h 10000"/>
                <a:gd name="connsiteX42" fmla="*/ 9696 w 9908"/>
                <a:gd name="connsiteY42" fmla="*/ 0 h 10000"/>
                <a:gd name="connsiteX43" fmla="*/ 1229 w 9908"/>
                <a:gd name="connsiteY43" fmla="*/ 79 h 10000"/>
                <a:gd name="connsiteX0" fmla="*/ 1161 w 9921"/>
                <a:gd name="connsiteY0" fmla="*/ 79 h 10000"/>
                <a:gd name="connsiteX1" fmla="*/ 883 w 9921"/>
                <a:gd name="connsiteY1" fmla="*/ 448 h 10000"/>
                <a:gd name="connsiteX2" fmla="*/ 325 w 9921"/>
                <a:gd name="connsiteY2" fmla="*/ 1306 h 10000"/>
                <a:gd name="connsiteX3" fmla="*/ 389 w 9921"/>
                <a:gd name="connsiteY3" fmla="*/ 1918 h 10000"/>
                <a:gd name="connsiteX4" fmla="*/ 529 w 9921"/>
                <a:gd name="connsiteY4" fmla="*/ 2168 h 10000"/>
                <a:gd name="connsiteX5" fmla="*/ 389 w 9921"/>
                <a:gd name="connsiteY5" fmla="*/ 2940 h 10000"/>
                <a:gd name="connsiteX6" fmla="*/ 529 w 9921"/>
                <a:gd name="connsiteY6" fmla="*/ 3190 h 10000"/>
                <a:gd name="connsiteX7" fmla="*/ 464 w 9921"/>
                <a:gd name="connsiteY7" fmla="*/ 3553 h 10000"/>
                <a:gd name="connsiteX8" fmla="*/ 325 w 9921"/>
                <a:gd name="connsiteY8" fmla="*/ 3803 h 10000"/>
                <a:gd name="connsiteX9" fmla="*/ 36 w 9921"/>
                <a:gd name="connsiteY9" fmla="*/ 4620 h 10000"/>
                <a:gd name="connsiteX10" fmla="*/ 1026 w 9921"/>
                <a:gd name="connsiteY10" fmla="*/ 5170 h 10000"/>
                <a:gd name="connsiteX11" fmla="*/ 78 w 9921"/>
                <a:gd name="connsiteY11" fmla="*/ 5556 h 10000"/>
                <a:gd name="connsiteX12" fmla="*/ 534 w 9921"/>
                <a:gd name="connsiteY12" fmla="*/ 5698 h 10000"/>
                <a:gd name="connsiteX13" fmla="*/ 102 w 9921"/>
                <a:gd name="connsiteY13" fmla="*/ 6039 h 10000"/>
                <a:gd name="connsiteX14" fmla="*/ 325 w 9921"/>
                <a:gd name="connsiteY14" fmla="*/ 6255 h 10000"/>
                <a:gd name="connsiteX15" fmla="*/ 994 w 9921"/>
                <a:gd name="connsiteY15" fmla="*/ 6810 h 10000"/>
                <a:gd name="connsiteX16" fmla="*/ 994 w 9921"/>
                <a:gd name="connsiteY16" fmla="*/ 7264 h 10000"/>
                <a:gd name="connsiteX17" fmla="*/ 1254 w 9921"/>
                <a:gd name="connsiteY17" fmla="*/ 7604 h 10000"/>
                <a:gd name="connsiteX18" fmla="*/ 1181 w 9921"/>
                <a:gd name="connsiteY18" fmla="*/ 8468 h 10000"/>
                <a:gd name="connsiteX19" fmla="*/ 1254 w 9921"/>
                <a:gd name="connsiteY19" fmla="*/ 9716 h 10000"/>
                <a:gd name="connsiteX20" fmla="*/ 1999 w 9921"/>
                <a:gd name="connsiteY20" fmla="*/ 9988 h 10000"/>
                <a:gd name="connsiteX21" fmla="*/ 3263 w 9921"/>
                <a:gd name="connsiteY21" fmla="*/ 9943 h 10000"/>
                <a:gd name="connsiteX22" fmla="*/ 5048 w 9921"/>
                <a:gd name="connsiteY22" fmla="*/ 9875 h 10000"/>
                <a:gd name="connsiteX23" fmla="*/ 6648 w 9921"/>
                <a:gd name="connsiteY23" fmla="*/ 9853 h 10000"/>
                <a:gd name="connsiteX24" fmla="*/ 8582 w 9921"/>
                <a:gd name="connsiteY24" fmla="*/ 9738 h 10000"/>
                <a:gd name="connsiteX25" fmla="*/ 9364 w 9921"/>
                <a:gd name="connsiteY25" fmla="*/ 9443 h 10000"/>
                <a:gd name="connsiteX26" fmla="*/ 9177 w 9921"/>
                <a:gd name="connsiteY26" fmla="*/ 8786 h 10000"/>
                <a:gd name="connsiteX27" fmla="*/ 9326 w 9921"/>
                <a:gd name="connsiteY27" fmla="*/ 7945 h 10000"/>
                <a:gd name="connsiteX28" fmla="*/ 9066 w 9921"/>
                <a:gd name="connsiteY28" fmla="*/ 7401 h 10000"/>
                <a:gd name="connsiteX29" fmla="*/ 9140 w 9921"/>
                <a:gd name="connsiteY29" fmla="*/ 6674 h 10000"/>
                <a:gd name="connsiteX30" fmla="*/ 9010 w 9921"/>
                <a:gd name="connsiteY30" fmla="*/ 6089 h 10000"/>
                <a:gd name="connsiteX31" fmla="*/ 9568 w 9921"/>
                <a:gd name="connsiteY31" fmla="*/ 5800 h 10000"/>
                <a:gd name="connsiteX32" fmla="*/ 9641 w 9921"/>
                <a:gd name="connsiteY32" fmla="*/ 5028 h 10000"/>
                <a:gd name="connsiteX33" fmla="*/ 9921 w 9921"/>
                <a:gd name="connsiteY33" fmla="*/ 4659 h 10000"/>
                <a:gd name="connsiteX34" fmla="*/ 9782 w 9921"/>
                <a:gd name="connsiteY34" fmla="*/ 4211 h 10000"/>
                <a:gd name="connsiteX35" fmla="*/ 9641 w 9921"/>
                <a:gd name="connsiteY35" fmla="*/ 3961 h 10000"/>
                <a:gd name="connsiteX36" fmla="*/ 9568 w 9921"/>
                <a:gd name="connsiteY36" fmla="*/ 3842 h 10000"/>
                <a:gd name="connsiteX37" fmla="*/ 9921 w 9921"/>
                <a:gd name="connsiteY37" fmla="*/ 3269 h 10000"/>
                <a:gd name="connsiteX38" fmla="*/ 9568 w 9921"/>
                <a:gd name="connsiteY38" fmla="*/ 2696 h 10000"/>
                <a:gd name="connsiteX39" fmla="*/ 9641 w 9921"/>
                <a:gd name="connsiteY39" fmla="*/ 1918 h 10000"/>
                <a:gd name="connsiteX40" fmla="*/ 9782 w 9921"/>
                <a:gd name="connsiteY40" fmla="*/ 1674 h 10000"/>
                <a:gd name="connsiteX41" fmla="*/ 9641 w 9921"/>
                <a:gd name="connsiteY41" fmla="*/ 574 h 10000"/>
                <a:gd name="connsiteX42" fmla="*/ 9707 w 9921"/>
                <a:gd name="connsiteY42" fmla="*/ 0 h 10000"/>
                <a:gd name="connsiteX43" fmla="*/ 1161 w 9921"/>
                <a:gd name="connsiteY43" fmla="*/ 79 h 10000"/>
                <a:gd name="connsiteX0" fmla="*/ 1170 w 10000"/>
                <a:gd name="connsiteY0" fmla="*/ 79 h 10000"/>
                <a:gd name="connsiteX1" fmla="*/ 890 w 10000"/>
                <a:gd name="connsiteY1" fmla="*/ 448 h 10000"/>
                <a:gd name="connsiteX2" fmla="*/ 328 w 10000"/>
                <a:gd name="connsiteY2" fmla="*/ 1306 h 10000"/>
                <a:gd name="connsiteX3" fmla="*/ 392 w 10000"/>
                <a:gd name="connsiteY3" fmla="*/ 1918 h 10000"/>
                <a:gd name="connsiteX4" fmla="*/ 533 w 10000"/>
                <a:gd name="connsiteY4" fmla="*/ 2168 h 10000"/>
                <a:gd name="connsiteX5" fmla="*/ 392 w 10000"/>
                <a:gd name="connsiteY5" fmla="*/ 2940 h 10000"/>
                <a:gd name="connsiteX6" fmla="*/ 533 w 10000"/>
                <a:gd name="connsiteY6" fmla="*/ 3190 h 10000"/>
                <a:gd name="connsiteX7" fmla="*/ 468 w 10000"/>
                <a:gd name="connsiteY7" fmla="*/ 3553 h 10000"/>
                <a:gd name="connsiteX8" fmla="*/ 328 w 10000"/>
                <a:gd name="connsiteY8" fmla="*/ 3803 h 10000"/>
                <a:gd name="connsiteX9" fmla="*/ 36 w 10000"/>
                <a:gd name="connsiteY9" fmla="*/ 4620 h 10000"/>
                <a:gd name="connsiteX10" fmla="*/ 485 w 10000"/>
                <a:gd name="connsiteY10" fmla="*/ 5238 h 10000"/>
                <a:gd name="connsiteX11" fmla="*/ 79 w 10000"/>
                <a:gd name="connsiteY11" fmla="*/ 5556 h 10000"/>
                <a:gd name="connsiteX12" fmla="*/ 538 w 10000"/>
                <a:gd name="connsiteY12" fmla="*/ 5698 h 10000"/>
                <a:gd name="connsiteX13" fmla="*/ 103 w 10000"/>
                <a:gd name="connsiteY13" fmla="*/ 6039 h 10000"/>
                <a:gd name="connsiteX14" fmla="*/ 328 w 10000"/>
                <a:gd name="connsiteY14" fmla="*/ 6255 h 10000"/>
                <a:gd name="connsiteX15" fmla="*/ 1002 w 10000"/>
                <a:gd name="connsiteY15" fmla="*/ 6810 h 10000"/>
                <a:gd name="connsiteX16" fmla="*/ 1002 w 10000"/>
                <a:gd name="connsiteY16" fmla="*/ 7264 h 10000"/>
                <a:gd name="connsiteX17" fmla="*/ 1264 w 10000"/>
                <a:gd name="connsiteY17" fmla="*/ 7604 h 10000"/>
                <a:gd name="connsiteX18" fmla="*/ 1190 w 10000"/>
                <a:gd name="connsiteY18" fmla="*/ 8468 h 10000"/>
                <a:gd name="connsiteX19" fmla="*/ 1264 w 10000"/>
                <a:gd name="connsiteY19" fmla="*/ 9716 h 10000"/>
                <a:gd name="connsiteX20" fmla="*/ 2015 w 10000"/>
                <a:gd name="connsiteY20" fmla="*/ 9988 h 10000"/>
                <a:gd name="connsiteX21" fmla="*/ 3289 w 10000"/>
                <a:gd name="connsiteY21" fmla="*/ 9943 h 10000"/>
                <a:gd name="connsiteX22" fmla="*/ 5088 w 10000"/>
                <a:gd name="connsiteY22" fmla="*/ 9875 h 10000"/>
                <a:gd name="connsiteX23" fmla="*/ 6701 w 10000"/>
                <a:gd name="connsiteY23" fmla="*/ 9853 h 10000"/>
                <a:gd name="connsiteX24" fmla="*/ 8650 w 10000"/>
                <a:gd name="connsiteY24" fmla="*/ 9738 h 10000"/>
                <a:gd name="connsiteX25" fmla="*/ 9439 w 10000"/>
                <a:gd name="connsiteY25" fmla="*/ 9443 h 10000"/>
                <a:gd name="connsiteX26" fmla="*/ 9250 w 10000"/>
                <a:gd name="connsiteY26" fmla="*/ 8786 h 10000"/>
                <a:gd name="connsiteX27" fmla="*/ 9400 w 10000"/>
                <a:gd name="connsiteY27" fmla="*/ 7945 h 10000"/>
                <a:gd name="connsiteX28" fmla="*/ 9138 w 10000"/>
                <a:gd name="connsiteY28" fmla="*/ 7401 h 10000"/>
                <a:gd name="connsiteX29" fmla="*/ 9213 w 10000"/>
                <a:gd name="connsiteY29" fmla="*/ 6674 h 10000"/>
                <a:gd name="connsiteX30" fmla="*/ 9082 w 10000"/>
                <a:gd name="connsiteY30" fmla="*/ 6089 h 10000"/>
                <a:gd name="connsiteX31" fmla="*/ 9644 w 10000"/>
                <a:gd name="connsiteY31" fmla="*/ 5800 h 10000"/>
                <a:gd name="connsiteX32" fmla="*/ 9718 w 10000"/>
                <a:gd name="connsiteY32" fmla="*/ 5028 h 10000"/>
                <a:gd name="connsiteX33" fmla="*/ 10000 w 10000"/>
                <a:gd name="connsiteY33" fmla="*/ 4659 h 10000"/>
                <a:gd name="connsiteX34" fmla="*/ 9860 w 10000"/>
                <a:gd name="connsiteY34" fmla="*/ 4211 h 10000"/>
                <a:gd name="connsiteX35" fmla="*/ 9718 w 10000"/>
                <a:gd name="connsiteY35" fmla="*/ 3961 h 10000"/>
                <a:gd name="connsiteX36" fmla="*/ 9644 w 10000"/>
                <a:gd name="connsiteY36" fmla="*/ 3842 h 10000"/>
                <a:gd name="connsiteX37" fmla="*/ 10000 w 10000"/>
                <a:gd name="connsiteY37" fmla="*/ 3269 h 10000"/>
                <a:gd name="connsiteX38" fmla="*/ 9644 w 10000"/>
                <a:gd name="connsiteY38" fmla="*/ 2696 h 10000"/>
                <a:gd name="connsiteX39" fmla="*/ 9718 w 10000"/>
                <a:gd name="connsiteY39" fmla="*/ 1918 h 10000"/>
                <a:gd name="connsiteX40" fmla="*/ 9860 w 10000"/>
                <a:gd name="connsiteY40" fmla="*/ 1674 h 10000"/>
                <a:gd name="connsiteX41" fmla="*/ 9718 w 10000"/>
                <a:gd name="connsiteY41" fmla="*/ 574 h 10000"/>
                <a:gd name="connsiteX42" fmla="*/ 9784 w 10000"/>
                <a:gd name="connsiteY42" fmla="*/ 0 h 10000"/>
                <a:gd name="connsiteX43" fmla="*/ 1170 w 10000"/>
                <a:gd name="connsiteY43" fmla="*/ 79 h 10000"/>
                <a:gd name="connsiteX0" fmla="*/ 1170 w 10000"/>
                <a:gd name="connsiteY0" fmla="*/ 79 h 10000"/>
                <a:gd name="connsiteX1" fmla="*/ 890 w 10000"/>
                <a:gd name="connsiteY1" fmla="*/ 448 h 10000"/>
                <a:gd name="connsiteX2" fmla="*/ 328 w 10000"/>
                <a:gd name="connsiteY2" fmla="*/ 1306 h 10000"/>
                <a:gd name="connsiteX3" fmla="*/ 392 w 10000"/>
                <a:gd name="connsiteY3" fmla="*/ 1918 h 10000"/>
                <a:gd name="connsiteX4" fmla="*/ 533 w 10000"/>
                <a:gd name="connsiteY4" fmla="*/ 2168 h 10000"/>
                <a:gd name="connsiteX5" fmla="*/ 392 w 10000"/>
                <a:gd name="connsiteY5" fmla="*/ 2940 h 10000"/>
                <a:gd name="connsiteX6" fmla="*/ 533 w 10000"/>
                <a:gd name="connsiteY6" fmla="*/ 3190 h 10000"/>
                <a:gd name="connsiteX7" fmla="*/ 468 w 10000"/>
                <a:gd name="connsiteY7" fmla="*/ 3553 h 10000"/>
                <a:gd name="connsiteX8" fmla="*/ 328 w 10000"/>
                <a:gd name="connsiteY8" fmla="*/ 3803 h 10000"/>
                <a:gd name="connsiteX9" fmla="*/ 435 w 10000"/>
                <a:gd name="connsiteY9" fmla="*/ 4825 h 10000"/>
                <a:gd name="connsiteX10" fmla="*/ 485 w 10000"/>
                <a:gd name="connsiteY10" fmla="*/ 5238 h 10000"/>
                <a:gd name="connsiteX11" fmla="*/ 79 w 10000"/>
                <a:gd name="connsiteY11" fmla="*/ 5556 h 10000"/>
                <a:gd name="connsiteX12" fmla="*/ 538 w 10000"/>
                <a:gd name="connsiteY12" fmla="*/ 5698 h 10000"/>
                <a:gd name="connsiteX13" fmla="*/ 103 w 10000"/>
                <a:gd name="connsiteY13" fmla="*/ 6039 h 10000"/>
                <a:gd name="connsiteX14" fmla="*/ 328 w 10000"/>
                <a:gd name="connsiteY14" fmla="*/ 6255 h 10000"/>
                <a:gd name="connsiteX15" fmla="*/ 1002 w 10000"/>
                <a:gd name="connsiteY15" fmla="*/ 6810 h 10000"/>
                <a:gd name="connsiteX16" fmla="*/ 1002 w 10000"/>
                <a:gd name="connsiteY16" fmla="*/ 7264 h 10000"/>
                <a:gd name="connsiteX17" fmla="*/ 1264 w 10000"/>
                <a:gd name="connsiteY17" fmla="*/ 7604 h 10000"/>
                <a:gd name="connsiteX18" fmla="*/ 1190 w 10000"/>
                <a:gd name="connsiteY18" fmla="*/ 8468 h 10000"/>
                <a:gd name="connsiteX19" fmla="*/ 1264 w 10000"/>
                <a:gd name="connsiteY19" fmla="*/ 9716 h 10000"/>
                <a:gd name="connsiteX20" fmla="*/ 2015 w 10000"/>
                <a:gd name="connsiteY20" fmla="*/ 9988 h 10000"/>
                <a:gd name="connsiteX21" fmla="*/ 3289 w 10000"/>
                <a:gd name="connsiteY21" fmla="*/ 9943 h 10000"/>
                <a:gd name="connsiteX22" fmla="*/ 5088 w 10000"/>
                <a:gd name="connsiteY22" fmla="*/ 9875 h 10000"/>
                <a:gd name="connsiteX23" fmla="*/ 6701 w 10000"/>
                <a:gd name="connsiteY23" fmla="*/ 9853 h 10000"/>
                <a:gd name="connsiteX24" fmla="*/ 8650 w 10000"/>
                <a:gd name="connsiteY24" fmla="*/ 9738 h 10000"/>
                <a:gd name="connsiteX25" fmla="*/ 9439 w 10000"/>
                <a:gd name="connsiteY25" fmla="*/ 9443 h 10000"/>
                <a:gd name="connsiteX26" fmla="*/ 9250 w 10000"/>
                <a:gd name="connsiteY26" fmla="*/ 8786 h 10000"/>
                <a:gd name="connsiteX27" fmla="*/ 9400 w 10000"/>
                <a:gd name="connsiteY27" fmla="*/ 7945 h 10000"/>
                <a:gd name="connsiteX28" fmla="*/ 9138 w 10000"/>
                <a:gd name="connsiteY28" fmla="*/ 7401 h 10000"/>
                <a:gd name="connsiteX29" fmla="*/ 9213 w 10000"/>
                <a:gd name="connsiteY29" fmla="*/ 6674 h 10000"/>
                <a:gd name="connsiteX30" fmla="*/ 9082 w 10000"/>
                <a:gd name="connsiteY30" fmla="*/ 6089 h 10000"/>
                <a:gd name="connsiteX31" fmla="*/ 9644 w 10000"/>
                <a:gd name="connsiteY31" fmla="*/ 5800 h 10000"/>
                <a:gd name="connsiteX32" fmla="*/ 9718 w 10000"/>
                <a:gd name="connsiteY32" fmla="*/ 5028 h 10000"/>
                <a:gd name="connsiteX33" fmla="*/ 10000 w 10000"/>
                <a:gd name="connsiteY33" fmla="*/ 4659 h 10000"/>
                <a:gd name="connsiteX34" fmla="*/ 9860 w 10000"/>
                <a:gd name="connsiteY34" fmla="*/ 4211 h 10000"/>
                <a:gd name="connsiteX35" fmla="*/ 9718 w 10000"/>
                <a:gd name="connsiteY35" fmla="*/ 3961 h 10000"/>
                <a:gd name="connsiteX36" fmla="*/ 9644 w 10000"/>
                <a:gd name="connsiteY36" fmla="*/ 3842 h 10000"/>
                <a:gd name="connsiteX37" fmla="*/ 10000 w 10000"/>
                <a:gd name="connsiteY37" fmla="*/ 3269 h 10000"/>
                <a:gd name="connsiteX38" fmla="*/ 9644 w 10000"/>
                <a:gd name="connsiteY38" fmla="*/ 2696 h 10000"/>
                <a:gd name="connsiteX39" fmla="*/ 9718 w 10000"/>
                <a:gd name="connsiteY39" fmla="*/ 1918 h 10000"/>
                <a:gd name="connsiteX40" fmla="*/ 9860 w 10000"/>
                <a:gd name="connsiteY40" fmla="*/ 1674 h 10000"/>
                <a:gd name="connsiteX41" fmla="*/ 9718 w 10000"/>
                <a:gd name="connsiteY41" fmla="*/ 574 h 10000"/>
                <a:gd name="connsiteX42" fmla="*/ 9784 w 10000"/>
                <a:gd name="connsiteY42" fmla="*/ 0 h 10000"/>
                <a:gd name="connsiteX43" fmla="*/ 1170 w 10000"/>
                <a:gd name="connsiteY43" fmla="*/ 79 h 10000"/>
                <a:gd name="connsiteX0" fmla="*/ 1096 w 9926"/>
                <a:gd name="connsiteY0" fmla="*/ 79 h 10000"/>
                <a:gd name="connsiteX1" fmla="*/ 816 w 9926"/>
                <a:gd name="connsiteY1" fmla="*/ 448 h 10000"/>
                <a:gd name="connsiteX2" fmla="*/ 254 w 9926"/>
                <a:gd name="connsiteY2" fmla="*/ 1306 h 10000"/>
                <a:gd name="connsiteX3" fmla="*/ 318 w 9926"/>
                <a:gd name="connsiteY3" fmla="*/ 1918 h 10000"/>
                <a:gd name="connsiteX4" fmla="*/ 459 w 9926"/>
                <a:gd name="connsiteY4" fmla="*/ 2168 h 10000"/>
                <a:gd name="connsiteX5" fmla="*/ 318 w 9926"/>
                <a:gd name="connsiteY5" fmla="*/ 2940 h 10000"/>
                <a:gd name="connsiteX6" fmla="*/ 459 w 9926"/>
                <a:gd name="connsiteY6" fmla="*/ 3190 h 10000"/>
                <a:gd name="connsiteX7" fmla="*/ 394 w 9926"/>
                <a:gd name="connsiteY7" fmla="*/ 3553 h 10000"/>
                <a:gd name="connsiteX8" fmla="*/ 254 w 9926"/>
                <a:gd name="connsiteY8" fmla="*/ 3803 h 10000"/>
                <a:gd name="connsiteX9" fmla="*/ 361 w 9926"/>
                <a:gd name="connsiteY9" fmla="*/ 4825 h 10000"/>
                <a:gd name="connsiteX10" fmla="*/ 411 w 9926"/>
                <a:gd name="connsiteY10" fmla="*/ 5238 h 10000"/>
                <a:gd name="connsiteX11" fmla="*/ 5 w 9926"/>
                <a:gd name="connsiteY11" fmla="*/ 5556 h 10000"/>
                <a:gd name="connsiteX12" fmla="*/ 464 w 9926"/>
                <a:gd name="connsiteY12" fmla="*/ 5698 h 10000"/>
                <a:gd name="connsiteX13" fmla="*/ 478 w 9926"/>
                <a:gd name="connsiteY13" fmla="*/ 5971 h 10000"/>
                <a:gd name="connsiteX14" fmla="*/ 254 w 9926"/>
                <a:gd name="connsiteY14" fmla="*/ 6255 h 10000"/>
                <a:gd name="connsiteX15" fmla="*/ 928 w 9926"/>
                <a:gd name="connsiteY15" fmla="*/ 6810 h 10000"/>
                <a:gd name="connsiteX16" fmla="*/ 928 w 9926"/>
                <a:gd name="connsiteY16" fmla="*/ 7264 h 10000"/>
                <a:gd name="connsiteX17" fmla="*/ 1190 w 9926"/>
                <a:gd name="connsiteY17" fmla="*/ 7604 h 10000"/>
                <a:gd name="connsiteX18" fmla="*/ 1116 w 9926"/>
                <a:gd name="connsiteY18" fmla="*/ 8468 h 10000"/>
                <a:gd name="connsiteX19" fmla="*/ 1190 w 9926"/>
                <a:gd name="connsiteY19" fmla="*/ 9716 h 10000"/>
                <a:gd name="connsiteX20" fmla="*/ 1941 w 9926"/>
                <a:gd name="connsiteY20" fmla="*/ 9988 h 10000"/>
                <a:gd name="connsiteX21" fmla="*/ 3215 w 9926"/>
                <a:gd name="connsiteY21" fmla="*/ 9943 h 10000"/>
                <a:gd name="connsiteX22" fmla="*/ 5014 w 9926"/>
                <a:gd name="connsiteY22" fmla="*/ 9875 h 10000"/>
                <a:gd name="connsiteX23" fmla="*/ 6627 w 9926"/>
                <a:gd name="connsiteY23" fmla="*/ 9853 h 10000"/>
                <a:gd name="connsiteX24" fmla="*/ 8576 w 9926"/>
                <a:gd name="connsiteY24" fmla="*/ 9738 h 10000"/>
                <a:gd name="connsiteX25" fmla="*/ 9365 w 9926"/>
                <a:gd name="connsiteY25" fmla="*/ 9443 h 10000"/>
                <a:gd name="connsiteX26" fmla="*/ 9176 w 9926"/>
                <a:gd name="connsiteY26" fmla="*/ 8786 h 10000"/>
                <a:gd name="connsiteX27" fmla="*/ 9326 w 9926"/>
                <a:gd name="connsiteY27" fmla="*/ 7945 h 10000"/>
                <a:gd name="connsiteX28" fmla="*/ 9064 w 9926"/>
                <a:gd name="connsiteY28" fmla="*/ 7401 h 10000"/>
                <a:gd name="connsiteX29" fmla="*/ 9139 w 9926"/>
                <a:gd name="connsiteY29" fmla="*/ 6674 h 10000"/>
                <a:gd name="connsiteX30" fmla="*/ 9008 w 9926"/>
                <a:gd name="connsiteY30" fmla="*/ 6089 h 10000"/>
                <a:gd name="connsiteX31" fmla="*/ 9570 w 9926"/>
                <a:gd name="connsiteY31" fmla="*/ 5800 h 10000"/>
                <a:gd name="connsiteX32" fmla="*/ 9644 w 9926"/>
                <a:gd name="connsiteY32" fmla="*/ 5028 h 10000"/>
                <a:gd name="connsiteX33" fmla="*/ 9926 w 9926"/>
                <a:gd name="connsiteY33" fmla="*/ 4659 h 10000"/>
                <a:gd name="connsiteX34" fmla="*/ 9786 w 9926"/>
                <a:gd name="connsiteY34" fmla="*/ 4211 h 10000"/>
                <a:gd name="connsiteX35" fmla="*/ 9644 w 9926"/>
                <a:gd name="connsiteY35" fmla="*/ 3961 h 10000"/>
                <a:gd name="connsiteX36" fmla="*/ 9570 w 9926"/>
                <a:gd name="connsiteY36" fmla="*/ 3842 h 10000"/>
                <a:gd name="connsiteX37" fmla="*/ 9926 w 9926"/>
                <a:gd name="connsiteY37" fmla="*/ 3269 h 10000"/>
                <a:gd name="connsiteX38" fmla="*/ 9570 w 9926"/>
                <a:gd name="connsiteY38" fmla="*/ 2696 h 10000"/>
                <a:gd name="connsiteX39" fmla="*/ 9644 w 9926"/>
                <a:gd name="connsiteY39" fmla="*/ 1918 h 10000"/>
                <a:gd name="connsiteX40" fmla="*/ 9786 w 9926"/>
                <a:gd name="connsiteY40" fmla="*/ 1674 h 10000"/>
                <a:gd name="connsiteX41" fmla="*/ 9644 w 9926"/>
                <a:gd name="connsiteY41" fmla="*/ 574 h 10000"/>
                <a:gd name="connsiteX42" fmla="*/ 9710 w 9926"/>
                <a:gd name="connsiteY42" fmla="*/ 0 h 10000"/>
                <a:gd name="connsiteX43" fmla="*/ 1096 w 9926"/>
                <a:gd name="connsiteY43" fmla="*/ 79 h 10000"/>
                <a:gd name="connsiteX0" fmla="*/ 910 w 9806"/>
                <a:gd name="connsiteY0" fmla="*/ 79 h 10000"/>
                <a:gd name="connsiteX1" fmla="*/ 628 w 9806"/>
                <a:gd name="connsiteY1" fmla="*/ 448 h 10000"/>
                <a:gd name="connsiteX2" fmla="*/ 62 w 9806"/>
                <a:gd name="connsiteY2" fmla="*/ 1306 h 10000"/>
                <a:gd name="connsiteX3" fmla="*/ 126 w 9806"/>
                <a:gd name="connsiteY3" fmla="*/ 1918 h 10000"/>
                <a:gd name="connsiteX4" fmla="*/ 268 w 9806"/>
                <a:gd name="connsiteY4" fmla="*/ 2168 h 10000"/>
                <a:gd name="connsiteX5" fmla="*/ 126 w 9806"/>
                <a:gd name="connsiteY5" fmla="*/ 2940 h 10000"/>
                <a:gd name="connsiteX6" fmla="*/ 268 w 9806"/>
                <a:gd name="connsiteY6" fmla="*/ 3190 h 10000"/>
                <a:gd name="connsiteX7" fmla="*/ 203 w 9806"/>
                <a:gd name="connsiteY7" fmla="*/ 3553 h 10000"/>
                <a:gd name="connsiteX8" fmla="*/ 62 w 9806"/>
                <a:gd name="connsiteY8" fmla="*/ 3803 h 10000"/>
                <a:gd name="connsiteX9" fmla="*/ 170 w 9806"/>
                <a:gd name="connsiteY9" fmla="*/ 4825 h 10000"/>
                <a:gd name="connsiteX10" fmla="*/ 220 w 9806"/>
                <a:gd name="connsiteY10" fmla="*/ 5238 h 10000"/>
                <a:gd name="connsiteX11" fmla="*/ 163 w 9806"/>
                <a:gd name="connsiteY11" fmla="*/ 5522 h 10000"/>
                <a:gd name="connsiteX12" fmla="*/ 273 w 9806"/>
                <a:gd name="connsiteY12" fmla="*/ 5698 h 10000"/>
                <a:gd name="connsiteX13" fmla="*/ 288 w 9806"/>
                <a:gd name="connsiteY13" fmla="*/ 5971 h 10000"/>
                <a:gd name="connsiteX14" fmla="*/ 62 w 9806"/>
                <a:gd name="connsiteY14" fmla="*/ 6255 h 10000"/>
                <a:gd name="connsiteX15" fmla="*/ 741 w 9806"/>
                <a:gd name="connsiteY15" fmla="*/ 6810 h 10000"/>
                <a:gd name="connsiteX16" fmla="*/ 741 w 9806"/>
                <a:gd name="connsiteY16" fmla="*/ 7264 h 10000"/>
                <a:gd name="connsiteX17" fmla="*/ 1005 w 9806"/>
                <a:gd name="connsiteY17" fmla="*/ 7604 h 10000"/>
                <a:gd name="connsiteX18" fmla="*/ 930 w 9806"/>
                <a:gd name="connsiteY18" fmla="*/ 8468 h 10000"/>
                <a:gd name="connsiteX19" fmla="*/ 1005 w 9806"/>
                <a:gd name="connsiteY19" fmla="*/ 9716 h 10000"/>
                <a:gd name="connsiteX20" fmla="*/ 1761 w 9806"/>
                <a:gd name="connsiteY20" fmla="*/ 9988 h 10000"/>
                <a:gd name="connsiteX21" fmla="*/ 3045 w 9806"/>
                <a:gd name="connsiteY21" fmla="*/ 9943 h 10000"/>
                <a:gd name="connsiteX22" fmla="*/ 4857 w 9806"/>
                <a:gd name="connsiteY22" fmla="*/ 9875 h 10000"/>
                <a:gd name="connsiteX23" fmla="*/ 6482 w 9806"/>
                <a:gd name="connsiteY23" fmla="*/ 9853 h 10000"/>
                <a:gd name="connsiteX24" fmla="*/ 8446 w 9806"/>
                <a:gd name="connsiteY24" fmla="*/ 9738 h 10000"/>
                <a:gd name="connsiteX25" fmla="*/ 9241 w 9806"/>
                <a:gd name="connsiteY25" fmla="*/ 9443 h 10000"/>
                <a:gd name="connsiteX26" fmla="*/ 9050 w 9806"/>
                <a:gd name="connsiteY26" fmla="*/ 8786 h 10000"/>
                <a:gd name="connsiteX27" fmla="*/ 9202 w 9806"/>
                <a:gd name="connsiteY27" fmla="*/ 7945 h 10000"/>
                <a:gd name="connsiteX28" fmla="*/ 8938 w 9806"/>
                <a:gd name="connsiteY28" fmla="*/ 7401 h 10000"/>
                <a:gd name="connsiteX29" fmla="*/ 9013 w 9806"/>
                <a:gd name="connsiteY29" fmla="*/ 6674 h 10000"/>
                <a:gd name="connsiteX30" fmla="*/ 8881 w 9806"/>
                <a:gd name="connsiteY30" fmla="*/ 6089 h 10000"/>
                <a:gd name="connsiteX31" fmla="*/ 9447 w 9806"/>
                <a:gd name="connsiteY31" fmla="*/ 5800 h 10000"/>
                <a:gd name="connsiteX32" fmla="*/ 9522 w 9806"/>
                <a:gd name="connsiteY32" fmla="*/ 5028 h 10000"/>
                <a:gd name="connsiteX33" fmla="*/ 9806 w 9806"/>
                <a:gd name="connsiteY33" fmla="*/ 4659 h 10000"/>
                <a:gd name="connsiteX34" fmla="*/ 9665 w 9806"/>
                <a:gd name="connsiteY34" fmla="*/ 4211 h 10000"/>
                <a:gd name="connsiteX35" fmla="*/ 9522 w 9806"/>
                <a:gd name="connsiteY35" fmla="*/ 3961 h 10000"/>
                <a:gd name="connsiteX36" fmla="*/ 9447 w 9806"/>
                <a:gd name="connsiteY36" fmla="*/ 3842 h 10000"/>
                <a:gd name="connsiteX37" fmla="*/ 9806 w 9806"/>
                <a:gd name="connsiteY37" fmla="*/ 3269 h 10000"/>
                <a:gd name="connsiteX38" fmla="*/ 9447 w 9806"/>
                <a:gd name="connsiteY38" fmla="*/ 2696 h 10000"/>
                <a:gd name="connsiteX39" fmla="*/ 9522 w 9806"/>
                <a:gd name="connsiteY39" fmla="*/ 1918 h 10000"/>
                <a:gd name="connsiteX40" fmla="*/ 9665 w 9806"/>
                <a:gd name="connsiteY40" fmla="*/ 1674 h 10000"/>
                <a:gd name="connsiteX41" fmla="*/ 9522 w 9806"/>
                <a:gd name="connsiteY41" fmla="*/ 574 h 10000"/>
                <a:gd name="connsiteX42" fmla="*/ 9588 w 9806"/>
                <a:gd name="connsiteY42" fmla="*/ 0 h 10000"/>
                <a:gd name="connsiteX43" fmla="*/ 910 w 9806"/>
                <a:gd name="connsiteY43" fmla="*/ 79 h 10000"/>
                <a:gd name="connsiteX0" fmla="*/ 928 w 10000"/>
                <a:gd name="connsiteY0" fmla="*/ 79 h 10000"/>
                <a:gd name="connsiteX1" fmla="*/ 640 w 10000"/>
                <a:gd name="connsiteY1" fmla="*/ 448 h 10000"/>
                <a:gd name="connsiteX2" fmla="*/ 63 w 10000"/>
                <a:gd name="connsiteY2" fmla="*/ 1306 h 10000"/>
                <a:gd name="connsiteX3" fmla="*/ 128 w 10000"/>
                <a:gd name="connsiteY3" fmla="*/ 1918 h 10000"/>
                <a:gd name="connsiteX4" fmla="*/ 273 w 10000"/>
                <a:gd name="connsiteY4" fmla="*/ 2168 h 10000"/>
                <a:gd name="connsiteX5" fmla="*/ 128 w 10000"/>
                <a:gd name="connsiteY5" fmla="*/ 2940 h 10000"/>
                <a:gd name="connsiteX6" fmla="*/ 273 w 10000"/>
                <a:gd name="connsiteY6" fmla="*/ 3190 h 10000"/>
                <a:gd name="connsiteX7" fmla="*/ 207 w 10000"/>
                <a:gd name="connsiteY7" fmla="*/ 3553 h 10000"/>
                <a:gd name="connsiteX8" fmla="*/ 63 w 10000"/>
                <a:gd name="connsiteY8" fmla="*/ 3803 h 10000"/>
                <a:gd name="connsiteX9" fmla="*/ 173 w 10000"/>
                <a:gd name="connsiteY9" fmla="*/ 4825 h 10000"/>
                <a:gd name="connsiteX10" fmla="*/ 224 w 10000"/>
                <a:gd name="connsiteY10" fmla="*/ 5238 h 10000"/>
                <a:gd name="connsiteX11" fmla="*/ 166 w 10000"/>
                <a:gd name="connsiteY11" fmla="*/ 5522 h 10000"/>
                <a:gd name="connsiteX12" fmla="*/ 278 w 10000"/>
                <a:gd name="connsiteY12" fmla="*/ 5698 h 10000"/>
                <a:gd name="connsiteX13" fmla="*/ 294 w 10000"/>
                <a:gd name="connsiteY13" fmla="*/ 5971 h 10000"/>
                <a:gd name="connsiteX14" fmla="*/ 268 w 10000"/>
                <a:gd name="connsiteY14" fmla="*/ 6289 h 10000"/>
                <a:gd name="connsiteX15" fmla="*/ 756 w 10000"/>
                <a:gd name="connsiteY15" fmla="*/ 6810 h 10000"/>
                <a:gd name="connsiteX16" fmla="*/ 756 w 10000"/>
                <a:gd name="connsiteY16" fmla="*/ 7264 h 10000"/>
                <a:gd name="connsiteX17" fmla="*/ 1025 w 10000"/>
                <a:gd name="connsiteY17" fmla="*/ 7604 h 10000"/>
                <a:gd name="connsiteX18" fmla="*/ 948 w 10000"/>
                <a:gd name="connsiteY18" fmla="*/ 8468 h 10000"/>
                <a:gd name="connsiteX19" fmla="*/ 1025 w 10000"/>
                <a:gd name="connsiteY19" fmla="*/ 9716 h 10000"/>
                <a:gd name="connsiteX20" fmla="*/ 1796 w 10000"/>
                <a:gd name="connsiteY20" fmla="*/ 9988 h 10000"/>
                <a:gd name="connsiteX21" fmla="*/ 3105 w 10000"/>
                <a:gd name="connsiteY21" fmla="*/ 9943 h 10000"/>
                <a:gd name="connsiteX22" fmla="*/ 4953 w 10000"/>
                <a:gd name="connsiteY22" fmla="*/ 9875 h 10000"/>
                <a:gd name="connsiteX23" fmla="*/ 6610 w 10000"/>
                <a:gd name="connsiteY23" fmla="*/ 9853 h 10000"/>
                <a:gd name="connsiteX24" fmla="*/ 8613 w 10000"/>
                <a:gd name="connsiteY24" fmla="*/ 9738 h 10000"/>
                <a:gd name="connsiteX25" fmla="*/ 9424 w 10000"/>
                <a:gd name="connsiteY25" fmla="*/ 9443 h 10000"/>
                <a:gd name="connsiteX26" fmla="*/ 9229 w 10000"/>
                <a:gd name="connsiteY26" fmla="*/ 8786 h 10000"/>
                <a:gd name="connsiteX27" fmla="*/ 9384 w 10000"/>
                <a:gd name="connsiteY27" fmla="*/ 7945 h 10000"/>
                <a:gd name="connsiteX28" fmla="*/ 9115 w 10000"/>
                <a:gd name="connsiteY28" fmla="*/ 7401 h 10000"/>
                <a:gd name="connsiteX29" fmla="*/ 9191 w 10000"/>
                <a:gd name="connsiteY29" fmla="*/ 6674 h 10000"/>
                <a:gd name="connsiteX30" fmla="*/ 9057 w 10000"/>
                <a:gd name="connsiteY30" fmla="*/ 6089 h 10000"/>
                <a:gd name="connsiteX31" fmla="*/ 9634 w 10000"/>
                <a:gd name="connsiteY31" fmla="*/ 5800 h 10000"/>
                <a:gd name="connsiteX32" fmla="*/ 9710 w 10000"/>
                <a:gd name="connsiteY32" fmla="*/ 5028 h 10000"/>
                <a:gd name="connsiteX33" fmla="*/ 10000 w 10000"/>
                <a:gd name="connsiteY33" fmla="*/ 4659 h 10000"/>
                <a:gd name="connsiteX34" fmla="*/ 9856 w 10000"/>
                <a:gd name="connsiteY34" fmla="*/ 4211 h 10000"/>
                <a:gd name="connsiteX35" fmla="*/ 9710 w 10000"/>
                <a:gd name="connsiteY35" fmla="*/ 3961 h 10000"/>
                <a:gd name="connsiteX36" fmla="*/ 9634 w 10000"/>
                <a:gd name="connsiteY36" fmla="*/ 3842 h 10000"/>
                <a:gd name="connsiteX37" fmla="*/ 10000 w 10000"/>
                <a:gd name="connsiteY37" fmla="*/ 3269 h 10000"/>
                <a:gd name="connsiteX38" fmla="*/ 9634 w 10000"/>
                <a:gd name="connsiteY38" fmla="*/ 2696 h 10000"/>
                <a:gd name="connsiteX39" fmla="*/ 9710 w 10000"/>
                <a:gd name="connsiteY39" fmla="*/ 1918 h 10000"/>
                <a:gd name="connsiteX40" fmla="*/ 9856 w 10000"/>
                <a:gd name="connsiteY40" fmla="*/ 1674 h 10000"/>
                <a:gd name="connsiteX41" fmla="*/ 9710 w 10000"/>
                <a:gd name="connsiteY41" fmla="*/ 574 h 10000"/>
                <a:gd name="connsiteX42" fmla="*/ 9778 w 10000"/>
                <a:gd name="connsiteY42" fmla="*/ 0 h 10000"/>
                <a:gd name="connsiteX43" fmla="*/ 928 w 10000"/>
                <a:gd name="connsiteY43" fmla="*/ 7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000" h="10000">
                  <a:moveTo>
                    <a:pt x="928" y="79"/>
                  </a:moveTo>
                  <a:cubicBezTo>
                    <a:pt x="756" y="375"/>
                    <a:pt x="872" y="250"/>
                    <a:pt x="640" y="448"/>
                  </a:cubicBezTo>
                  <a:cubicBezTo>
                    <a:pt x="514" y="721"/>
                    <a:pt x="496" y="1146"/>
                    <a:pt x="63" y="1306"/>
                  </a:cubicBezTo>
                  <a:cubicBezTo>
                    <a:pt x="-62" y="1509"/>
                    <a:pt x="23" y="1714"/>
                    <a:pt x="128" y="1918"/>
                  </a:cubicBezTo>
                  <a:cubicBezTo>
                    <a:pt x="177" y="2004"/>
                    <a:pt x="273" y="2168"/>
                    <a:pt x="273" y="2168"/>
                  </a:cubicBezTo>
                  <a:cubicBezTo>
                    <a:pt x="-53" y="2441"/>
                    <a:pt x="23" y="2548"/>
                    <a:pt x="128" y="2940"/>
                  </a:cubicBezTo>
                  <a:cubicBezTo>
                    <a:pt x="159" y="3024"/>
                    <a:pt x="273" y="3190"/>
                    <a:pt x="273" y="3190"/>
                  </a:cubicBezTo>
                  <a:cubicBezTo>
                    <a:pt x="254" y="3308"/>
                    <a:pt x="254" y="3434"/>
                    <a:pt x="207" y="3553"/>
                  </a:cubicBezTo>
                  <a:cubicBezTo>
                    <a:pt x="177" y="3638"/>
                    <a:pt x="69" y="3591"/>
                    <a:pt x="63" y="3803"/>
                  </a:cubicBezTo>
                  <a:cubicBezTo>
                    <a:pt x="58" y="4015"/>
                    <a:pt x="674" y="4637"/>
                    <a:pt x="173" y="4825"/>
                  </a:cubicBezTo>
                  <a:cubicBezTo>
                    <a:pt x="20" y="5086"/>
                    <a:pt x="62" y="4960"/>
                    <a:pt x="224" y="5238"/>
                  </a:cubicBezTo>
                  <a:cubicBezTo>
                    <a:pt x="33" y="5664"/>
                    <a:pt x="456" y="5165"/>
                    <a:pt x="166" y="5522"/>
                  </a:cubicBezTo>
                  <a:cubicBezTo>
                    <a:pt x="109" y="5607"/>
                    <a:pt x="257" y="5623"/>
                    <a:pt x="278" y="5698"/>
                  </a:cubicBezTo>
                  <a:cubicBezTo>
                    <a:pt x="300" y="5773"/>
                    <a:pt x="-102" y="5897"/>
                    <a:pt x="294" y="5971"/>
                  </a:cubicBezTo>
                  <a:cubicBezTo>
                    <a:pt x="390" y="5954"/>
                    <a:pt x="170" y="6276"/>
                    <a:pt x="268" y="6289"/>
                  </a:cubicBezTo>
                  <a:cubicBezTo>
                    <a:pt x="422" y="6294"/>
                    <a:pt x="675" y="6648"/>
                    <a:pt x="756" y="6810"/>
                  </a:cubicBezTo>
                  <a:cubicBezTo>
                    <a:pt x="837" y="6972"/>
                    <a:pt x="708" y="7134"/>
                    <a:pt x="756" y="7264"/>
                  </a:cubicBezTo>
                  <a:cubicBezTo>
                    <a:pt x="803" y="7395"/>
                    <a:pt x="996" y="7406"/>
                    <a:pt x="1025" y="7604"/>
                  </a:cubicBezTo>
                  <a:cubicBezTo>
                    <a:pt x="1054" y="7804"/>
                    <a:pt x="948" y="8116"/>
                    <a:pt x="948" y="8468"/>
                  </a:cubicBezTo>
                  <a:cubicBezTo>
                    <a:pt x="948" y="8820"/>
                    <a:pt x="881" y="9460"/>
                    <a:pt x="1025" y="9716"/>
                  </a:cubicBezTo>
                  <a:cubicBezTo>
                    <a:pt x="1161" y="9949"/>
                    <a:pt x="1448" y="9949"/>
                    <a:pt x="1796" y="9988"/>
                  </a:cubicBezTo>
                  <a:cubicBezTo>
                    <a:pt x="2143" y="10028"/>
                    <a:pt x="2576" y="9960"/>
                    <a:pt x="3105" y="9943"/>
                  </a:cubicBezTo>
                  <a:lnTo>
                    <a:pt x="4953" y="9875"/>
                  </a:lnTo>
                  <a:cubicBezTo>
                    <a:pt x="5473" y="9971"/>
                    <a:pt x="6090" y="9949"/>
                    <a:pt x="6610" y="9853"/>
                  </a:cubicBezTo>
                  <a:cubicBezTo>
                    <a:pt x="7323" y="9988"/>
                    <a:pt x="7582" y="9789"/>
                    <a:pt x="8613" y="9738"/>
                  </a:cubicBezTo>
                  <a:cubicBezTo>
                    <a:pt x="9018" y="9637"/>
                    <a:pt x="9317" y="9603"/>
                    <a:pt x="9424" y="9443"/>
                  </a:cubicBezTo>
                  <a:cubicBezTo>
                    <a:pt x="9529" y="9285"/>
                    <a:pt x="9238" y="9035"/>
                    <a:pt x="9229" y="8786"/>
                  </a:cubicBezTo>
                  <a:cubicBezTo>
                    <a:pt x="9220" y="8536"/>
                    <a:pt x="9402" y="8178"/>
                    <a:pt x="9384" y="7945"/>
                  </a:cubicBezTo>
                  <a:cubicBezTo>
                    <a:pt x="9364" y="7713"/>
                    <a:pt x="9142" y="7610"/>
                    <a:pt x="9115" y="7401"/>
                  </a:cubicBezTo>
                  <a:cubicBezTo>
                    <a:pt x="9084" y="7190"/>
                    <a:pt x="9200" y="6889"/>
                    <a:pt x="9191" y="6674"/>
                  </a:cubicBezTo>
                  <a:cubicBezTo>
                    <a:pt x="9182" y="6458"/>
                    <a:pt x="8979" y="6231"/>
                    <a:pt x="9057" y="6089"/>
                  </a:cubicBezTo>
                  <a:cubicBezTo>
                    <a:pt x="9297" y="5999"/>
                    <a:pt x="9393" y="5890"/>
                    <a:pt x="9634" y="5800"/>
                  </a:cubicBezTo>
                  <a:cubicBezTo>
                    <a:pt x="9577" y="5551"/>
                    <a:pt x="9489" y="5272"/>
                    <a:pt x="9710" y="5028"/>
                  </a:cubicBezTo>
                  <a:cubicBezTo>
                    <a:pt x="9817" y="4904"/>
                    <a:pt x="10000" y="4659"/>
                    <a:pt x="10000" y="4659"/>
                  </a:cubicBezTo>
                  <a:cubicBezTo>
                    <a:pt x="9972" y="4574"/>
                    <a:pt x="9903" y="4296"/>
                    <a:pt x="9856" y="4211"/>
                  </a:cubicBezTo>
                  <a:cubicBezTo>
                    <a:pt x="9817" y="4126"/>
                    <a:pt x="9759" y="4046"/>
                    <a:pt x="9710" y="3961"/>
                  </a:cubicBezTo>
                  <a:cubicBezTo>
                    <a:pt x="9683" y="3922"/>
                    <a:pt x="9634" y="3842"/>
                    <a:pt x="9634" y="3842"/>
                  </a:cubicBezTo>
                  <a:cubicBezTo>
                    <a:pt x="9710" y="3621"/>
                    <a:pt x="9875" y="3473"/>
                    <a:pt x="10000" y="3269"/>
                  </a:cubicBezTo>
                  <a:cubicBezTo>
                    <a:pt x="9942" y="2973"/>
                    <a:pt x="9972" y="2889"/>
                    <a:pt x="9634" y="2696"/>
                  </a:cubicBezTo>
                  <a:cubicBezTo>
                    <a:pt x="9508" y="2463"/>
                    <a:pt x="9615" y="2157"/>
                    <a:pt x="9710" y="1918"/>
                  </a:cubicBezTo>
                  <a:cubicBezTo>
                    <a:pt x="9750" y="1839"/>
                    <a:pt x="9856" y="1674"/>
                    <a:pt x="9856" y="1674"/>
                  </a:cubicBezTo>
                  <a:cubicBezTo>
                    <a:pt x="9750" y="1056"/>
                    <a:pt x="9624" y="1283"/>
                    <a:pt x="9710" y="574"/>
                  </a:cubicBezTo>
                  <a:cubicBezTo>
                    <a:pt x="9653" y="273"/>
                    <a:pt x="9577" y="227"/>
                    <a:pt x="9778" y="0"/>
                  </a:cubicBezTo>
                  <a:lnTo>
                    <a:pt x="928" y="79"/>
                  </a:lnTo>
                  <a:close/>
                </a:path>
              </a:pathLst>
            </a:cu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61" name="Rectangle 75" descr="Cork"/>
            <p:cNvSpPr>
              <a:spLocks noChangeArrowheads="1"/>
            </p:cNvSpPr>
            <p:nvPr/>
          </p:nvSpPr>
          <p:spPr bwMode="auto">
            <a:xfrm>
              <a:off x="4619" y="487"/>
              <a:ext cx="823" cy="950"/>
            </a:xfrm>
            <a:prstGeom prst="rect">
              <a:avLst/>
            </a:prstGeom>
            <a:solidFill>
              <a:schemeClr val="accent5">
                <a:lumMod val="9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62" name="Rectangle 76"/>
            <p:cNvSpPr>
              <a:spLocks noChangeArrowheads="1"/>
            </p:cNvSpPr>
            <p:nvPr/>
          </p:nvSpPr>
          <p:spPr bwMode="auto">
            <a:xfrm>
              <a:off x="4576" y="487"/>
              <a:ext cx="43" cy="1212"/>
            </a:xfrm>
            <a:prstGeom prst="rect">
              <a:avLst/>
            </a:prstGeom>
            <a:solidFill>
              <a:srgbClr val="FF0000"/>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63" name="Rectangle 77"/>
            <p:cNvSpPr>
              <a:spLocks noChangeArrowheads="1"/>
            </p:cNvSpPr>
            <p:nvPr/>
          </p:nvSpPr>
          <p:spPr bwMode="auto">
            <a:xfrm>
              <a:off x="5442" y="487"/>
              <a:ext cx="43" cy="1212"/>
            </a:xfrm>
            <a:prstGeom prst="rect">
              <a:avLst/>
            </a:prstGeom>
            <a:solidFill>
              <a:srgbClr val="FF0000"/>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nchor="ctr"/>
            <a:lstStyle>
              <a:lvl1pPr defTabSz="1019175">
                <a:defRPr sz="2400">
                  <a:solidFill>
                    <a:schemeClr val="tx1"/>
                  </a:solidFill>
                  <a:latin typeface="Times New Roman" pitchFamily="18" charset="0"/>
                </a:defRPr>
              </a:lvl1pPr>
              <a:lvl2pPr marL="742950" indent="-285750" defTabSz="1019175">
                <a:defRPr sz="2400">
                  <a:solidFill>
                    <a:schemeClr val="tx1"/>
                  </a:solidFill>
                  <a:latin typeface="Times New Roman" pitchFamily="18" charset="0"/>
                </a:defRPr>
              </a:lvl2pPr>
              <a:lvl3pPr marL="1143000" indent="-228600" defTabSz="1019175">
                <a:defRPr sz="2400">
                  <a:solidFill>
                    <a:schemeClr val="tx1"/>
                  </a:solidFill>
                  <a:latin typeface="Times New Roman" pitchFamily="18" charset="0"/>
                </a:defRPr>
              </a:lvl3pPr>
              <a:lvl4pPr marL="1600200" indent="-228600" defTabSz="1019175">
                <a:defRPr sz="2400">
                  <a:solidFill>
                    <a:schemeClr val="tx1"/>
                  </a:solidFill>
                  <a:latin typeface="Times New Roman" pitchFamily="18" charset="0"/>
                </a:defRPr>
              </a:lvl4pPr>
              <a:lvl5pPr marL="2057400" indent="-228600" defTabSz="1019175">
                <a:defRPr sz="2400">
                  <a:solidFill>
                    <a:schemeClr val="tx1"/>
                  </a:solidFill>
                  <a:latin typeface="Times New Roman" pitchFamily="18" charset="0"/>
                </a:defRPr>
              </a:lvl5pPr>
              <a:lvl6pPr marL="2514600" indent="-228600" defTabSz="1019175" eaLnBrk="0" fontAlgn="base" hangingPunct="0">
                <a:spcBef>
                  <a:spcPct val="0"/>
                </a:spcBef>
                <a:spcAft>
                  <a:spcPct val="0"/>
                </a:spcAft>
                <a:defRPr sz="2400">
                  <a:solidFill>
                    <a:schemeClr val="tx1"/>
                  </a:solidFill>
                  <a:latin typeface="Times New Roman" pitchFamily="18" charset="0"/>
                </a:defRPr>
              </a:lvl6pPr>
              <a:lvl7pPr marL="2971800" indent="-228600" defTabSz="1019175" eaLnBrk="0" fontAlgn="base" hangingPunct="0">
                <a:spcBef>
                  <a:spcPct val="0"/>
                </a:spcBef>
                <a:spcAft>
                  <a:spcPct val="0"/>
                </a:spcAft>
                <a:defRPr sz="2400">
                  <a:solidFill>
                    <a:schemeClr val="tx1"/>
                  </a:solidFill>
                  <a:latin typeface="Times New Roman" pitchFamily="18" charset="0"/>
                </a:defRPr>
              </a:lvl7pPr>
              <a:lvl8pPr marL="3429000" indent="-228600" defTabSz="1019175" eaLnBrk="0" fontAlgn="base" hangingPunct="0">
                <a:spcBef>
                  <a:spcPct val="0"/>
                </a:spcBef>
                <a:spcAft>
                  <a:spcPct val="0"/>
                </a:spcAft>
                <a:defRPr sz="2400">
                  <a:solidFill>
                    <a:schemeClr val="tx1"/>
                  </a:solidFill>
                  <a:latin typeface="Times New Roman" pitchFamily="18" charset="0"/>
                </a:defRPr>
              </a:lvl8pPr>
              <a:lvl9pPr marL="3886200" indent="-228600" defTabSz="1019175"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endParaRPr lang="en-US" altLang="en-US" sz="2000" dirty="0">
                <a:solidFill>
                  <a:srgbClr val="000000"/>
                </a:solidFill>
                <a:latin typeface="Arial" pitchFamily="34" charset="0"/>
                <a:ea typeface="+mn-ea"/>
                <a:cs typeface="Arial" pitchFamily="34" charset="0"/>
              </a:endParaRPr>
            </a:p>
          </p:txBody>
        </p:sp>
        <p:sp>
          <p:nvSpPr>
            <p:cNvPr id="64" name="Rectangle 78" descr="Newsprint"/>
            <p:cNvSpPr>
              <a:spLocks noChangeArrowheads="1"/>
            </p:cNvSpPr>
            <p:nvPr/>
          </p:nvSpPr>
          <p:spPr bwMode="auto">
            <a:xfrm>
              <a:off x="4705" y="1114"/>
              <a:ext cx="650" cy="604"/>
            </a:xfrm>
            <a:prstGeom prst="rect">
              <a:avLst/>
            </a:prstGeom>
            <a:blipFill dpi="0" rotWithShape="1">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grpSp>
          <p:nvGrpSpPr>
            <p:cNvPr id="65" name="Group 79"/>
            <p:cNvGrpSpPr>
              <a:grpSpLocks/>
            </p:cNvGrpSpPr>
            <p:nvPr/>
          </p:nvGrpSpPr>
          <p:grpSpPr bwMode="auto">
            <a:xfrm>
              <a:off x="4662" y="487"/>
              <a:ext cx="737" cy="2207"/>
              <a:chOff x="4932" y="487"/>
              <a:chExt cx="737" cy="1667"/>
            </a:xfrm>
          </p:grpSpPr>
          <p:sp>
            <p:nvSpPr>
              <p:cNvPr id="79" name="Rectangle 80"/>
              <p:cNvSpPr>
                <a:spLocks noChangeArrowheads="1"/>
              </p:cNvSpPr>
              <p:nvPr/>
            </p:nvSpPr>
            <p:spPr bwMode="auto">
              <a:xfrm>
                <a:off x="4932" y="487"/>
                <a:ext cx="43" cy="1667"/>
              </a:xfrm>
              <a:prstGeom prst="rect">
                <a:avLst/>
              </a:prstGeom>
              <a:solidFill>
                <a:srgbClr val="990033"/>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80" name="Rectangle 81"/>
              <p:cNvSpPr>
                <a:spLocks noChangeArrowheads="1"/>
              </p:cNvSpPr>
              <p:nvPr/>
            </p:nvSpPr>
            <p:spPr bwMode="auto">
              <a:xfrm>
                <a:off x="5625" y="487"/>
                <a:ext cx="44" cy="1667"/>
              </a:xfrm>
              <a:prstGeom prst="rect">
                <a:avLst/>
              </a:prstGeom>
              <a:solidFill>
                <a:srgbClr val="990033"/>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nchor="ctr"/>
              <a:lstStyle>
                <a:lvl1pPr defTabSz="1019175">
                  <a:defRPr sz="2400">
                    <a:solidFill>
                      <a:schemeClr val="tx1"/>
                    </a:solidFill>
                    <a:latin typeface="Times New Roman" pitchFamily="18" charset="0"/>
                  </a:defRPr>
                </a:lvl1pPr>
                <a:lvl2pPr marL="742950" indent="-285750" defTabSz="1019175">
                  <a:defRPr sz="2400">
                    <a:solidFill>
                      <a:schemeClr val="tx1"/>
                    </a:solidFill>
                    <a:latin typeface="Times New Roman" pitchFamily="18" charset="0"/>
                  </a:defRPr>
                </a:lvl2pPr>
                <a:lvl3pPr marL="1143000" indent="-228600" defTabSz="1019175">
                  <a:defRPr sz="2400">
                    <a:solidFill>
                      <a:schemeClr val="tx1"/>
                    </a:solidFill>
                    <a:latin typeface="Times New Roman" pitchFamily="18" charset="0"/>
                  </a:defRPr>
                </a:lvl3pPr>
                <a:lvl4pPr marL="1600200" indent="-228600" defTabSz="1019175">
                  <a:defRPr sz="2400">
                    <a:solidFill>
                      <a:schemeClr val="tx1"/>
                    </a:solidFill>
                    <a:latin typeface="Times New Roman" pitchFamily="18" charset="0"/>
                  </a:defRPr>
                </a:lvl4pPr>
                <a:lvl5pPr marL="2057400" indent="-228600" defTabSz="1019175">
                  <a:defRPr sz="2400">
                    <a:solidFill>
                      <a:schemeClr val="tx1"/>
                    </a:solidFill>
                    <a:latin typeface="Times New Roman" pitchFamily="18" charset="0"/>
                  </a:defRPr>
                </a:lvl5pPr>
                <a:lvl6pPr marL="2514600" indent="-228600" defTabSz="1019175" eaLnBrk="0" fontAlgn="base" hangingPunct="0">
                  <a:spcBef>
                    <a:spcPct val="0"/>
                  </a:spcBef>
                  <a:spcAft>
                    <a:spcPct val="0"/>
                  </a:spcAft>
                  <a:defRPr sz="2400">
                    <a:solidFill>
                      <a:schemeClr val="tx1"/>
                    </a:solidFill>
                    <a:latin typeface="Times New Roman" pitchFamily="18" charset="0"/>
                  </a:defRPr>
                </a:lvl6pPr>
                <a:lvl7pPr marL="2971800" indent="-228600" defTabSz="1019175" eaLnBrk="0" fontAlgn="base" hangingPunct="0">
                  <a:spcBef>
                    <a:spcPct val="0"/>
                  </a:spcBef>
                  <a:spcAft>
                    <a:spcPct val="0"/>
                  </a:spcAft>
                  <a:defRPr sz="2400">
                    <a:solidFill>
                      <a:schemeClr val="tx1"/>
                    </a:solidFill>
                    <a:latin typeface="Times New Roman" pitchFamily="18" charset="0"/>
                  </a:defRPr>
                </a:lvl7pPr>
                <a:lvl8pPr marL="3429000" indent="-228600" defTabSz="1019175" eaLnBrk="0" fontAlgn="base" hangingPunct="0">
                  <a:spcBef>
                    <a:spcPct val="0"/>
                  </a:spcBef>
                  <a:spcAft>
                    <a:spcPct val="0"/>
                  </a:spcAft>
                  <a:defRPr sz="2400">
                    <a:solidFill>
                      <a:schemeClr val="tx1"/>
                    </a:solidFill>
                    <a:latin typeface="Times New Roman" pitchFamily="18" charset="0"/>
                  </a:defRPr>
                </a:lvl8pPr>
                <a:lvl9pPr marL="3886200" indent="-228600" defTabSz="1019175"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endParaRPr lang="en-US" altLang="en-US" sz="2000" dirty="0">
                  <a:solidFill>
                    <a:srgbClr val="000000"/>
                  </a:solidFill>
                  <a:latin typeface="Arial" pitchFamily="34" charset="0"/>
                  <a:ea typeface="+mn-ea"/>
                  <a:cs typeface="Arial" pitchFamily="34" charset="0"/>
                </a:endParaRPr>
              </a:p>
            </p:txBody>
          </p:sp>
        </p:grpSp>
        <p:sp>
          <p:nvSpPr>
            <p:cNvPr id="66" name="Rectangle 82" descr="Granite"/>
            <p:cNvSpPr>
              <a:spLocks noChangeArrowheads="1"/>
            </p:cNvSpPr>
            <p:nvPr/>
          </p:nvSpPr>
          <p:spPr bwMode="auto">
            <a:xfrm>
              <a:off x="4705" y="2034"/>
              <a:ext cx="650" cy="120"/>
            </a:xfrm>
            <a:prstGeom prst="rect">
              <a:avLst/>
            </a:pr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67" name="Rectangle 66"/>
            <p:cNvSpPr>
              <a:spLocks noChangeArrowheads="1"/>
            </p:cNvSpPr>
            <p:nvPr/>
          </p:nvSpPr>
          <p:spPr bwMode="auto">
            <a:xfrm>
              <a:off x="4662" y="2493"/>
              <a:ext cx="43" cy="39"/>
            </a:xfrm>
            <a:prstGeom prst="rect">
              <a:avLst/>
            </a:prstGeom>
            <a:solidFill>
              <a:schemeClr val="accent2">
                <a:lumMod val="75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nchor="ctr"/>
            <a:lstStyle>
              <a:lvl1pPr defTabSz="1019175">
                <a:defRPr sz="2400">
                  <a:solidFill>
                    <a:schemeClr val="tx1"/>
                  </a:solidFill>
                  <a:latin typeface="Times New Roman" pitchFamily="18" charset="0"/>
                </a:defRPr>
              </a:lvl1pPr>
              <a:lvl2pPr marL="742950" indent="-285750" defTabSz="1019175">
                <a:defRPr sz="2400">
                  <a:solidFill>
                    <a:schemeClr val="tx1"/>
                  </a:solidFill>
                  <a:latin typeface="Times New Roman" pitchFamily="18" charset="0"/>
                </a:defRPr>
              </a:lvl2pPr>
              <a:lvl3pPr marL="1143000" indent="-228600" defTabSz="1019175">
                <a:defRPr sz="2400">
                  <a:solidFill>
                    <a:schemeClr val="tx1"/>
                  </a:solidFill>
                  <a:latin typeface="Times New Roman" pitchFamily="18" charset="0"/>
                </a:defRPr>
              </a:lvl3pPr>
              <a:lvl4pPr marL="1600200" indent="-228600" defTabSz="1019175">
                <a:defRPr sz="2400">
                  <a:solidFill>
                    <a:schemeClr val="tx1"/>
                  </a:solidFill>
                  <a:latin typeface="Times New Roman" pitchFamily="18" charset="0"/>
                </a:defRPr>
              </a:lvl4pPr>
              <a:lvl5pPr marL="2057400" indent="-228600" defTabSz="1019175">
                <a:defRPr sz="2400">
                  <a:solidFill>
                    <a:schemeClr val="tx1"/>
                  </a:solidFill>
                  <a:latin typeface="Times New Roman" pitchFamily="18" charset="0"/>
                </a:defRPr>
              </a:lvl5pPr>
              <a:lvl6pPr marL="2514600" indent="-228600" defTabSz="1019175" eaLnBrk="0" fontAlgn="base" hangingPunct="0">
                <a:spcBef>
                  <a:spcPct val="0"/>
                </a:spcBef>
                <a:spcAft>
                  <a:spcPct val="0"/>
                </a:spcAft>
                <a:defRPr sz="2400">
                  <a:solidFill>
                    <a:schemeClr val="tx1"/>
                  </a:solidFill>
                  <a:latin typeface="Times New Roman" pitchFamily="18" charset="0"/>
                </a:defRPr>
              </a:lvl6pPr>
              <a:lvl7pPr marL="2971800" indent="-228600" defTabSz="1019175" eaLnBrk="0" fontAlgn="base" hangingPunct="0">
                <a:spcBef>
                  <a:spcPct val="0"/>
                </a:spcBef>
                <a:spcAft>
                  <a:spcPct val="0"/>
                </a:spcAft>
                <a:defRPr sz="2400">
                  <a:solidFill>
                    <a:schemeClr val="tx1"/>
                  </a:solidFill>
                  <a:latin typeface="Times New Roman" pitchFamily="18" charset="0"/>
                </a:defRPr>
              </a:lvl7pPr>
              <a:lvl8pPr marL="3429000" indent="-228600" defTabSz="1019175" eaLnBrk="0" fontAlgn="base" hangingPunct="0">
                <a:spcBef>
                  <a:spcPct val="0"/>
                </a:spcBef>
                <a:spcAft>
                  <a:spcPct val="0"/>
                </a:spcAft>
                <a:defRPr sz="2400">
                  <a:solidFill>
                    <a:schemeClr val="tx1"/>
                  </a:solidFill>
                  <a:latin typeface="Times New Roman" pitchFamily="18" charset="0"/>
                </a:defRPr>
              </a:lvl8pPr>
              <a:lvl9pPr marL="3886200" indent="-228600" defTabSz="1019175"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endParaRPr lang="en-US" altLang="en-US" sz="2000" dirty="0">
                <a:solidFill>
                  <a:srgbClr val="000000"/>
                </a:solidFill>
                <a:latin typeface="Arial" pitchFamily="34" charset="0"/>
                <a:ea typeface="+mn-ea"/>
                <a:cs typeface="Arial" pitchFamily="34" charset="0"/>
              </a:endParaRPr>
            </a:p>
          </p:txBody>
        </p:sp>
        <p:sp>
          <p:nvSpPr>
            <p:cNvPr id="68" name="Rectangle 67"/>
            <p:cNvSpPr>
              <a:spLocks noChangeArrowheads="1"/>
            </p:cNvSpPr>
            <p:nvPr/>
          </p:nvSpPr>
          <p:spPr bwMode="auto">
            <a:xfrm>
              <a:off x="5355" y="2493"/>
              <a:ext cx="44" cy="39"/>
            </a:xfrm>
            <a:prstGeom prst="rect">
              <a:avLst/>
            </a:prstGeom>
            <a:solidFill>
              <a:schemeClr val="accent2">
                <a:lumMod val="75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69" name="Freeform 68" descr="Granite"/>
            <p:cNvSpPr>
              <a:spLocks/>
            </p:cNvSpPr>
            <p:nvPr/>
          </p:nvSpPr>
          <p:spPr bwMode="auto">
            <a:xfrm>
              <a:off x="4591" y="2706"/>
              <a:ext cx="850" cy="803"/>
            </a:xfrm>
            <a:custGeom>
              <a:avLst/>
              <a:gdLst>
                <a:gd name="T0" fmla="*/ 67 w 988"/>
                <a:gd name="T1" fmla="*/ 1 h 1098"/>
                <a:gd name="T2" fmla="*/ 40 w 988"/>
                <a:gd name="T3" fmla="*/ 48 h 1098"/>
                <a:gd name="T4" fmla="*/ 51 w 988"/>
                <a:gd name="T5" fmla="*/ 170 h 1098"/>
                <a:gd name="T6" fmla="*/ 43 w 988"/>
                <a:gd name="T7" fmla="*/ 245 h 1098"/>
                <a:gd name="T8" fmla="*/ 40 w 988"/>
                <a:gd name="T9" fmla="*/ 294 h 1098"/>
                <a:gd name="T10" fmla="*/ 32 w 988"/>
                <a:gd name="T11" fmla="*/ 374 h 1098"/>
                <a:gd name="T12" fmla="*/ 54 w 988"/>
                <a:gd name="T13" fmla="*/ 403 h 1098"/>
                <a:gd name="T14" fmla="*/ 29 w 988"/>
                <a:gd name="T15" fmla="*/ 438 h 1098"/>
                <a:gd name="T16" fmla="*/ 32 w 988"/>
                <a:gd name="T17" fmla="*/ 493 h 1098"/>
                <a:gd name="T18" fmla="*/ 58 w 988"/>
                <a:gd name="T19" fmla="*/ 597 h 1098"/>
                <a:gd name="T20" fmla="*/ 51 w 988"/>
                <a:gd name="T21" fmla="*/ 677 h 1098"/>
                <a:gd name="T22" fmla="*/ 22 w 988"/>
                <a:gd name="T23" fmla="*/ 723 h 1098"/>
                <a:gd name="T24" fmla="*/ 25 w 988"/>
                <a:gd name="T25" fmla="*/ 747 h 1098"/>
                <a:gd name="T26" fmla="*/ 11 w 988"/>
                <a:gd name="T27" fmla="*/ 764 h 1098"/>
                <a:gd name="T28" fmla="*/ 40 w 988"/>
                <a:gd name="T29" fmla="*/ 770 h 1098"/>
                <a:gd name="T30" fmla="*/ 69 w 988"/>
                <a:gd name="T31" fmla="*/ 773 h 1098"/>
                <a:gd name="T32" fmla="*/ 216 w 988"/>
                <a:gd name="T33" fmla="*/ 780 h 1098"/>
                <a:gd name="T34" fmla="*/ 359 w 988"/>
                <a:gd name="T35" fmla="*/ 780 h 1098"/>
                <a:gd name="T36" fmla="*/ 488 w 988"/>
                <a:gd name="T37" fmla="*/ 775 h 1098"/>
                <a:gd name="T38" fmla="*/ 611 w 988"/>
                <a:gd name="T39" fmla="*/ 780 h 1098"/>
                <a:gd name="T40" fmla="*/ 828 w 988"/>
                <a:gd name="T41" fmla="*/ 765 h 1098"/>
                <a:gd name="T42" fmla="*/ 840 w 988"/>
                <a:gd name="T43" fmla="*/ 698 h 1098"/>
                <a:gd name="T44" fmla="*/ 862 w 988"/>
                <a:gd name="T45" fmla="*/ 628 h 1098"/>
                <a:gd name="T46" fmla="*/ 855 w 988"/>
                <a:gd name="T47" fmla="*/ 588 h 1098"/>
                <a:gd name="T48" fmla="*/ 866 w 988"/>
                <a:gd name="T49" fmla="*/ 539 h 1098"/>
                <a:gd name="T50" fmla="*/ 866 w 988"/>
                <a:gd name="T51" fmla="*/ 504 h 1098"/>
                <a:gd name="T52" fmla="*/ 855 w 988"/>
                <a:gd name="T53" fmla="*/ 487 h 1098"/>
                <a:gd name="T54" fmla="*/ 855 w 988"/>
                <a:gd name="T55" fmla="*/ 418 h 1098"/>
                <a:gd name="T56" fmla="*/ 840 w 988"/>
                <a:gd name="T57" fmla="*/ 348 h 1098"/>
                <a:gd name="T58" fmla="*/ 851 w 988"/>
                <a:gd name="T59" fmla="*/ 250 h 1098"/>
                <a:gd name="T60" fmla="*/ 851 w 988"/>
                <a:gd name="T61" fmla="*/ 193 h 1098"/>
                <a:gd name="T62" fmla="*/ 869 w 988"/>
                <a:gd name="T63" fmla="*/ 115 h 1098"/>
                <a:gd name="T64" fmla="*/ 855 w 988"/>
                <a:gd name="T65" fmla="*/ 71 h 1098"/>
                <a:gd name="T66" fmla="*/ 859 w 988"/>
                <a:gd name="T67" fmla="*/ 28 h 1098"/>
                <a:gd name="T68" fmla="*/ 851 w 988"/>
                <a:gd name="T69" fmla="*/ 2 h 1098"/>
                <a:gd name="T70" fmla="*/ 620 w 988"/>
                <a:gd name="T71" fmla="*/ 43 h 1098"/>
                <a:gd name="T72" fmla="*/ 501 w 988"/>
                <a:gd name="T73" fmla="*/ 25 h 1098"/>
                <a:gd name="T74" fmla="*/ 404 w 988"/>
                <a:gd name="T75" fmla="*/ 37 h 1098"/>
                <a:gd name="T76" fmla="*/ 325 w 988"/>
                <a:gd name="T77" fmla="*/ 19 h 1098"/>
                <a:gd name="T78" fmla="*/ 198 w 988"/>
                <a:gd name="T79" fmla="*/ 37 h 1098"/>
                <a:gd name="T80" fmla="*/ 67 w 988"/>
                <a:gd name="T81" fmla="*/ 1 h 10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537 w 9561"/>
                <a:gd name="connsiteY0" fmla="*/ 0 h 9925"/>
                <a:gd name="connsiteX1" fmla="*/ 233 w 9561"/>
                <a:gd name="connsiteY1" fmla="*/ 592 h 9925"/>
                <a:gd name="connsiteX2" fmla="*/ 355 w 9561"/>
                <a:gd name="connsiteY2" fmla="*/ 2131 h 9925"/>
                <a:gd name="connsiteX3" fmla="*/ 274 w 9561"/>
                <a:gd name="connsiteY3" fmla="*/ 3078 h 9925"/>
                <a:gd name="connsiteX4" fmla="*/ 233 w 9561"/>
                <a:gd name="connsiteY4" fmla="*/ 3698 h 9925"/>
                <a:gd name="connsiteX5" fmla="*/ 152 w 9561"/>
                <a:gd name="connsiteY5" fmla="*/ 4718 h 9925"/>
                <a:gd name="connsiteX6" fmla="*/ 395 w 9561"/>
                <a:gd name="connsiteY6" fmla="*/ 5082 h 9925"/>
                <a:gd name="connsiteX7" fmla="*/ 112 w 9561"/>
                <a:gd name="connsiteY7" fmla="*/ 5519 h 9925"/>
                <a:gd name="connsiteX8" fmla="*/ 152 w 9561"/>
                <a:gd name="connsiteY8" fmla="*/ 6211 h 9925"/>
                <a:gd name="connsiteX9" fmla="*/ 436 w 9561"/>
                <a:gd name="connsiteY9" fmla="*/ 7523 h 9925"/>
                <a:gd name="connsiteX10" fmla="*/ 355 w 9561"/>
                <a:gd name="connsiteY10" fmla="*/ 8543 h 9925"/>
                <a:gd name="connsiteX11" fmla="*/ 31 w 9561"/>
                <a:gd name="connsiteY11" fmla="*/ 9126 h 9925"/>
                <a:gd name="connsiteX12" fmla="*/ 71 w 9561"/>
                <a:gd name="connsiteY12" fmla="*/ 9417 h 9925"/>
                <a:gd name="connsiteX13" fmla="*/ 394 w 9561"/>
                <a:gd name="connsiteY13" fmla="*/ 9515 h 9925"/>
                <a:gd name="connsiteX14" fmla="*/ 233 w 9561"/>
                <a:gd name="connsiteY14" fmla="*/ 9709 h 9925"/>
                <a:gd name="connsiteX15" fmla="*/ 557 w 9561"/>
                <a:gd name="connsiteY15" fmla="*/ 9745 h 9925"/>
                <a:gd name="connsiteX16" fmla="*/ 2217 w 9561"/>
                <a:gd name="connsiteY16" fmla="*/ 9836 h 9925"/>
                <a:gd name="connsiteX17" fmla="*/ 3816 w 9561"/>
                <a:gd name="connsiteY17" fmla="*/ 9836 h 9925"/>
                <a:gd name="connsiteX18" fmla="*/ 5264 w 9561"/>
                <a:gd name="connsiteY18" fmla="*/ 9772 h 9925"/>
                <a:gd name="connsiteX19" fmla="*/ 6640 w 9561"/>
                <a:gd name="connsiteY19" fmla="*/ 9836 h 9925"/>
                <a:gd name="connsiteX20" fmla="*/ 9079 w 9561"/>
                <a:gd name="connsiteY20" fmla="*/ 9645 h 9925"/>
                <a:gd name="connsiteX21" fmla="*/ 9221 w 9561"/>
                <a:gd name="connsiteY21" fmla="*/ 8798 h 9925"/>
                <a:gd name="connsiteX22" fmla="*/ 9464 w 9561"/>
                <a:gd name="connsiteY22" fmla="*/ 7924 h 9925"/>
                <a:gd name="connsiteX23" fmla="*/ 9383 w 9561"/>
                <a:gd name="connsiteY23" fmla="*/ 7414 h 9925"/>
                <a:gd name="connsiteX24" fmla="*/ 9505 w 9561"/>
                <a:gd name="connsiteY24" fmla="*/ 6794 h 9925"/>
                <a:gd name="connsiteX25" fmla="*/ 9505 w 9561"/>
                <a:gd name="connsiteY25" fmla="*/ 6357 h 9925"/>
                <a:gd name="connsiteX26" fmla="*/ 9383 w 9561"/>
                <a:gd name="connsiteY26" fmla="*/ 6139 h 9925"/>
                <a:gd name="connsiteX27" fmla="*/ 9383 w 9561"/>
                <a:gd name="connsiteY27" fmla="*/ 5264 h 9925"/>
                <a:gd name="connsiteX28" fmla="*/ 9221 w 9561"/>
                <a:gd name="connsiteY28" fmla="*/ 4390 h 9925"/>
                <a:gd name="connsiteX29" fmla="*/ 9343 w 9561"/>
                <a:gd name="connsiteY29" fmla="*/ 3151 h 9925"/>
                <a:gd name="connsiteX30" fmla="*/ 9343 w 9561"/>
                <a:gd name="connsiteY30" fmla="*/ 2423 h 9925"/>
                <a:gd name="connsiteX31" fmla="*/ 9545 w 9561"/>
                <a:gd name="connsiteY31" fmla="*/ 1439 h 9925"/>
                <a:gd name="connsiteX32" fmla="*/ 9383 w 9561"/>
                <a:gd name="connsiteY32" fmla="*/ 893 h 9925"/>
                <a:gd name="connsiteX33" fmla="*/ 9424 w 9561"/>
                <a:gd name="connsiteY33" fmla="*/ 346 h 9925"/>
                <a:gd name="connsiteX34" fmla="*/ 9343 w 9561"/>
                <a:gd name="connsiteY34" fmla="*/ 18 h 9925"/>
                <a:gd name="connsiteX35" fmla="*/ 6752 w 9561"/>
                <a:gd name="connsiteY35" fmla="*/ 528 h 9925"/>
                <a:gd name="connsiteX36" fmla="*/ 5416 w 9561"/>
                <a:gd name="connsiteY36" fmla="*/ 310 h 9925"/>
                <a:gd name="connsiteX37" fmla="*/ 4322 w 9561"/>
                <a:gd name="connsiteY37" fmla="*/ 455 h 9925"/>
                <a:gd name="connsiteX38" fmla="*/ 3432 w 9561"/>
                <a:gd name="connsiteY38" fmla="*/ 237 h 9925"/>
                <a:gd name="connsiteX39" fmla="*/ 2015 w 9561"/>
                <a:gd name="connsiteY39" fmla="*/ 455 h 9925"/>
                <a:gd name="connsiteX40" fmla="*/ 537 w 9561"/>
                <a:gd name="connsiteY40" fmla="*/ 0 h 9925"/>
                <a:gd name="connsiteX0" fmla="*/ 561 w 9999"/>
                <a:gd name="connsiteY0" fmla="*/ 0 h 9999"/>
                <a:gd name="connsiteX1" fmla="*/ 243 w 9999"/>
                <a:gd name="connsiteY1" fmla="*/ 596 h 9999"/>
                <a:gd name="connsiteX2" fmla="*/ 370 w 9999"/>
                <a:gd name="connsiteY2" fmla="*/ 2147 h 9999"/>
                <a:gd name="connsiteX3" fmla="*/ 286 w 9999"/>
                <a:gd name="connsiteY3" fmla="*/ 3101 h 9999"/>
                <a:gd name="connsiteX4" fmla="*/ 243 w 9999"/>
                <a:gd name="connsiteY4" fmla="*/ 3726 h 9999"/>
                <a:gd name="connsiteX5" fmla="*/ 158 w 9999"/>
                <a:gd name="connsiteY5" fmla="*/ 4754 h 9999"/>
                <a:gd name="connsiteX6" fmla="*/ 412 w 9999"/>
                <a:gd name="connsiteY6" fmla="*/ 5120 h 9999"/>
                <a:gd name="connsiteX7" fmla="*/ 116 w 9999"/>
                <a:gd name="connsiteY7" fmla="*/ 5561 h 9999"/>
                <a:gd name="connsiteX8" fmla="*/ 158 w 9999"/>
                <a:gd name="connsiteY8" fmla="*/ 6258 h 9999"/>
                <a:gd name="connsiteX9" fmla="*/ 234 w 9999"/>
                <a:gd name="connsiteY9" fmla="*/ 7087 h 9999"/>
                <a:gd name="connsiteX10" fmla="*/ 455 w 9999"/>
                <a:gd name="connsiteY10" fmla="*/ 7580 h 9999"/>
                <a:gd name="connsiteX11" fmla="*/ 370 w 9999"/>
                <a:gd name="connsiteY11" fmla="*/ 8608 h 9999"/>
                <a:gd name="connsiteX12" fmla="*/ 31 w 9999"/>
                <a:gd name="connsiteY12" fmla="*/ 9195 h 9999"/>
                <a:gd name="connsiteX13" fmla="*/ 73 w 9999"/>
                <a:gd name="connsiteY13" fmla="*/ 9488 h 9999"/>
                <a:gd name="connsiteX14" fmla="*/ 411 w 9999"/>
                <a:gd name="connsiteY14" fmla="*/ 9587 h 9999"/>
                <a:gd name="connsiteX15" fmla="*/ 243 w 9999"/>
                <a:gd name="connsiteY15" fmla="*/ 9782 h 9999"/>
                <a:gd name="connsiteX16" fmla="*/ 582 w 9999"/>
                <a:gd name="connsiteY16" fmla="*/ 9819 h 9999"/>
                <a:gd name="connsiteX17" fmla="*/ 2318 w 9999"/>
                <a:gd name="connsiteY17" fmla="*/ 9910 h 9999"/>
                <a:gd name="connsiteX18" fmla="*/ 3990 w 9999"/>
                <a:gd name="connsiteY18" fmla="*/ 9910 h 9999"/>
                <a:gd name="connsiteX19" fmla="*/ 5505 w 9999"/>
                <a:gd name="connsiteY19" fmla="*/ 9846 h 9999"/>
                <a:gd name="connsiteX20" fmla="*/ 6944 w 9999"/>
                <a:gd name="connsiteY20" fmla="*/ 9910 h 9999"/>
                <a:gd name="connsiteX21" fmla="*/ 9495 w 9999"/>
                <a:gd name="connsiteY21" fmla="*/ 9718 h 9999"/>
                <a:gd name="connsiteX22" fmla="*/ 9643 w 9999"/>
                <a:gd name="connsiteY22" fmla="*/ 8864 h 9999"/>
                <a:gd name="connsiteX23" fmla="*/ 9898 w 9999"/>
                <a:gd name="connsiteY23" fmla="*/ 7984 h 9999"/>
                <a:gd name="connsiteX24" fmla="*/ 9813 w 9999"/>
                <a:gd name="connsiteY24" fmla="*/ 7470 h 9999"/>
                <a:gd name="connsiteX25" fmla="*/ 9940 w 9999"/>
                <a:gd name="connsiteY25" fmla="*/ 6845 h 9999"/>
                <a:gd name="connsiteX26" fmla="*/ 9940 w 9999"/>
                <a:gd name="connsiteY26" fmla="*/ 6405 h 9999"/>
                <a:gd name="connsiteX27" fmla="*/ 9813 w 9999"/>
                <a:gd name="connsiteY27" fmla="*/ 6185 h 9999"/>
                <a:gd name="connsiteX28" fmla="*/ 9813 w 9999"/>
                <a:gd name="connsiteY28" fmla="*/ 5304 h 9999"/>
                <a:gd name="connsiteX29" fmla="*/ 9643 w 9999"/>
                <a:gd name="connsiteY29" fmla="*/ 4423 h 9999"/>
                <a:gd name="connsiteX30" fmla="*/ 9771 w 9999"/>
                <a:gd name="connsiteY30" fmla="*/ 3175 h 9999"/>
                <a:gd name="connsiteX31" fmla="*/ 9771 w 9999"/>
                <a:gd name="connsiteY31" fmla="*/ 2441 h 9999"/>
                <a:gd name="connsiteX32" fmla="*/ 9982 w 9999"/>
                <a:gd name="connsiteY32" fmla="*/ 1450 h 9999"/>
                <a:gd name="connsiteX33" fmla="*/ 9813 w 9999"/>
                <a:gd name="connsiteY33" fmla="*/ 900 h 9999"/>
                <a:gd name="connsiteX34" fmla="*/ 9856 w 9999"/>
                <a:gd name="connsiteY34" fmla="*/ 349 h 9999"/>
                <a:gd name="connsiteX35" fmla="*/ 9771 w 9999"/>
                <a:gd name="connsiteY35" fmla="*/ 18 h 9999"/>
                <a:gd name="connsiteX36" fmla="*/ 7061 w 9999"/>
                <a:gd name="connsiteY36" fmla="*/ 532 h 9999"/>
                <a:gd name="connsiteX37" fmla="*/ 5664 w 9999"/>
                <a:gd name="connsiteY37" fmla="*/ 312 h 9999"/>
                <a:gd name="connsiteX38" fmla="*/ 4519 w 9999"/>
                <a:gd name="connsiteY38" fmla="*/ 458 h 9999"/>
                <a:gd name="connsiteX39" fmla="*/ 3589 w 9999"/>
                <a:gd name="connsiteY39" fmla="*/ 239 h 9999"/>
                <a:gd name="connsiteX40" fmla="*/ 2107 w 9999"/>
                <a:gd name="connsiteY40" fmla="*/ 458 h 9999"/>
                <a:gd name="connsiteX41" fmla="*/ 561 w 9999"/>
                <a:gd name="connsiteY41" fmla="*/ 0 h 9999"/>
                <a:gd name="connsiteX0" fmla="*/ 561 w 10000"/>
                <a:gd name="connsiteY0" fmla="*/ 0 h 10000"/>
                <a:gd name="connsiteX1" fmla="*/ 243 w 10000"/>
                <a:gd name="connsiteY1" fmla="*/ 596 h 10000"/>
                <a:gd name="connsiteX2" fmla="*/ 370 w 10000"/>
                <a:gd name="connsiteY2" fmla="*/ 2147 h 10000"/>
                <a:gd name="connsiteX3" fmla="*/ 286 w 10000"/>
                <a:gd name="connsiteY3" fmla="*/ 3101 h 10000"/>
                <a:gd name="connsiteX4" fmla="*/ 243 w 10000"/>
                <a:gd name="connsiteY4" fmla="*/ 3726 h 10000"/>
                <a:gd name="connsiteX5" fmla="*/ 158 w 10000"/>
                <a:gd name="connsiteY5" fmla="*/ 4754 h 10000"/>
                <a:gd name="connsiteX6" fmla="*/ 412 w 10000"/>
                <a:gd name="connsiteY6" fmla="*/ 5121 h 10000"/>
                <a:gd name="connsiteX7" fmla="*/ 116 w 10000"/>
                <a:gd name="connsiteY7" fmla="*/ 5562 h 10000"/>
                <a:gd name="connsiteX8" fmla="*/ 158 w 10000"/>
                <a:gd name="connsiteY8" fmla="*/ 6259 h 10000"/>
                <a:gd name="connsiteX9" fmla="*/ 234 w 10000"/>
                <a:gd name="connsiteY9" fmla="*/ 7088 h 10000"/>
                <a:gd name="connsiteX10" fmla="*/ 455 w 10000"/>
                <a:gd name="connsiteY10" fmla="*/ 7581 h 10000"/>
                <a:gd name="connsiteX11" fmla="*/ 370 w 10000"/>
                <a:gd name="connsiteY11" fmla="*/ 8609 h 10000"/>
                <a:gd name="connsiteX12" fmla="*/ 31 w 10000"/>
                <a:gd name="connsiteY12" fmla="*/ 9196 h 10000"/>
                <a:gd name="connsiteX13" fmla="*/ 73 w 10000"/>
                <a:gd name="connsiteY13" fmla="*/ 9489 h 10000"/>
                <a:gd name="connsiteX14" fmla="*/ 411 w 10000"/>
                <a:gd name="connsiteY14" fmla="*/ 9588 h 10000"/>
                <a:gd name="connsiteX15" fmla="*/ 637 w 10000"/>
                <a:gd name="connsiteY15" fmla="*/ 9539 h 10000"/>
                <a:gd name="connsiteX16" fmla="*/ 582 w 10000"/>
                <a:gd name="connsiteY16" fmla="*/ 9820 h 10000"/>
                <a:gd name="connsiteX17" fmla="*/ 2318 w 10000"/>
                <a:gd name="connsiteY17" fmla="*/ 9911 h 10000"/>
                <a:gd name="connsiteX18" fmla="*/ 3990 w 10000"/>
                <a:gd name="connsiteY18" fmla="*/ 9911 h 10000"/>
                <a:gd name="connsiteX19" fmla="*/ 5506 w 10000"/>
                <a:gd name="connsiteY19" fmla="*/ 9847 h 10000"/>
                <a:gd name="connsiteX20" fmla="*/ 6945 w 10000"/>
                <a:gd name="connsiteY20" fmla="*/ 9911 h 10000"/>
                <a:gd name="connsiteX21" fmla="*/ 9496 w 10000"/>
                <a:gd name="connsiteY21" fmla="*/ 9719 h 10000"/>
                <a:gd name="connsiteX22" fmla="*/ 9644 w 10000"/>
                <a:gd name="connsiteY22" fmla="*/ 8865 h 10000"/>
                <a:gd name="connsiteX23" fmla="*/ 9899 w 10000"/>
                <a:gd name="connsiteY23" fmla="*/ 7985 h 10000"/>
                <a:gd name="connsiteX24" fmla="*/ 9814 w 10000"/>
                <a:gd name="connsiteY24" fmla="*/ 7471 h 10000"/>
                <a:gd name="connsiteX25" fmla="*/ 9941 w 10000"/>
                <a:gd name="connsiteY25" fmla="*/ 6846 h 10000"/>
                <a:gd name="connsiteX26" fmla="*/ 9941 w 10000"/>
                <a:gd name="connsiteY26" fmla="*/ 6406 h 10000"/>
                <a:gd name="connsiteX27" fmla="*/ 9814 w 10000"/>
                <a:gd name="connsiteY27" fmla="*/ 6186 h 10000"/>
                <a:gd name="connsiteX28" fmla="*/ 9814 w 10000"/>
                <a:gd name="connsiteY28" fmla="*/ 5305 h 10000"/>
                <a:gd name="connsiteX29" fmla="*/ 9644 w 10000"/>
                <a:gd name="connsiteY29" fmla="*/ 4423 h 10000"/>
                <a:gd name="connsiteX30" fmla="*/ 9772 w 10000"/>
                <a:gd name="connsiteY30" fmla="*/ 3175 h 10000"/>
                <a:gd name="connsiteX31" fmla="*/ 9772 w 10000"/>
                <a:gd name="connsiteY31" fmla="*/ 2441 h 10000"/>
                <a:gd name="connsiteX32" fmla="*/ 9983 w 10000"/>
                <a:gd name="connsiteY32" fmla="*/ 1450 h 10000"/>
                <a:gd name="connsiteX33" fmla="*/ 9814 w 10000"/>
                <a:gd name="connsiteY33" fmla="*/ 900 h 10000"/>
                <a:gd name="connsiteX34" fmla="*/ 9857 w 10000"/>
                <a:gd name="connsiteY34" fmla="*/ 349 h 10000"/>
                <a:gd name="connsiteX35" fmla="*/ 9772 w 10000"/>
                <a:gd name="connsiteY35" fmla="*/ 18 h 10000"/>
                <a:gd name="connsiteX36" fmla="*/ 7062 w 10000"/>
                <a:gd name="connsiteY36" fmla="*/ 532 h 10000"/>
                <a:gd name="connsiteX37" fmla="*/ 5665 w 10000"/>
                <a:gd name="connsiteY37" fmla="*/ 312 h 10000"/>
                <a:gd name="connsiteX38" fmla="*/ 4519 w 10000"/>
                <a:gd name="connsiteY38" fmla="*/ 458 h 10000"/>
                <a:gd name="connsiteX39" fmla="*/ 3589 w 10000"/>
                <a:gd name="connsiteY39" fmla="*/ 239 h 10000"/>
                <a:gd name="connsiteX40" fmla="*/ 2107 w 10000"/>
                <a:gd name="connsiteY40" fmla="*/ 458 h 10000"/>
                <a:gd name="connsiteX41" fmla="*/ 561 w 10000"/>
                <a:gd name="connsiteY41" fmla="*/ 0 h 10000"/>
                <a:gd name="connsiteX0" fmla="*/ 541 w 9980"/>
                <a:gd name="connsiteY0" fmla="*/ 0 h 10000"/>
                <a:gd name="connsiteX1" fmla="*/ 223 w 9980"/>
                <a:gd name="connsiteY1" fmla="*/ 596 h 10000"/>
                <a:gd name="connsiteX2" fmla="*/ 350 w 9980"/>
                <a:gd name="connsiteY2" fmla="*/ 2147 h 10000"/>
                <a:gd name="connsiteX3" fmla="*/ 266 w 9980"/>
                <a:gd name="connsiteY3" fmla="*/ 3101 h 10000"/>
                <a:gd name="connsiteX4" fmla="*/ 223 w 9980"/>
                <a:gd name="connsiteY4" fmla="*/ 3726 h 10000"/>
                <a:gd name="connsiteX5" fmla="*/ 138 w 9980"/>
                <a:gd name="connsiteY5" fmla="*/ 4754 h 10000"/>
                <a:gd name="connsiteX6" fmla="*/ 392 w 9980"/>
                <a:gd name="connsiteY6" fmla="*/ 5121 h 10000"/>
                <a:gd name="connsiteX7" fmla="*/ 96 w 9980"/>
                <a:gd name="connsiteY7" fmla="*/ 5562 h 10000"/>
                <a:gd name="connsiteX8" fmla="*/ 138 w 9980"/>
                <a:gd name="connsiteY8" fmla="*/ 6259 h 10000"/>
                <a:gd name="connsiteX9" fmla="*/ 214 w 9980"/>
                <a:gd name="connsiteY9" fmla="*/ 7088 h 10000"/>
                <a:gd name="connsiteX10" fmla="*/ 435 w 9980"/>
                <a:gd name="connsiteY10" fmla="*/ 7581 h 10000"/>
                <a:gd name="connsiteX11" fmla="*/ 350 w 9980"/>
                <a:gd name="connsiteY11" fmla="*/ 8609 h 10000"/>
                <a:gd name="connsiteX12" fmla="*/ 11 w 9980"/>
                <a:gd name="connsiteY12" fmla="*/ 9196 h 10000"/>
                <a:gd name="connsiteX13" fmla="*/ 504 w 9980"/>
                <a:gd name="connsiteY13" fmla="*/ 9306 h 10000"/>
                <a:gd name="connsiteX14" fmla="*/ 391 w 9980"/>
                <a:gd name="connsiteY14" fmla="*/ 9588 h 10000"/>
                <a:gd name="connsiteX15" fmla="*/ 617 w 9980"/>
                <a:gd name="connsiteY15" fmla="*/ 9539 h 10000"/>
                <a:gd name="connsiteX16" fmla="*/ 562 w 9980"/>
                <a:gd name="connsiteY16" fmla="*/ 9820 h 10000"/>
                <a:gd name="connsiteX17" fmla="*/ 2298 w 9980"/>
                <a:gd name="connsiteY17" fmla="*/ 9911 h 10000"/>
                <a:gd name="connsiteX18" fmla="*/ 3970 w 9980"/>
                <a:gd name="connsiteY18" fmla="*/ 9911 h 10000"/>
                <a:gd name="connsiteX19" fmla="*/ 5486 w 9980"/>
                <a:gd name="connsiteY19" fmla="*/ 9847 h 10000"/>
                <a:gd name="connsiteX20" fmla="*/ 6925 w 9980"/>
                <a:gd name="connsiteY20" fmla="*/ 9911 h 10000"/>
                <a:gd name="connsiteX21" fmla="*/ 9476 w 9980"/>
                <a:gd name="connsiteY21" fmla="*/ 9719 h 10000"/>
                <a:gd name="connsiteX22" fmla="*/ 9624 w 9980"/>
                <a:gd name="connsiteY22" fmla="*/ 8865 h 10000"/>
                <a:gd name="connsiteX23" fmla="*/ 9879 w 9980"/>
                <a:gd name="connsiteY23" fmla="*/ 7985 h 10000"/>
                <a:gd name="connsiteX24" fmla="*/ 9794 w 9980"/>
                <a:gd name="connsiteY24" fmla="*/ 7471 h 10000"/>
                <a:gd name="connsiteX25" fmla="*/ 9921 w 9980"/>
                <a:gd name="connsiteY25" fmla="*/ 6846 h 10000"/>
                <a:gd name="connsiteX26" fmla="*/ 9921 w 9980"/>
                <a:gd name="connsiteY26" fmla="*/ 6406 h 10000"/>
                <a:gd name="connsiteX27" fmla="*/ 9794 w 9980"/>
                <a:gd name="connsiteY27" fmla="*/ 6186 h 10000"/>
                <a:gd name="connsiteX28" fmla="*/ 9794 w 9980"/>
                <a:gd name="connsiteY28" fmla="*/ 5305 h 10000"/>
                <a:gd name="connsiteX29" fmla="*/ 9624 w 9980"/>
                <a:gd name="connsiteY29" fmla="*/ 4423 h 10000"/>
                <a:gd name="connsiteX30" fmla="*/ 9752 w 9980"/>
                <a:gd name="connsiteY30" fmla="*/ 3175 h 10000"/>
                <a:gd name="connsiteX31" fmla="*/ 9752 w 9980"/>
                <a:gd name="connsiteY31" fmla="*/ 2441 h 10000"/>
                <a:gd name="connsiteX32" fmla="*/ 9963 w 9980"/>
                <a:gd name="connsiteY32" fmla="*/ 1450 h 10000"/>
                <a:gd name="connsiteX33" fmla="*/ 9794 w 9980"/>
                <a:gd name="connsiteY33" fmla="*/ 900 h 10000"/>
                <a:gd name="connsiteX34" fmla="*/ 9837 w 9980"/>
                <a:gd name="connsiteY34" fmla="*/ 349 h 10000"/>
                <a:gd name="connsiteX35" fmla="*/ 9752 w 9980"/>
                <a:gd name="connsiteY35" fmla="*/ 18 h 10000"/>
                <a:gd name="connsiteX36" fmla="*/ 7042 w 9980"/>
                <a:gd name="connsiteY36" fmla="*/ 532 h 10000"/>
                <a:gd name="connsiteX37" fmla="*/ 5645 w 9980"/>
                <a:gd name="connsiteY37" fmla="*/ 312 h 10000"/>
                <a:gd name="connsiteX38" fmla="*/ 4499 w 9980"/>
                <a:gd name="connsiteY38" fmla="*/ 458 h 10000"/>
                <a:gd name="connsiteX39" fmla="*/ 3569 w 9980"/>
                <a:gd name="connsiteY39" fmla="*/ 239 h 10000"/>
                <a:gd name="connsiteX40" fmla="*/ 2087 w 9980"/>
                <a:gd name="connsiteY40" fmla="*/ 458 h 10000"/>
                <a:gd name="connsiteX41" fmla="*/ 541 w 9980"/>
                <a:gd name="connsiteY41" fmla="*/ 0 h 10000"/>
                <a:gd name="connsiteX0" fmla="*/ 542 w 10000"/>
                <a:gd name="connsiteY0" fmla="*/ 0 h 10000"/>
                <a:gd name="connsiteX1" fmla="*/ 223 w 10000"/>
                <a:gd name="connsiteY1" fmla="*/ 596 h 10000"/>
                <a:gd name="connsiteX2" fmla="*/ 351 w 10000"/>
                <a:gd name="connsiteY2" fmla="*/ 2147 h 10000"/>
                <a:gd name="connsiteX3" fmla="*/ 267 w 10000"/>
                <a:gd name="connsiteY3" fmla="*/ 3101 h 10000"/>
                <a:gd name="connsiteX4" fmla="*/ 223 w 10000"/>
                <a:gd name="connsiteY4" fmla="*/ 3726 h 10000"/>
                <a:gd name="connsiteX5" fmla="*/ 138 w 10000"/>
                <a:gd name="connsiteY5" fmla="*/ 4754 h 10000"/>
                <a:gd name="connsiteX6" fmla="*/ 393 w 10000"/>
                <a:gd name="connsiteY6" fmla="*/ 5121 h 10000"/>
                <a:gd name="connsiteX7" fmla="*/ 96 w 10000"/>
                <a:gd name="connsiteY7" fmla="*/ 5562 h 10000"/>
                <a:gd name="connsiteX8" fmla="*/ 138 w 10000"/>
                <a:gd name="connsiteY8" fmla="*/ 6259 h 10000"/>
                <a:gd name="connsiteX9" fmla="*/ 214 w 10000"/>
                <a:gd name="connsiteY9" fmla="*/ 7088 h 10000"/>
                <a:gd name="connsiteX10" fmla="*/ 436 w 10000"/>
                <a:gd name="connsiteY10" fmla="*/ 7581 h 10000"/>
                <a:gd name="connsiteX11" fmla="*/ 351 w 10000"/>
                <a:gd name="connsiteY11" fmla="*/ 8609 h 10000"/>
                <a:gd name="connsiteX12" fmla="*/ 293 w 10000"/>
                <a:gd name="connsiteY12" fmla="*/ 9135 h 10000"/>
                <a:gd name="connsiteX13" fmla="*/ 505 w 10000"/>
                <a:gd name="connsiteY13" fmla="*/ 9306 h 10000"/>
                <a:gd name="connsiteX14" fmla="*/ 392 w 10000"/>
                <a:gd name="connsiteY14" fmla="*/ 9588 h 10000"/>
                <a:gd name="connsiteX15" fmla="*/ 618 w 10000"/>
                <a:gd name="connsiteY15" fmla="*/ 9539 h 10000"/>
                <a:gd name="connsiteX16" fmla="*/ 563 w 10000"/>
                <a:gd name="connsiteY16" fmla="*/ 9820 h 10000"/>
                <a:gd name="connsiteX17" fmla="*/ 2303 w 10000"/>
                <a:gd name="connsiteY17" fmla="*/ 9911 h 10000"/>
                <a:gd name="connsiteX18" fmla="*/ 3978 w 10000"/>
                <a:gd name="connsiteY18" fmla="*/ 9911 h 10000"/>
                <a:gd name="connsiteX19" fmla="*/ 5497 w 10000"/>
                <a:gd name="connsiteY19" fmla="*/ 9847 h 10000"/>
                <a:gd name="connsiteX20" fmla="*/ 6939 w 10000"/>
                <a:gd name="connsiteY20" fmla="*/ 9911 h 10000"/>
                <a:gd name="connsiteX21" fmla="*/ 9495 w 10000"/>
                <a:gd name="connsiteY21" fmla="*/ 9719 h 10000"/>
                <a:gd name="connsiteX22" fmla="*/ 9643 w 10000"/>
                <a:gd name="connsiteY22" fmla="*/ 8865 h 10000"/>
                <a:gd name="connsiteX23" fmla="*/ 9899 w 10000"/>
                <a:gd name="connsiteY23" fmla="*/ 7985 h 10000"/>
                <a:gd name="connsiteX24" fmla="*/ 9814 w 10000"/>
                <a:gd name="connsiteY24" fmla="*/ 7471 h 10000"/>
                <a:gd name="connsiteX25" fmla="*/ 9941 w 10000"/>
                <a:gd name="connsiteY25" fmla="*/ 6846 h 10000"/>
                <a:gd name="connsiteX26" fmla="*/ 9941 w 10000"/>
                <a:gd name="connsiteY26" fmla="*/ 6406 h 10000"/>
                <a:gd name="connsiteX27" fmla="*/ 9814 w 10000"/>
                <a:gd name="connsiteY27" fmla="*/ 6186 h 10000"/>
                <a:gd name="connsiteX28" fmla="*/ 9814 w 10000"/>
                <a:gd name="connsiteY28" fmla="*/ 5305 h 10000"/>
                <a:gd name="connsiteX29" fmla="*/ 9643 w 10000"/>
                <a:gd name="connsiteY29" fmla="*/ 4423 h 10000"/>
                <a:gd name="connsiteX30" fmla="*/ 9772 w 10000"/>
                <a:gd name="connsiteY30" fmla="*/ 3175 h 10000"/>
                <a:gd name="connsiteX31" fmla="*/ 9772 w 10000"/>
                <a:gd name="connsiteY31" fmla="*/ 2441 h 10000"/>
                <a:gd name="connsiteX32" fmla="*/ 9983 w 10000"/>
                <a:gd name="connsiteY32" fmla="*/ 1450 h 10000"/>
                <a:gd name="connsiteX33" fmla="*/ 9814 w 10000"/>
                <a:gd name="connsiteY33" fmla="*/ 900 h 10000"/>
                <a:gd name="connsiteX34" fmla="*/ 9857 w 10000"/>
                <a:gd name="connsiteY34" fmla="*/ 349 h 10000"/>
                <a:gd name="connsiteX35" fmla="*/ 9772 w 10000"/>
                <a:gd name="connsiteY35" fmla="*/ 18 h 10000"/>
                <a:gd name="connsiteX36" fmla="*/ 7056 w 10000"/>
                <a:gd name="connsiteY36" fmla="*/ 532 h 10000"/>
                <a:gd name="connsiteX37" fmla="*/ 5656 w 10000"/>
                <a:gd name="connsiteY37" fmla="*/ 312 h 10000"/>
                <a:gd name="connsiteX38" fmla="*/ 4508 w 10000"/>
                <a:gd name="connsiteY38" fmla="*/ 458 h 10000"/>
                <a:gd name="connsiteX39" fmla="*/ 3576 w 10000"/>
                <a:gd name="connsiteY39" fmla="*/ 239 h 10000"/>
                <a:gd name="connsiteX40" fmla="*/ 2091 w 10000"/>
                <a:gd name="connsiteY40" fmla="*/ 458 h 10000"/>
                <a:gd name="connsiteX41" fmla="*/ 542 w 10000"/>
                <a:gd name="connsiteY41" fmla="*/ 0 h 10000"/>
                <a:gd name="connsiteX0" fmla="*/ 542 w 10000"/>
                <a:gd name="connsiteY0" fmla="*/ 0 h 10082"/>
                <a:gd name="connsiteX1" fmla="*/ 223 w 10000"/>
                <a:gd name="connsiteY1" fmla="*/ 596 h 10082"/>
                <a:gd name="connsiteX2" fmla="*/ 351 w 10000"/>
                <a:gd name="connsiteY2" fmla="*/ 2147 h 10082"/>
                <a:gd name="connsiteX3" fmla="*/ 267 w 10000"/>
                <a:gd name="connsiteY3" fmla="*/ 3101 h 10082"/>
                <a:gd name="connsiteX4" fmla="*/ 223 w 10000"/>
                <a:gd name="connsiteY4" fmla="*/ 3726 h 10082"/>
                <a:gd name="connsiteX5" fmla="*/ 138 w 10000"/>
                <a:gd name="connsiteY5" fmla="*/ 4754 h 10082"/>
                <a:gd name="connsiteX6" fmla="*/ 393 w 10000"/>
                <a:gd name="connsiteY6" fmla="*/ 5121 h 10082"/>
                <a:gd name="connsiteX7" fmla="*/ 96 w 10000"/>
                <a:gd name="connsiteY7" fmla="*/ 5562 h 10082"/>
                <a:gd name="connsiteX8" fmla="*/ 138 w 10000"/>
                <a:gd name="connsiteY8" fmla="*/ 6259 h 10082"/>
                <a:gd name="connsiteX9" fmla="*/ 214 w 10000"/>
                <a:gd name="connsiteY9" fmla="*/ 7088 h 10082"/>
                <a:gd name="connsiteX10" fmla="*/ 436 w 10000"/>
                <a:gd name="connsiteY10" fmla="*/ 7581 h 10082"/>
                <a:gd name="connsiteX11" fmla="*/ 351 w 10000"/>
                <a:gd name="connsiteY11" fmla="*/ 8609 h 10082"/>
                <a:gd name="connsiteX12" fmla="*/ 293 w 10000"/>
                <a:gd name="connsiteY12" fmla="*/ 9135 h 10082"/>
                <a:gd name="connsiteX13" fmla="*/ 505 w 10000"/>
                <a:gd name="connsiteY13" fmla="*/ 9306 h 10082"/>
                <a:gd name="connsiteX14" fmla="*/ 392 w 10000"/>
                <a:gd name="connsiteY14" fmla="*/ 9588 h 10082"/>
                <a:gd name="connsiteX15" fmla="*/ 618 w 10000"/>
                <a:gd name="connsiteY15" fmla="*/ 9539 h 10082"/>
                <a:gd name="connsiteX16" fmla="*/ 563 w 10000"/>
                <a:gd name="connsiteY16" fmla="*/ 9820 h 10082"/>
                <a:gd name="connsiteX17" fmla="*/ 2303 w 10000"/>
                <a:gd name="connsiteY17" fmla="*/ 9911 h 10082"/>
                <a:gd name="connsiteX18" fmla="*/ 3978 w 10000"/>
                <a:gd name="connsiteY18" fmla="*/ 9911 h 10082"/>
                <a:gd name="connsiteX19" fmla="*/ 5497 w 10000"/>
                <a:gd name="connsiteY19" fmla="*/ 9847 h 10082"/>
                <a:gd name="connsiteX20" fmla="*/ 6939 w 10000"/>
                <a:gd name="connsiteY20" fmla="*/ 9911 h 10082"/>
                <a:gd name="connsiteX21" fmla="*/ 8400 w 10000"/>
                <a:gd name="connsiteY21" fmla="*/ 10079 h 10082"/>
                <a:gd name="connsiteX22" fmla="*/ 9495 w 10000"/>
                <a:gd name="connsiteY22" fmla="*/ 9719 h 10082"/>
                <a:gd name="connsiteX23" fmla="*/ 9643 w 10000"/>
                <a:gd name="connsiteY23" fmla="*/ 8865 h 10082"/>
                <a:gd name="connsiteX24" fmla="*/ 9899 w 10000"/>
                <a:gd name="connsiteY24" fmla="*/ 7985 h 10082"/>
                <a:gd name="connsiteX25" fmla="*/ 9814 w 10000"/>
                <a:gd name="connsiteY25" fmla="*/ 7471 h 10082"/>
                <a:gd name="connsiteX26" fmla="*/ 9941 w 10000"/>
                <a:gd name="connsiteY26" fmla="*/ 6846 h 10082"/>
                <a:gd name="connsiteX27" fmla="*/ 9941 w 10000"/>
                <a:gd name="connsiteY27" fmla="*/ 6406 h 10082"/>
                <a:gd name="connsiteX28" fmla="*/ 9814 w 10000"/>
                <a:gd name="connsiteY28" fmla="*/ 6186 h 10082"/>
                <a:gd name="connsiteX29" fmla="*/ 9814 w 10000"/>
                <a:gd name="connsiteY29" fmla="*/ 5305 h 10082"/>
                <a:gd name="connsiteX30" fmla="*/ 9643 w 10000"/>
                <a:gd name="connsiteY30" fmla="*/ 4423 h 10082"/>
                <a:gd name="connsiteX31" fmla="*/ 9772 w 10000"/>
                <a:gd name="connsiteY31" fmla="*/ 3175 h 10082"/>
                <a:gd name="connsiteX32" fmla="*/ 9772 w 10000"/>
                <a:gd name="connsiteY32" fmla="*/ 2441 h 10082"/>
                <a:gd name="connsiteX33" fmla="*/ 9983 w 10000"/>
                <a:gd name="connsiteY33" fmla="*/ 1450 h 10082"/>
                <a:gd name="connsiteX34" fmla="*/ 9814 w 10000"/>
                <a:gd name="connsiteY34" fmla="*/ 900 h 10082"/>
                <a:gd name="connsiteX35" fmla="*/ 9857 w 10000"/>
                <a:gd name="connsiteY35" fmla="*/ 349 h 10082"/>
                <a:gd name="connsiteX36" fmla="*/ 9772 w 10000"/>
                <a:gd name="connsiteY36" fmla="*/ 18 h 10082"/>
                <a:gd name="connsiteX37" fmla="*/ 7056 w 10000"/>
                <a:gd name="connsiteY37" fmla="*/ 532 h 10082"/>
                <a:gd name="connsiteX38" fmla="*/ 5656 w 10000"/>
                <a:gd name="connsiteY38" fmla="*/ 312 h 10082"/>
                <a:gd name="connsiteX39" fmla="*/ 4508 w 10000"/>
                <a:gd name="connsiteY39" fmla="*/ 458 h 10082"/>
                <a:gd name="connsiteX40" fmla="*/ 3576 w 10000"/>
                <a:gd name="connsiteY40" fmla="*/ 239 h 10082"/>
                <a:gd name="connsiteX41" fmla="*/ 2091 w 10000"/>
                <a:gd name="connsiteY41" fmla="*/ 458 h 10082"/>
                <a:gd name="connsiteX42" fmla="*/ 542 w 10000"/>
                <a:gd name="connsiteY42" fmla="*/ 0 h 10082"/>
                <a:gd name="connsiteX0" fmla="*/ 542 w 10000"/>
                <a:gd name="connsiteY0" fmla="*/ 0 h 10207"/>
                <a:gd name="connsiteX1" fmla="*/ 223 w 10000"/>
                <a:gd name="connsiteY1" fmla="*/ 596 h 10207"/>
                <a:gd name="connsiteX2" fmla="*/ 351 w 10000"/>
                <a:gd name="connsiteY2" fmla="*/ 2147 h 10207"/>
                <a:gd name="connsiteX3" fmla="*/ 267 w 10000"/>
                <a:gd name="connsiteY3" fmla="*/ 3101 h 10207"/>
                <a:gd name="connsiteX4" fmla="*/ 223 w 10000"/>
                <a:gd name="connsiteY4" fmla="*/ 3726 h 10207"/>
                <a:gd name="connsiteX5" fmla="*/ 138 w 10000"/>
                <a:gd name="connsiteY5" fmla="*/ 4754 h 10207"/>
                <a:gd name="connsiteX6" fmla="*/ 393 w 10000"/>
                <a:gd name="connsiteY6" fmla="*/ 5121 h 10207"/>
                <a:gd name="connsiteX7" fmla="*/ 96 w 10000"/>
                <a:gd name="connsiteY7" fmla="*/ 5562 h 10207"/>
                <a:gd name="connsiteX8" fmla="*/ 138 w 10000"/>
                <a:gd name="connsiteY8" fmla="*/ 6259 h 10207"/>
                <a:gd name="connsiteX9" fmla="*/ 214 w 10000"/>
                <a:gd name="connsiteY9" fmla="*/ 7088 h 10207"/>
                <a:gd name="connsiteX10" fmla="*/ 436 w 10000"/>
                <a:gd name="connsiteY10" fmla="*/ 7581 h 10207"/>
                <a:gd name="connsiteX11" fmla="*/ 351 w 10000"/>
                <a:gd name="connsiteY11" fmla="*/ 8609 h 10207"/>
                <a:gd name="connsiteX12" fmla="*/ 293 w 10000"/>
                <a:gd name="connsiteY12" fmla="*/ 9135 h 10207"/>
                <a:gd name="connsiteX13" fmla="*/ 505 w 10000"/>
                <a:gd name="connsiteY13" fmla="*/ 9306 h 10207"/>
                <a:gd name="connsiteX14" fmla="*/ 392 w 10000"/>
                <a:gd name="connsiteY14" fmla="*/ 9588 h 10207"/>
                <a:gd name="connsiteX15" fmla="*/ 618 w 10000"/>
                <a:gd name="connsiteY15" fmla="*/ 9539 h 10207"/>
                <a:gd name="connsiteX16" fmla="*/ 563 w 10000"/>
                <a:gd name="connsiteY16" fmla="*/ 9820 h 10207"/>
                <a:gd name="connsiteX17" fmla="*/ 2303 w 10000"/>
                <a:gd name="connsiteY17" fmla="*/ 9911 h 10207"/>
                <a:gd name="connsiteX18" fmla="*/ 3978 w 10000"/>
                <a:gd name="connsiteY18" fmla="*/ 9911 h 10207"/>
                <a:gd name="connsiteX19" fmla="*/ 5497 w 10000"/>
                <a:gd name="connsiteY19" fmla="*/ 9847 h 10207"/>
                <a:gd name="connsiteX20" fmla="*/ 6424 w 10000"/>
                <a:gd name="connsiteY20" fmla="*/ 10207 h 10207"/>
                <a:gd name="connsiteX21" fmla="*/ 6939 w 10000"/>
                <a:gd name="connsiteY21" fmla="*/ 9911 h 10207"/>
                <a:gd name="connsiteX22" fmla="*/ 8400 w 10000"/>
                <a:gd name="connsiteY22" fmla="*/ 10079 h 10207"/>
                <a:gd name="connsiteX23" fmla="*/ 9495 w 10000"/>
                <a:gd name="connsiteY23" fmla="*/ 9719 h 10207"/>
                <a:gd name="connsiteX24" fmla="*/ 9643 w 10000"/>
                <a:gd name="connsiteY24" fmla="*/ 8865 h 10207"/>
                <a:gd name="connsiteX25" fmla="*/ 9899 w 10000"/>
                <a:gd name="connsiteY25" fmla="*/ 7985 h 10207"/>
                <a:gd name="connsiteX26" fmla="*/ 9814 w 10000"/>
                <a:gd name="connsiteY26" fmla="*/ 7471 h 10207"/>
                <a:gd name="connsiteX27" fmla="*/ 9941 w 10000"/>
                <a:gd name="connsiteY27" fmla="*/ 6846 h 10207"/>
                <a:gd name="connsiteX28" fmla="*/ 9941 w 10000"/>
                <a:gd name="connsiteY28" fmla="*/ 6406 h 10207"/>
                <a:gd name="connsiteX29" fmla="*/ 9814 w 10000"/>
                <a:gd name="connsiteY29" fmla="*/ 6186 h 10207"/>
                <a:gd name="connsiteX30" fmla="*/ 9814 w 10000"/>
                <a:gd name="connsiteY30" fmla="*/ 5305 h 10207"/>
                <a:gd name="connsiteX31" fmla="*/ 9643 w 10000"/>
                <a:gd name="connsiteY31" fmla="*/ 4423 h 10207"/>
                <a:gd name="connsiteX32" fmla="*/ 9772 w 10000"/>
                <a:gd name="connsiteY32" fmla="*/ 3175 h 10207"/>
                <a:gd name="connsiteX33" fmla="*/ 9772 w 10000"/>
                <a:gd name="connsiteY33" fmla="*/ 2441 h 10207"/>
                <a:gd name="connsiteX34" fmla="*/ 9983 w 10000"/>
                <a:gd name="connsiteY34" fmla="*/ 1450 h 10207"/>
                <a:gd name="connsiteX35" fmla="*/ 9814 w 10000"/>
                <a:gd name="connsiteY35" fmla="*/ 900 h 10207"/>
                <a:gd name="connsiteX36" fmla="*/ 9857 w 10000"/>
                <a:gd name="connsiteY36" fmla="*/ 349 h 10207"/>
                <a:gd name="connsiteX37" fmla="*/ 9772 w 10000"/>
                <a:gd name="connsiteY37" fmla="*/ 18 h 10207"/>
                <a:gd name="connsiteX38" fmla="*/ 7056 w 10000"/>
                <a:gd name="connsiteY38" fmla="*/ 532 h 10207"/>
                <a:gd name="connsiteX39" fmla="*/ 5656 w 10000"/>
                <a:gd name="connsiteY39" fmla="*/ 312 h 10207"/>
                <a:gd name="connsiteX40" fmla="*/ 4508 w 10000"/>
                <a:gd name="connsiteY40" fmla="*/ 458 h 10207"/>
                <a:gd name="connsiteX41" fmla="*/ 3576 w 10000"/>
                <a:gd name="connsiteY41" fmla="*/ 239 h 10207"/>
                <a:gd name="connsiteX42" fmla="*/ 2091 w 10000"/>
                <a:gd name="connsiteY42" fmla="*/ 458 h 10207"/>
                <a:gd name="connsiteX43" fmla="*/ 542 w 10000"/>
                <a:gd name="connsiteY43" fmla="*/ 0 h 10207"/>
                <a:gd name="connsiteX0" fmla="*/ 542 w 10000"/>
                <a:gd name="connsiteY0" fmla="*/ 0 h 10207"/>
                <a:gd name="connsiteX1" fmla="*/ 223 w 10000"/>
                <a:gd name="connsiteY1" fmla="*/ 596 h 10207"/>
                <a:gd name="connsiteX2" fmla="*/ 351 w 10000"/>
                <a:gd name="connsiteY2" fmla="*/ 2147 h 10207"/>
                <a:gd name="connsiteX3" fmla="*/ 267 w 10000"/>
                <a:gd name="connsiteY3" fmla="*/ 3101 h 10207"/>
                <a:gd name="connsiteX4" fmla="*/ 223 w 10000"/>
                <a:gd name="connsiteY4" fmla="*/ 3726 h 10207"/>
                <a:gd name="connsiteX5" fmla="*/ 138 w 10000"/>
                <a:gd name="connsiteY5" fmla="*/ 4754 h 10207"/>
                <a:gd name="connsiteX6" fmla="*/ 393 w 10000"/>
                <a:gd name="connsiteY6" fmla="*/ 5121 h 10207"/>
                <a:gd name="connsiteX7" fmla="*/ 96 w 10000"/>
                <a:gd name="connsiteY7" fmla="*/ 5562 h 10207"/>
                <a:gd name="connsiteX8" fmla="*/ 138 w 10000"/>
                <a:gd name="connsiteY8" fmla="*/ 6259 h 10207"/>
                <a:gd name="connsiteX9" fmla="*/ 214 w 10000"/>
                <a:gd name="connsiteY9" fmla="*/ 7088 h 10207"/>
                <a:gd name="connsiteX10" fmla="*/ 436 w 10000"/>
                <a:gd name="connsiteY10" fmla="*/ 7581 h 10207"/>
                <a:gd name="connsiteX11" fmla="*/ 351 w 10000"/>
                <a:gd name="connsiteY11" fmla="*/ 8609 h 10207"/>
                <a:gd name="connsiteX12" fmla="*/ 293 w 10000"/>
                <a:gd name="connsiteY12" fmla="*/ 9135 h 10207"/>
                <a:gd name="connsiteX13" fmla="*/ 505 w 10000"/>
                <a:gd name="connsiteY13" fmla="*/ 9306 h 10207"/>
                <a:gd name="connsiteX14" fmla="*/ 392 w 10000"/>
                <a:gd name="connsiteY14" fmla="*/ 9588 h 10207"/>
                <a:gd name="connsiteX15" fmla="*/ 618 w 10000"/>
                <a:gd name="connsiteY15" fmla="*/ 9539 h 10207"/>
                <a:gd name="connsiteX16" fmla="*/ 563 w 10000"/>
                <a:gd name="connsiteY16" fmla="*/ 9820 h 10207"/>
                <a:gd name="connsiteX17" fmla="*/ 2303 w 10000"/>
                <a:gd name="connsiteY17" fmla="*/ 9911 h 10207"/>
                <a:gd name="connsiteX18" fmla="*/ 3978 w 10000"/>
                <a:gd name="connsiteY18" fmla="*/ 9911 h 10207"/>
                <a:gd name="connsiteX19" fmla="*/ 4786 w 10000"/>
                <a:gd name="connsiteY19" fmla="*/ 10204 h 10207"/>
                <a:gd name="connsiteX20" fmla="*/ 5497 w 10000"/>
                <a:gd name="connsiteY20" fmla="*/ 9847 h 10207"/>
                <a:gd name="connsiteX21" fmla="*/ 6424 w 10000"/>
                <a:gd name="connsiteY21" fmla="*/ 10207 h 10207"/>
                <a:gd name="connsiteX22" fmla="*/ 6939 w 10000"/>
                <a:gd name="connsiteY22" fmla="*/ 9911 h 10207"/>
                <a:gd name="connsiteX23" fmla="*/ 8400 w 10000"/>
                <a:gd name="connsiteY23" fmla="*/ 10079 h 10207"/>
                <a:gd name="connsiteX24" fmla="*/ 9495 w 10000"/>
                <a:gd name="connsiteY24" fmla="*/ 9719 h 10207"/>
                <a:gd name="connsiteX25" fmla="*/ 9643 w 10000"/>
                <a:gd name="connsiteY25" fmla="*/ 8865 h 10207"/>
                <a:gd name="connsiteX26" fmla="*/ 9899 w 10000"/>
                <a:gd name="connsiteY26" fmla="*/ 7985 h 10207"/>
                <a:gd name="connsiteX27" fmla="*/ 9814 w 10000"/>
                <a:gd name="connsiteY27" fmla="*/ 7471 h 10207"/>
                <a:gd name="connsiteX28" fmla="*/ 9941 w 10000"/>
                <a:gd name="connsiteY28" fmla="*/ 6846 h 10207"/>
                <a:gd name="connsiteX29" fmla="*/ 9941 w 10000"/>
                <a:gd name="connsiteY29" fmla="*/ 6406 h 10207"/>
                <a:gd name="connsiteX30" fmla="*/ 9814 w 10000"/>
                <a:gd name="connsiteY30" fmla="*/ 6186 h 10207"/>
                <a:gd name="connsiteX31" fmla="*/ 9814 w 10000"/>
                <a:gd name="connsiteY31" fmla="*/ 5305 h 10207"/>
                <a:gd name="connsiteX32" fmla="*/ 9643 w 10000"/>
                <a:gd name="connsiteY32" fmla="*/ 4423 h 10207"/>
                <a:gd name="connsiteX33" fmla="*/ 9772 w 10000"/>
                <a:gd name="connsiteY33" fmla="*/ 3175 h 10207"/>
                <a:gd name="connsiteX34" fmla="*/ 9772 w 10000"/>
                <a:gd name="connsiteY34" fmla="*/ 2441 h 10207"/>
                <a:gd name="connsiteX35" fmla="*/ 9983 w 10000"/>
                <a:gd name="connsiteY35" fmla="*/ 1450 h 10207"/>
                <a:gd name="connsiteX36" fmla="*/ 9814 w 10000"/>
                <a:gd name="connsiteY36" fmla="*/ 900 h 10207"/>
                <a:gd name="connsiteX37" fmla="*/ 9857 w 10000"/>
                <a:gd name="connsiteY37" fmla="*/ 349 h 10207"/>
                <a:gd name="connsiteX38" fmla="*/ 9772 w 10000"/>
                <a:gd name="connsiteY38" fmla="*/ 18 h 10207"/>
                <a:gd name="connsiteX39" fmla="*/ 7056 w 10000"/>
                <a:gd name="connsiteY39" fmla="*/ 532 h 10207"/>
                <a:gd name="connsiteX40" fmla="*/ 5656 w 10000"/>
                <a:gd name="connsiteY40" fmla="*/ 312 h 10207"/>
                <a:gd name="connsiteX41" fmla="*/ 4508 w 10000"/>
                <a:gd name="connsiteY41" fmla="*/ 458 h 10207"/>
                <a:gd name="connsiteX42" fmla="*/ 3576 w 10000"/>
                <a:gd name="connsiteY42" fmla="*/ 239 h 10207"/>
                <a:gd name="connsiteX43" fmla="*/ 2091 w 10000"/>
                <a:gd name="connsiteY43" fmla="*/ 458 h 10207"/>
                <a:gd name="connsiteX44" fmla="*/ 542 w 10000"/>
                <a:gd name="connsiteY44" fmla="*/ 0 h 10207"/>
                <a:gd name="connsiteX0" fmla="*/ 542 w 10000"/>
                <a:gd name="connsiteY0" fmla="*/ 0 h 10207"/>
                <a:gd name="connsiteX1" fmla="*/ 223 w 10000"/>
                <a:gd name="connsiteY1" fmla="*/ 596 h 10207"/>
                <a:gd name="connsiteX2" fmla="*/ 351 w 10000"/>
                <a:gd name="connsiteY2" fmla="*/ 2147 h 10207"/>
                <a:gd name="connsiteX3" fmla="*/ 267 w 10000"/>
                <a:gd name="connsiteY3" fmla="*/ 3101 h 10207"/>
                <a:gd name="connsiteX4" fmla="*/ 223 w 10000"/>
                <a:gd name="connsiteY4" fmla="*/ 3726 h 10207"/>
                <a:gd name="connsiteX5" fmla="*/ 138 w 10000"/>
                <a:gd name="connsiteY5" fmla="*/ 4754 h 10207"/>
                <a:gd name="connsiteX6" fmla="*/ 393 w 10000"/>
                <a:gd name="connsiteY6" fmla="*/ 5121 h 10207"/>
                <a:gd name="connsiteX7" fmla="*/ 96 w 10000"/>
                <a:gd name="connsiteY7" fmla="*/ 5562 h 10207"/>
                <a:gd name="connsiteX8" fmla="*/ 138 w 10000"/>
                <a:gd name="connsiteY8" fmla="*/ 6259 h 10207"/>
                <a:gd name="connsiteX9" fmla="*/ 214 w 10000"/>
                <a:gd name="connsiteY9" fmla="*/ 7088 h 10207"/>
                <a:gd name="connsiteX10" fmla="*/ 436 w 10000"/>
                <a:gd name="connsiteY10" fmla="*/ 7581 h 10207"/>
                <a:gd name="connsiteX11" fmla="*/ 351 w 10000"/>
                <a:gd name="connsiteY11" fmla="*/ 8609 h 10207"/>
                <a:gd name="connsiteX12" fmla="*/ 293 w 10000"/>
                <a:gd name="connsiteY12" fmla="*/ 9135 h 10207"/>
                <a:gd name="connsiteX13" fmla="*/ 505 w 10000"/>
                <a:gd name="connsiteY13" fmla="*/ 9306 h 10207"/>
                <a:gd name="connsiteX14" fmla="*/ 392 w 10000"/>
                <a:gd name="connsiteY14" fmla="*/ 9588 h 10207"/>
                <a:gd name="connsiteX15" fmla="*/ 618 w 10000"/>
                <a:gd name="connsiteY15" fmla="*/ 9539 h 10207"/>
                <a:gd name="connsiteX16" fmla="*/ 563 w 10000"/>
                <a:gd name="connsiteY16" fmla="*/ 9820 h 10207"/>
                <a:gd name="connsiteX17" fmla="*/ 2303 w 10000"/>
                <a:gd name="connsiteY17" fmla="*/ 9911 h 10207"/>
                <a:gd name="connsiteX18" fmla="*/ 3978 w 10000"/>
                <a:gd name="connsiteY18" fmla="*/ 9911 h 10207"/>
                <a:gd name="connsiteX19" fmla="*/ 4786 w 10000"/>
                <a:gd name="connsiteY19" fmla="*/ 10204 h 10207"/>
                <a:gd name="connsiteX20" fmla="*/ 5666 w 10000"/>
                <a:gd name="connsiteY20" fmla="*/ 10091 h 10207"/>
                <a:gd name="connsiteX21" fmla="*/ 6424 w 10000"/>
                <a:gd name="connsiteY21" fmla="*/ 10207 h 10207"/>
                <a:gd name="connsiteX22" fmla="*/ 6939 w 10000"/>
                <a:gd name="connsiteY22" fmla="*/ 9911 h 10207"/>
                <a:gd name="connsiteX23" fmla="*/ 8400 w 10000"/>
                <a:gd name="connsiteY23" fmla="*/ 10079 h 10207"/>
                <a:gd name="connsiteX24" fmla="*/ 9495 w 10000"/>
                <a:gd name="connsiteY24" fmla="*/ 9719 h 10207"/>
                <a:gd name="connsiteX25" fmla="*/ 9643 w 10000"/>
                <a:gd name="connsiteY25" fmla="*/ 8865 h 10207"/>
                <a:gd name="connsiteX26" fmla="*/ 9899 w 10000"/>
                <a:gd name="connsiteY26" fmla="*/ 7985 h 10207"/>
                <a:gd name="connsiteX27" fmla="*/ 9814 w 10000"/>
                <a:gd name="connsiteY27" fmla="*/ 7471 h 10207"/>
                <a:gd name="connsiteX28" fmla="*/ 9941 w 10000"/>
                <a:gd name="connsiteY28" fmla="*/ 6846 h 10207"/>
                <a:gd name="connsiteX29" fmla="*/ 9941 w 10000"/>
                <a:gd name="connsiteY29" fmla="*/ 6406 h 10207"/>
                <a:gd name="connsiteX30" fmla="*/ 9814 w 10000"/>
                <a:gd name="connsiteY30" fmla="*/ 6186 h 10207"/>
                <a:gd name="connsiteX31" fmla="*/ 9814 w 10000"/>
                <a:gd name="connsiteY31" fmla="*/ 5305 h 10207"/>
                <a:gd name="connsiteX32" fmla="*/ 9643 w 10000"/>
                <a:gd name="connsiteY32" fmla="*/ 4423 h 10207"/>
                <a:gd name="connsiteX33" fmla="*/ 9772 w 10000"/>
                <a:gd name="connsiteY33" fmla="*/ 3175 h 10207"/>
                <a:gd name="connsiteX34" fmla="*/ 9772 w 10000"/>
                <a:gd name="connsiteY34" fmla="*/ 2441 h 10207"/>
                <a:gd name="connsiteX35" fmla="*/ 9983 w 10000"/>
                <a:gd name="connsiteY35" fmla="*/ 1450 h 10207"/>
                <a:gd name="connsiteX36" fmla="*/ 9814 w 10000"/>
                <a:gd name="connsiteY36" fmla="*/ 900 h 10207"/>
                <a:gd name="connsiteX37" fmla="*/ 9857 w 10000"/>
                <a:gd name="connsiteY37" fmla="*/ 349 h 10207"/>
                <a:gd name="connsiteX38" fmla="*/ 9772 w 10000"/>
                <a:gd name="connsiteY38" fmla="*/ 18 h 10207"/>
                <a:gd name="connsiteX39" fmla="*/ 7056 w 10000"/>
                <a:gd name="connsiteY39" fmla="*/ 532 h 10207"/>
                <a:gd name="connsiteX40" fmla="*/ 5656 w 10000"/>
                <a:gd name="connsiteY40" fmla="*/ 312 h 10207"/>
                <a:gd name="connsiteX41" fmla="*/ 4508 w 10000"/>
                <a:gd name="connsiteY41" fmla="*/ 458 h 10207"/>
                <a:gd name="connsiteX42" fmla="*/ 3576 w 10000"/>
                <a:gd name="connsiteY42" fmla="*/ 239 h 10207"/>
                <a:gd name="connsiteX43" fmla="*/ 2091 w 10000"/>
                <a:gd name="connsiteY43" fmla="*/ 458 h 10207"/>
                <a:gd name="connsiteX44" fmla="*/ 542 w 10000"/>
                <a:gd name="connsiteY44" fmla="*/ 0 h 10207"/>
                <a:gd name="connsiteX0" fmla="*/ 542 w 10000"/>
                <a:gd name="connsiteY0" fmla="*/ 0 h 10207"/>
                <a:gd name="connsiteX1" fmla="*/ 223 w 10000"/>
                <a:gd name="connsiteY1" fmla="*/ 596 h 10207"/>
                <a:gd name="connsiteX2" fmla="*/ 351 w 10000"/>
                <a:gd name="connsiteY2" fmla="*/ 2147 h 10207"/>
                <a:gd name="connsiteX3" fmla="*/ 267 w 10000"/>
                <a:gd name="connsiteY3" fmla="*/ 3101 h 10207"/>
                <a:gd name="connsiteX4" fmla="*/ 223 w 10000"/>
                <a:gd name="connsiteY4" fmla="*/ 3726 h 10207"/>
                <a:gd name="connsiteX5" fmla="*/ 138 w 10000"/>
                <a:gd name="connsiteY5" fmla="*/ 4754 h 10207"/>
                <a:gd name="connsiteX6" fmla="*/ 393 w 10000"/>
                <a:gd name="connsiteY6" fmla="*/ 5121 h 10207"/>
                <a:gd name="connsiteX7" fmla="*/ 96 w 10000"/>
                <a:gd name="connsiteY7" fmla="*/ 5562 h 10207"/>
                <a:gd name="connsiteX8" fmla="*/ 138 w 10000"/>
                <a:gd name="connsiteY8" fmla="*/ 6259 h 10207"/>
                <a:gd name="connsiteX9" fmla="*/ 214 w 10000"/>
                <a:gd name="connsiteY9" fmla="*/ 7088 h 10207"/>
                <a:gd name="connsiteX10" fmla="*/ 436 w 10000"/>
                <a:gd name="connsiteY10" fmla="*/ 7581 h 10207"/>
                <a:gd name="connsiteX11" fmla="*/ 351 w 10000"/>
                <a:gd name="connsiteY11" fmla="*/ 8609 h 10207"/>
                <a:gd name="connsiteX12" fmla="*/ 293 w 10000"/>
                <a:gd name="connsiteY12" fmla="*/ 9135 h 10207"/>
                <a:gd name="connsiteX13" fmla="*/ 505 w 10000"/>
                <a:gd name="connsiteY13" fmla="*/ 9306 h 10207"/>
                <a:gd name="connsiteX14" fmla="*/ 392 w 10000"/>
                <a:gd name="connsiteY14" fmla="*/ 9588 h 10207"/>
                <a:gd name="connsiteX15" fmla="*/ 618 w 10000"/>
                <a:gd name="connsiteY15" fmla="*/ 9539 h 10207"/>
                <a:gd name="connsiteX16" fmla="*/ 563 w 10000"/>
                <a:gd name="connsiteY16" fmla="*/ 9820 h 10207"/>
                <a:gd name="connsiteX17" fmla="*/ 2303 w 10000"/>
                <a:gd name="connsiteY17" fmla="*/ 9911 h 10207"/>
                <a:gd name="connsiteX18" fmla="*/ 3136 w 10000"/>
                <a:gd name="connsiteY18" fmla="*/ 10034 h 10207"/>
                <a:gd name="connsiteX19" fmla="*/ 3978 w 10000"/>
                <a:gd name="connsiteY19" fmla="*/ 9911 h 10207"/>
                <a:gd name="connsiteX20" fmla="*/ 4786 w 10000"/>
                <a:gd name="connsiteY20" fmla="*/ 10204 h 10207"/>
                <a:gd name="connsiteX21" fmla="*/ 5666 w 10000"/>
                <a:gd name="connsiteY21" fmla="*/ 10091 h 10207"/>
                <a:gd name="connsiteX22" fmla="*/ 6424 w 10000"/>
                <a:gd name="connsiteY22" fmla="*/ 10207 h 10207"/>
                <a:gd name="connsiteX23" fmla="*/ 6939 w 10000"/>
                <a:gd name="connsiteY23" fmla="*/ 9911 h 10207"/>
                <a:gd name="connsiteX24" fmla="*/ 8400 w 10000"/>
                <a:gd name="connsiteY24" fmla="*/ 10079 h 10207"/>
                <a:gd name="connsiteX25" fmla="*/ 9495 w 10000"/>
                <a:gd name="connsiteY25" fmla="*/ 9719 h 10207"/>
                <a:gd name="connsiteX26" fmla="*/ 9643 w 10000"/>
                <a:gd name="connsiteY26" fmla="*/ 8865 h 10207"/>
                <a:gd name="connsiteX27" fmla="*/ 9899 w 10000"/>
                <a:gd name="connsiteY27" fmla="*/ 7985 h 10207"/>
                <a:gd name="connsiteX28" fmla="*/ 9814 w 10000"/>
                <a:gd name="connsiteY28" fmla="*/ 7471 h 10207"/>
                <a:gd name="connsiteX29" fmla="*/ 9941 w 10000"/>
                <a:gd name="connsiteY29" fmla="*/ 6846 h 10207"/>
                <a:gd name="connsiteX30" fmla="*/ 9941 w 10000"/>
                <a:gd name="connsiteY30" fmla="*/ 6406 h 10207"/>
                <a:gd name="connsiteX31" fmla="*/ 9814 w 10000"/>
                <a:gd name="connsiteY31" fmla="*/ 6186 h 10207"/>
                <a:gd name="connsiteX32" fmla="*/ 9814 w 10000"/>
                <a:gd name="connsiteY32" fmla="*/ 5305 h 10207"/>
                <a:gd name="connsiteX33" fmla="*/ 9643 w 10000"/>
                <a:gd name="connsiteY33" fmla="*/ 4423 h 10207"/>
                <a:gd name="connsiteX34" fmla="*/ 9772 w 10000"/>
                <a:gd name="connsiteY34" fmla="*/ 3175 h 10207"/>
                <a:gd name="connsiteX35" fmla="*/ 9772 w 10000"/>
                <a:gd name="connsiteY35" fmla="*/ 2441 h 10207"/>
                <a:gd name="connsiteX36" fmla="*/ 9983 w 10000"/>
                <a:gd name="connsiteY36" fmla="*/ 1450 h 10207"/>
                <a:gd name="connsiteX37" fmla="*/ 9814 w 10000"/>
                <a:gd name="connsiteY37" fmla="*/ 900 h 10207"/>
                <a:gd name="connsiteX38" fmla="*/ 9857 w 10000"/>
                <a:gd name="connsiteY38" fmla="*/ 349 h 10207"/>
                <a:gd name="connsiteX39" fmla="*/ 9772 w 10000"/>
                <a:gd name="connsiteY39" fmla="*/ 18 h 10207"/>
                <a:gd name="connsiteX40" fmla="*/ 7056 w 10000"/>
                <a:gd name="connsiteY40" fmla="*/ 532 h 10207"/>
                <a:gd name="connsiteX41" fmla="*/ 5656 w 10000"/>
                <a:gd name="connsiteY41" fmla="*/ 312 h 10207"/>
                <a:gd name="connsiteX42" fmla="*/ 4508 w 10000"/>
                <a:gd name="connsiteY42" fmla="*/ 458 h 10207"/>
                <a:gd name="connsiteX43" fmla="*/ 3576 w 10000"/>
                <a:gd name="connsiteY43" fmla="*/ 239 h 10207"/>
                <a:gd name="connsiteX44" fmla="*/ 2091 w 10000"/>
                <a:gd name="connsiteY44" fmla="*/ 458 h 10207"/>
                <a:gd name="connsiteX45" fmla="*/ 542 w 10000"/>
                <a:gd name="connsiteY45" fmla="*/ 0 h 10207"/>
                <a:gd name="connsiteX0" fmla="*/ 542 w 10000"/>
                <a:gd name="connsiteY0" fmla="*/ 0 h 10217"/>
                <a:gd name="connsiteX1" fmla="*/ 223 w 10000"/>
                <a:gd name="connsiteY1" fmla="*/ 596 h 10217"/>
                <a:gd name="connsiteX2" fmla="*/ 351 w 10000"/>
                <a:gd name="connsiteY2" fmla="*/ 2147 h 10217"/>
                <a:gd name="connsiteX3" fmla="*/ 267 w 10000"/>
                <a:gd name="connsiteY3" fmla="*/ 3101 h 10217"/>
                <a:gd name="connsiteX4" fmla="*/ 223 w 10000"/>
                <a:gd name="connsiteY4" fmla="*/ 3726 h 10217"/>
                <a:gd name="connsiteX5" fmla="*/ 138 w 10000"/>
                <a:gd name="connsiteY5" fmla="*/ 4754 h 10217"/>
                <a:gd name="connsiteX6" fmla="*/ 393 w 10000"/>
                <a:gd name="connsiteY6" fmla="*/ 5121 h 10217"/>
                <a:gd name="connsiteX7" fmla="*/ 96 w 10000"/>
                <a:gd name="connsiteY7" fmla="*/ 5562 h 10217"/>
                <a:gd name="connsiteX8" fmla="*/ 138 w 10000"/>
                <a:gd name="connsiteY8" fmla="*/ 6259 h 10217"/>
                <a:gd name="connsiteX9" fmla="*/ 214 w 10000"/>
                <a:gd name="connsiteY9" fmla="*/ 7088 h 10217"/>
                <a:gd name="connsiteX10" fmla="*/ 436 w 10000"/>
                <a:gd name="connsiteY10" fmla="*/ 7581 h 10217"/>
                <a:gd name="connsiteX11" fmla="*/ 351 w 10000"/>
                <a:gd name="connsiteY11" fmla="*/ 8609 h 10217"/>
                <a:gd name="connsiteX12" fmla="*/ 293 w 10000"/>
                <a:gd name="connsiteY12" fmla="*/ 9135 h 10217"/>
                <a:gd name="connsiteX13" fmla="*/ 505 w 10000"/>
                <a:gd name="connsiteY13" fmla="*/ 9306 h 10217"/>
                <a:gd name="connsiteX14" fmla="*/ 392 w 10000"/>
                <a:gd name="connsiteY14" fmla="*/ 9588 h 10217"/>
                <a:gd name="connsiteX15" fmla="*/ 618 w 10000"/>
                <a:gd name="connsiteY15" fmla="*/ 9539 h 10217"/>
                <a:gd name="connsiteX16" fmla="*/ 563 w 10000"/>
                <a:gd name="connsiteY16" fmla="*/ 9820 h 10217"/>
                <a:gd name="connsiteX17" fmla="*/ 1386 w 10000"/>
                <a:gd name="connsiteY17" fmla="*/ 10217 h 10217"/>
                <a:gd name="connsiteX18" fmla="*/ 2303 w 10000"/>
                <a:gd name="connsiteY18" fmla="*/ 9911 h 10217"/>
                <a:gd name="connsiteX19" fmla="*/ 3136 w 10000"/>
                <a:gd name="connsiteY19" fmla="*/ 10034 h 10217"/>
                <a:gd name="connsiteX20" fmla="*/ 3978 w 10000"/>
                <a:gd name="connsiteY20" fmla="*/ 9911 h 10217"/>
                <a:gd name="connsiteX21" fmla="*/ 4786 w 10000"/>
                <a:gd name="connsiteY21" fmla="*/ 10204 h 10217"/>
                <a:gd name="connsiteX22" fmla="*/ 5666 w 10000"/>
                <a:gd name="connsiteY22" fmla="*/ 10091 h 10217"/>
                <a:gd name="connsiteX23" fmla="*/ 6424 w 10000"/>
                <a:gd name="connsiteY23" fmla="*/ 10207 h 10217"/>
                <a:gd name="connsiteX24" fmla="*/ 6939 w 10000"/>
                <a:gd name="connsiteY24" fmla="*/ 9911 h 10217"/>
                <a:gd name="connsiteX25" fmla="*/ 8400 w 10000"/>
                <a:gd name="connsiteY25" fmla="*/ 10079 h 10217"/>
                <a:gd name="connsiteX26" fmla="*/ 9495 w 10000"/>
                <a:gd name="connsiteY26" fmla="*/ 9719 h 10217"/>
                <a:gd name="connsiteX27" fmla="*/ 9643 w 10000"/>
                <a:gd name="connsiteY27" fmla="*/ 8865 h 10217"/>
                <a:gd name="connsiteX28" fmla="*/ 9899 w 10000"/>
                <a:gd name="connsiteY28" fmla="*/ 7985 h 10217"/>
                <a:gd name="connsiteX29" fmla="*/ 9814 w 10000"/>
                <a:gd name="connsiteY29" fmla="*/ 7471 h 10217"/>
                <a:gd name="connsiteX30" fmla="*/ 9941 w 10000"/>
                <a:gd name="connsiteY30" fmla="*/ 6846 h 10217"/>
                <a:gd name="connsiteX31" fmla="*/ 9941 w 10000"/>
                <a:gd name="connsiteY31" fmla="*/ 6406 h 10217"/>
                <a:gd name="connsiteX32" fmla="*/ 9814 w 10000"/>
                <a:gd name="connsiteY32" fmla="*/ 6186 h 10217"/>
                <a:gd name="connsiteX33" fmla="*/ 9814 w 10000"/>
                <a:gd name="connsiteY33" fmla="*/ 5305 h 10217"/>
                <a:gd name="connsiteX34" fmla="*/ 9643 w 10000"/>
                <a:gd name="connsiteY34" fmla="*/ 4423 h 10217"/>
                <a:gd name="connsiteX35" fmla="*/ 9772 w 10000"/>
                <a:gd name="connsiteY35" fmla="*/ 3175 h 10217"/>
                <a:gd name="connsiteX36" fmla="*/ 9772 w 10000"/>
                <a:gd name="connsiteY36" fmla="*/ 2441 h 10217"/>
                <a:gd name="connsiteX37" fmla="*/ 9983 w 10000"/>
                <a:gd name="connsiteY37" fmla="*/ 1450 h 10217"/>
                <a:gd name="connsiteX38" fmla="*/ 9814 w 10000"/>
                <a:gd name="connsiteY38" fmla="*/ 900 h 10217"/>
                <a:gd name="connsiteX39" fmla="*/ 9857 w 10000"/>
                <a:gd name="connsiteY39" fmla="*/ 349 h 10217"/>
                <a:gd name="connsiteX40" fmla="*/ 9772 w 10000"/>
                <a:gd name="connsiteY40" fmla="*/ 18 h 10217"/>
                <a:gd name="connsiteX41" fmla="*/ 7056 w 10000"/>
                <a:gd name="connsiteY41" fmla="*/ 532 h 10217"/>
                <a:gd name="connsiteX42" fmla="*/ 5656 w 10000"/>
                <a:gd name="connsiteY42" fmla="*/ 312 h 10217"/>
                <a:gd name="connsiteX43" fmla="*/ 4508 w 10000"/>
                <a:gd name="connsiteY43" fmla="*/ 458 h 10217"/>
                <a:gd name="connsiteX44" fmla="*/ 3576 w 10000"/>
                <a:gd name="connsiteY44" fmla="*/ 239 h 10217"/>
                <a:gd name="connsiteX45" fmla="*/ 2091 w 10000"/>
                <a:gd name="connsiteY45" fmla="*/ 458 h 10217"/>
                <a:gd name="connsiteX46" fmla="*/ 542 w 10000"/>
                <a:gd name="connsiteY46" fmla="*/ 0 h 1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000" h="10217">
                  <a:moveTo>
                    <a:pt x="542" y="0"/>
                  </a:moveTo>
                  <a:cubicBezTo>
                    <a:pt x="351" y="478"/>
                    <a:pt x="478" y="275"/>
                    <a:pt x="223" y="596"/>
                  </a:cubicBezTo>
                  <a:cubicBezTo>
                    <a:pt x="86" y="1037"/>
                    <a:pt x="828" y="1890"/>
                    <a:pt x="351" y="2147"/>
                  </a:cubicBezTo>
                  <a:cubicBezTo>
                    <a:pt x="212" y="2478"/>
                    <a:pt x="148" y="2772"/>
                    <a:pt x="267" y="3101"/>
                  </a:cubicBezTo>
                  <a:cubicBezTo>
                    <a:pt x="319" y="3239"/>
                    <a:pt x="223" y="3726"/>
                    <a:pt x="223" y="3726"/>
                  </a:cubicBezTo>
                  <a:cubicBezTo>
                    <a:pt x="-137" y="4166"/>
                    <a:pt x="22" y="4120"/>
                    <a:pt x="138" y="4754"/>
                  </a:cubicBezTo>
                  <a:cubicBezTo>
                    <a:pt x="170" y="4891"/>
                    <a:pt x="393" y="5121"/>
                    <a:pt x="393" y="5121"/>
                  </a:cubicBezTo>
                  <a:cubicBezTo>
                    <a:pt x="372" y="5314"/>
                    <a:pt x="148" y="5369"/>
                    <a:pt x="96" y="5562"/>
                  </a:cubicBezTo>
                  <a:cubicBezTo>
                    <a:pt x="65" y="5700"/>
                    <a:pt x="118" y="6005"/>
                    <a:pt x="138" y="6259"/>
                  </a:cubicBezTo>
                  <a:cubicBezTo>
                    <a:pt x="158" y="6513"/>
                    <a:pt x="165" y="6868"/>
                    <a:pt x="214" y="7088"/>
                  </a:cubicBezTo>
                  <a:cubicBezTo>
                    <a:pt x="264" y="7308"/>
                    <a:pt x="470" y="7317"/>
                    <a:pt x="436" y="7581"/>
                  </a:cubicBezTo>
                  <a:cubicBezTo>
                    <a:pt x="267" y="8003"/>
                    <a:pt x="170" y="8159"/>
                    <a:pt x="351" y="8609"/>
                  </a:cubicBezTo>
                  <a:cubicBezTo>
                    <a:pt x="138" y="9297"/>
                    <a:pt x="612" y="8557"/>
                    <a:pt x="293" y="9135"/>
                  </a:cubicBezTo>
                  <a:cubicBezTo>
                    <a:pt x="230" y="9272"/>
                    <a:pt x="489" y="9231"/>
                    <a:pt x="505" y="9306"/>
                  </a:cubicBezTo>
                  <a:cubicBezTo>
                    <a:pt x="521" y="9381"/>
                    <a:pt x="266" y="9257"/>
                    <a:pt x="392" y="9588"/>
                  </a:cubicBezTo>
                  <a:cubicBezTo>
                    <a:pt x="499" y="9560"/>
                    <a:pt x="512" y="9520"/>
                    <a:pt x="618" y="9539"/>
                  </a:cubicBezTo>
                  <a:cubicBezTo>
                    <a:pt x="788" y="9548"/>
                    <a:pt x="435" y="9707"/>
                    <a:pt x="563" y="9820"/>
                  </a:cubicBezTo>
                  <a:cubicBezTo>
                    <a:pt x="691" y="9933"/>
                    <a:pt x="1096" y="10202"/>
                    <a:pt x="1386" y="10217"/>
                  </a:cubicBezTo>
                  <a:cubicBezTo>
                    <a:pt x="1676" y="10232"/>
                    <a:pt x="2011" y="9881"/>
                    <a:pt x="2303" y="9911"/>
                  </a:cubicBezTo>
                  <a:cubicBezTo>
                    <a:pt x="2595" y="9941"/>
                    <a:pt x="2857" y="10034"/>
                    <a:pt x="3136" y="10034"/>
                  </a:cubicBezTo>
                  <a:cubicBezTo>
                    <a:pt x="3415" y="10034"/>
                    <a:pt x="3703" y="9883"/>
                    <a:pt x="3978" y="9911"/>
                  </a:cubicBezTo>
                  <a:cubicBezTo>
                    <a:pt x="4253" y="9939"/>
                    <a:pt x="4533" y="10215"/>
                    <a:pt x="4786" y="10204"/>
                  </a:cubicBezTo>
                  <a:cubicBezTo>
                    <a:pt x="5039" y="10193"/>
                    <a:pt x="5365" y="10050"/>
                    <a:pt x="5666" y="10091"/>
                  </a:cubicBezTo>
                  <a:cubicBezTo>
                    <a:pt x="6055" y="10099"/>
                    <a:pt x="6184" y="10196"/>
                    <a:pt x="6424" y="10207"/>
                  </a:cubicBezTo>
                  <a:cubicBezTo>
                    <a:pt x="6664" y="10218"/>
                    <a:pt x="6591" y="9892"/>
                    <a:pt x="6939" y="9911"/>
                  </a:cubicBezTo>
                  <a:cubicBezTo>
                    <a:pt x="7423" y="9899"/>
                    <a:pt x="7974" y="10111"/>
                    <a:pt x="8400" y="10079"/>
                  </a:cubicBezTo>
                  <a:cubicBezTo>
                    <a:pt x="8826" y="10047"/>
                    <a:pt x="9288" y="9871"/>
                    <a:pt x="9495" y="9719"/>
                  </a:cubicBezTo>
                  <a:cubicBezTo>
                    <a:pt x="9762" y="9572"/>
                    <a:pt x="9379" y="9013"/>
                    <a:pt x="9643" y="8865"/>
                  </a:cubicBezTo>
                  <a:cubicBezTo>
                    <a:pt x="9580" y="8461"/>
                    <a:pt x="9654" y="8379"/>
                    <a:pt x="9899" y="7985"/>
                  </a:cubicBezTo>
                  <a:cubicBezTo>
                    <a:pt x="10015" y="7782"/>
                    <a:pt x="9814" y="7471"/>
                    <a:pt x="9814" y="7471"/>
                  </a:cubicBezTo>
                  <a:cubicBezTo>
                    <a:pt x="9782" y="7333"/>
                    <a:pt x="9994" y="6984"/>
                    <a:pt x="9941" y="6846"/>
                  </a:cubicBezTo>
                  <a:cubicBezTo>
                    <a:pt x="9899" y="6709"/>
                    <a:pt x="9994" y="6544"/>
                    <a:pt x="9941" y="6406"/>
                  </a:cubicBezTo>
                  <a:cubicBezTo>
                    <a:pt x="9909" y="6342"/>
                    <a:pt x="9814" y="6186"/>
                    <a:pt x="9814" y="6186"/>
                  </a:cubicBezTo>
                  <a:cubicBezTo>
                    <a:pt x="9899" y="5828"/>
                    <a:pt x="9676" y="5635"/>
                    <a:pt x="9814" y="5305"/>
                  </a:cubicBezTo>
                  <a:cubicBezTo>
                    <a:pt x="9749" y="4827"/>
                    <a:pt x="10015" y="4736"/>
                    <a:pt x="9643" y="4423"/>
                  </a:cubicBezTo>
                  <a:cubicBezTo>
                    <a:pt x="9506" y="4047"/>
                    <a:pt x="9664" y="3561"/>
                    <a:pt x="9772" y="3175"/>
                  </a:cubicBezTo>
                  <a:cubicBezTo>
                    <a:pt x="9814" y="3047"/>
                    <a:pt x="9772" y="2441"/>
                    <a:pt x="9772" y="2441"/>
                  </a:cubicBezTo>
                  <a:cubicBezTo>
                    <a:pt x="9654" y="1441"/>
                    <a:pt x="9888" y="2597"/>
                    <a:pt x="9983" y="1450"/>
                  </a:cubicBezTo>
                  <a:cubicBezTo>
                    <a:pt x="9962" y="1128"/>
                    <a:pt x="9835" y="1083"/>
                    <a:pt x="9814" y="900"/>
                  </a:cubicBezTo>
                  <a:cubicBezTo>
                    <a:pt x="9793" y="715"/>
                    <a:pt x="9867" y="496"/>
                    <a:pt x="9857" y="349"/>
                  </a:cubicBezTo>
                  <a:cubicBezTo>
                    <a:pt x="9846" y="202"/>
                    <a:pt x="10237" y="-9"/>
                    <a:pt x="9772" y="18"/>
                  </a:cubicBezTo>
                  <a:lnTo>
                    <a:pt x="7056" y="532"/>
                  </a:lnTo>
                  <a:lnTo>
                    <a:pt x="5656" y="312"/>
                  </a:lnTo>
                  <a:lnTo>
                    <a:pt x="4508" y="458"/>
                  </a:lnTo>
                  <a:lnTo>
                    <a:pt x="3576" y="239"/>
                  </a:lnTo>
                  <a:lnTo>
                    <a:pt x="2091" y="458"/>
                  </a:lnTo>
                  <a:lnTo>
                    <a:pt x="542" y="0"/>
                  </a:lnTo>
                  <a:close/>
                </a:path>
              </a:pathLst>
            </a:custGeom>
            <a:blipFill dpi="0" rotWithShape="1">
              <a:blip r:embed="rId9"/>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sz="1800" dirty="0">
                <a:solidFill>
                  <a:srgbClr val="000000"/>
                </a:solidFill>
                <a:latin typeface="Arial" pitchFamily="34" charset="0"/>
                <a:ea typeface="+mn-ea"/>
                <a:cs typeface="Arial" pitchFamily="34" charset="0"/>
              </a:endParaRPr>
            </a:p>
          </p:txBody>
        </p:sp>
        <p:sp>
          <p:nvSpPr>
            <p:cNvPr id="70" name="Rectangle 69"/>
            <p:cNvSpPr>
              <a:spLocks noChangeArrowheads="1"/>
            </p:cNvSpPr>
            <p:nvPr/>
          </p:nvSpPr>
          <p:spPr bwMode="auto">
            <a:xfrm>
              <a:off x="4792" y="487"/>
              <a:ext cx="477" cy="2738"/>
            </a:xfrm>
            <a:prstGeom prst="rect">
              <a:avLst/>
            </a:prstGeom>
            <a:gradFill rotWithShape="1">
              <a:gsLst>
                <a:gs pos="0">
                  <a:srgbClr val="222222"/>
                </a:gs>
                <a:gs pos="50000">
                  <a:srgbClr val="808080"/>
                </a:gs>
                <a:gs pos="100000">
                  <a:srgbClr val="22222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71" name="Rectangle 70"/>
            <p:cNvSpPr>
              <a:spLocks noChangeArrowheads="1"/>
            </p:cNvSpPr>
            <p:nvPr/>
          </p:nvSpPr>
          <p:spPr bwMode="auto">
            <a:xfrm>
              <a:off x="4749" y="3060"/>
              <a:ext cx="563" cy="40"/>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72" name="Oval 71"/>
            <p:cNvSpPr>
              <a:spLocks noChangeArrowheads="1"/>
            </p:cNvSpPr>
            <p:nvPr/>
          </p:nvSpPr>
          <p:spPr bwMode="auto">
            <a:xfrm>
              <a:off x="4749" y="3305"/>
              <a:ext cx="563" cy="158"/>
            </a:xfrm>
            <a:prstGeom prst="ellipse">
              <a:avLst/>
            </a:prstGeom>
            <a:solidFill>
              <a:srgbClr val="00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73" name="Rectangle 72" descr="Granite"/>
            <p:cNvSpPr>
              <a:spLocks noChangeArrowheads="1"/>
            </p:cNvSpPr>
            <p:nvPr/>
          </p:nvSpPr>
          <p:spPr bwMode="auto">
            <a:xfrm>
              <a:off x="4966" y="3344"/>
              <a:ext cx="86" cy="119"/>
            </a:xfrm>
            <a:prstGeom prst="rect">
              <a:avLst/>
            </a:prstGeom>
            <a:blipFill dpi="0" rotWithShape="1">
              <a:blip r:embed="rId9"/>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74" name="Rectangle 73"/>
            <p:cNvSpPr>
              <a:spLocks noChangeArrowheads="1"/>
            </p:cNvSpPr>
            <p:nvPr/>
          </p:nvSpPr>
          <p:spPr bwMode="auto">
            <a:xfrm>
              <a:off x="4749" y="487"/>
              <a:ext cx="43" cy="2896"/>
            </a:xfrm>
            <a:prstGeom prst="rect">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75" name="Rectangle 74"/>
            <p:cNvSpPr>
              <a:spLocks noChangeArrowheads="1"/>
            </p:cNvSpPr>
            <p:nvPr/>
          </p:nvSpPr>
          <p:spPr bwMode="auto">
            <a:xfrm>
              <a:off x="5269" y="487"/>
              <a:ext cx="43" cy="2896"/>
            </a:xfrm>
            <a:prstGeom prst="rect">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nchor="ctr"/>
            <a:lstStyle>
              <a:lvl1pPr defTabSz="1019175">
                <a:defRPr sz="2400">
                  <a:solidFill>
                    <a:schemeClr val="tx1"/>
                  </a:solidFill>
                  <a:latin typeface="Times New Roman" pitchFamily="18" charset="0"/>
                </a:defRPr>
              </a:lvl1pPr>
              <a:lvl2pPr marL="742950" indent="-285750" defTabSz="1019175">
                <a:defRPr sz="2400">
                  <a:solidFill>
                    <a:schemeClr val="tx1"/>
                  </a:solidFill>
                  <a:latin typeface="Times New Roman" pitchFamily="18" charset="0"/>
                </a:defRPr>
              </a:lvl2pPr>
              <a:lvl3pPr marL="1143000" indent="-228600" defTabSz="1019175">
                <a:defRPr sz="2400">
                  <a:solidFill>
                    <a:schemeClr val="tx1"/>
                  </a:solidFill>
                  <a:latin typeface="Times New Roman" pitchFamily="18" charset="0"/>
                </a:defRPr>
              </a:lvl3pPr>
              <a:lvl4pPr marL="1600200" indent="-228600" defTabSz="1019175">
                <a:defRPr sz="2400">
                  <a:solidFill>
                    <a:schemeClr val="tx1"/>
                  </a:solidFill>
                  <a:latin typeface="Times New Roman" pitchFamily="18" charset="0"/>
                </a:defRPr>
              </a:lvl4pPr>
              <a:lvl5pPr marL="2057400" indent="-228600" defTabSz="1019175">
                <a:defRPr sz="2400">
                  <a:solidFill>
                    <a:schemeClr val="tx1"/>
                  </a:solidFill>
                  <a:latin typeface="Times New Roman" pitchFamily="18" charset="0"/>
                </a:defRPr>
              </a:lvl5pPr>
              <a:lvl6pPr marL="2514600" indent="-228600" defTabSz="1019175" eaLnBrk="0" fontAlgn="base" hangingPunct="0">
                <a:spcBef>
                  <a:spcPct val="0"/>
                </a:spcBef>
                <a:spcAft>
                  <a:spcPct val="0"/>
                </a:spcAft>
                <a:defRPr sz="2400">
                  <a:solidFill>
                    <a:schemeClr val="tx1"/>
                  </a:solidFill>
                  <a:latin typeface="Times New Roman" pitchFamily="18" charset="0"/>
                </a:defRPr>
              </a:lvl6pPr>
              <a:lvl7pPr marL="2971800" indent="-228600" defTabSz="1019175" eaLnBrk="0" fontAlgn="base" hangingPunct="0">
                <a:spcBef>
                  <a:spcPct val="0"/>
                </a:spcBef>
                <a:spcAft>
                  <a:spcPct val="0"/>
                </a:spcAft>
                <a:defRPr sz="2400">
                  <a:solidFill>
                    <a:schemeClr val="tx1"/>
                  </a:solidFill>
                  <a:latin typeface="Times New Roman" pitchFamily="18" charset="0"/>
                </a:defRPr>
              </a:lvl7pPr>
              <a:lvl8pPr marL="3429000" indent="-228600" defTabSz="1019175" eaLnBrk="0" fontAlgn="base" hangingPunct="0">
                <a:spcBef>
                  <a:spcPct val="0"/>
                </a:spcBef>
                <a:spcAft>
                  <a:spcPct val="0"/>
                </a:spcAft>
                <a:defRPr sz="2400">
                  <a:solidFill>
                    <a:schemeClr val="tx1"/>
                  </a:solidFill>
                  <a:latin typeface="Times New Roman" pitchFamily="18" charset="0"/>
                </a:defRPr>
              </a:lvl8pPr>
              <a:lvl9pPr marL="3886200" indent="-228600" defTabSz="1019175"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endParaRPr lang="en-US" altLang="en-US" sz="2000" dirty="0">
                <a:solidFill>
                  <a:srgbClr val="000000"/>
                </a:solidFill>
                <a:latin typeface="Arial" pitchFamily="34" charset="0"/>
                <a:ea typeface="+mn-ea"/>
                <a:cs typeface="Arial" pitchFamily="34" charset="0"/>
              </a:endParaRPr>
            </a:p>
          </p:txBody>
        </p:sp>
        <p:sp>
          <p:nvSpPr>
            <p:cNvPr id="76" name="Rectangle 75" descr="Granite"/>
            <p:cNvSpPr>
              <a:spLocks noChangeArrowheads="1"/>
            </p:cNvSpPr>
            <p:nvPr/>
          </p:nvSpPr>
          <p:spPr bwMode="auto">
            <a:xfrm>
              <a:off x="4792" y="3107"/>
              <a:ext cx="477" cy="276"/>
            </a:xfrm>
            <a:prstGeom prst="rect">
              <a:avLst/>
            </a:prstGeom>
            <a:blipFill dpi="0" rotWithShape="1">
              <a:blip r:embed="rId9"/>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sp>
          <p:nvSpPr>
            <p:cNvPr id="77" name="Rectangle 76"/>
            <p:cNvSpPr>
              <a:spLocks noChangeArrowheads="1"/>
            </p:cNvSpPr>
            <p:nvPr/>
          </p:nvSpPr>
          <p:spPr bwMode="auto">
            <a:xfrm>
              <a:off x="4749" y="3060"/>
              <a:ext cx="43" cy="40"/>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nchor="ctr"/>
            <a:lstStyle>
              <a:lvl1pPr defTabSz="1019175">
                <a:defRPr sz="2400">
                  <a:solidFill>
                    <a:schemeClr val="tx1"/>
                  </a:solidFill>
                  <a:latin typeface="Times New Roman" pitchFamily="18" charset="0"/>
                </a:defRPr>
              </a:lvl1pPr>
              <a:lvl2pPr marL="742950" indent="-285750" defTabSz="1019175">
                <a:defRPr sz="2400">
                  <a:solidFill>
                    <a:schemeClr val="tx1"/>
                  </a:solidFill>
                  <a:latin typeface="Times New Roman" pitchFamily="18" charset="0"/>
                </a:defRPr>
              </a:lvl2pPr>
              <a:lvl3pPr marL="1143000" indent="-228600" defTabSz="1019175">
                <a:defRPr sz="2400">
                  <a:solidFill>
                    <a:schemeClr val="tx1"/>
                  </a:solidFill>
                  <a:latin typeface="Times New Roman" pitchFamily="18" charset="0"/>
                </a:defRPr>
              </a:lvl3pPr>
              <a:lvl4pPr marL="1600200" indent="-228600" defTabSz="1019175">
                <a:defRPr sz="2400">
                  <a:solidFill>
                    <a:schemeClr val="tx1"/>
                  </a:solidFill>
                  <a:latin typeface="Times New Roman" pitchFamily="18" charset="0"/>
                </a:defRPr>
              </a:lvl4pPr>
              <a:lvl5pPr marL="2057400" indent="-228600" defTabSz="1019175">
                <a:defRPr sz="2400">
                  <a:solidFill>
                    <a:schemeClr val="tx1"/>
                  </a:solidFill>
                  <a:latin typeface="Times New Roman" pitchFamily="18" charset="0"/>
                </a:defRPr>
              </a:lvl5pPr>
              <a:lvl6pPr marL="2514600" indent="-228600" defTabSz="1019175" eaLnBrk="0" fontAlgn="base" hangingPunct="0">
                <a:spcBef>
                  <a:spcPct val="0"/>
                </a:spcBef>
                <a:spcAft>
                  <a:spcPct val="0"/>
                </a:spcAft>
                <a:defRPr sz="2400">
                  <a:solidFill>
                    <a:schemeClr val="tx1"/>
                  </a:solidFill>
                  <a:latin typeface="Times New Roman" pitchFamily="18" charset="0"/>
                </a:defRPr>
              </a:lvl6pPr>
              <a:lvl7pPr marL="2971800" indent="-228600" defTabSz="1019175" eaLnBrk="0" fontAlgn="base" hangingPunct="0">
                <a:spcBef>
                  <a:spcPct val="0"/>
                </a:spcBef>
                <a:spcAft>
                  <a:spcPct val="0"/>
                </a:spcAft>
                <a:defRPr sz="2400">
                  <a:solidFill>
                    <a:schemeClr val="tx1"/>
                  </a:solidFill>
                  <a:latin typeface="Times New Roman" pitchFamily="18" charset="0"/>
                </a:defRPr>
              </a:lvl7pPr>
              <a:lvl8pPr marL="3429000" indent="-228600" defTabSz="1019175" eaLnBrk="0" fontAlgn="base" hangingPunct="0">
                <a:spcBef>
                  <a:spcPct val="0"/>
                </a:spcBef>
                <a:spcAft>
                  <a:spcPct val="0"/>
                </a:spcAft>
                <a:defRPr sz="2400">
                  <a:solidFill>
                    <a:schemeClr val="tx1"/>
                  </a:solidFill>
                  <a:latin typeface="Times New Roman" pitchFamily="18" charset="0"/>
                </a:defRPr>
              </a:lvl8pPr>
              <a:lvl9pPr marL="3886200" indent="-228600" defTabSz="1019175"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endParaRPr lang="en-US" altLang="en-US" sz="2000" dirty="0">
                <a:solidFill>
                  <a:srgbClr val="000000"/>
                </a:solidFill>
                <a:latin typeface="Arial" pitchFamily="34" charset="0"/>
                <a:ea typeface="+mn-ea"/>
                <a:cs typeface="Arial" pitchFamily="34" charset="0"/>
              </a:endParaRPr>
            </a:p>
          </p:txBody>
        </p:sp>
        <p:sp>
          <p:nvSpPr>
            <p:cNvPr id="78" name="Rectangle 77"/>
            <p:cNvSpPr>
              <a:spLocks noChangeArrowheads="1"/>
            </p:cNvSpPr>
            <p:nvPr/>
          </p:nvSpPr>
          <p:spPr bwMode="auto">
            <a:xfrm>
              <a:off x="5269" y="3060"/>
              <a:ext cx="43" cy="40"/>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dirty="0">
                <a:solidFill>
                  <a:srgbClr val="000000"/>
                </a:solidFill>
                <a:ea typeface="+mn-ea"/>
                <a:cs typeface="Arial" pitchFamily="34" charset="0"/>
              </a:endParaRPr>
            </a:p>
          </p:txBody>
        </p:sp>
      </p:grpSp>
    </p:spTree>
    <p:extLst>
      <p:ext uri="{BB962C8B-B14F-4D97-AF65-F5344CB8AC3E}">
        <p14:creationId xmlns:p14="http://schemas.microsoft.com/office/powerpoint/2010/main" val="58466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procedure</a:t>
            </a:r>
          </a:p>
        </p:txBody>
      </p:sp>
      <p:sp>
        <p:nvSpPr>
          <p:cNvPr id="3" name="Content Placeholder 2"/>
          <p:cNvSpPr>
            <a:spLocks noGrp="1"/>
          </p:cNvSpPr>
          <p:nvPr>
            <p:ph idx="1"/>
          </p:nvPr>
        </p:nvSpPr>
        <p:spPr>
          <a:xfrm>
            <a:off x="1788582" y="1417642"/>
            <a:ext cx="4019387" cy="4891679"/>
          </a:xfrm>
        </p:spPr>
        <p:txBody>
          <a:bodyPr/>
          <a:lstStyle/>
          <a:p>
            <a:pPr marL="457200" indent="-457200">
              <a:buFont typeface="+mj-lt"/>
              <a:buAutoNum type="arabicPeriod"/>
            </a:pPr>
            <a:r>
              <a:rPr lang="en-US" sz="2000" dirty="0"/>
              <a:t>Rig in</a:t>
            </a:r>
          </a:p>
          <a:p>
            <a:pPr marL="457200" indent="-457200">
              <a:buFont typeface="+mj-lt"/>
              <a:buAutoNum type="arabicPeriod"/>
            </a:pPr>
            <a:r>
              <a:rPr lang="en-US" sz="2000" dirty="0"/>
              <a:t>Drop Wiper plug</a:t>
            </a:r>
          </a:p>
          <a:p>
            <a:pPr marL="457200" indent="-457200">
              <a:buFont typeface="+mj-lt"/>
              <a:buAutoNum type="arabicPeriod"/>
            </a:pPr>
            <a:r>
              <a:rPr lang="en-US" sz="2000" dirty="0"/>
              <a:t>Establish Circulation </a:t>
            </a:r>
          </a:p>
          <a:p>
            <a:pPr marL="457200" indent="-457200">
              <a:buFont typeface="+mj-lt"/>
              <a:buAutoNum type="arabicPeriod"/>
            </a:pPr>
            <a:r>
              <a:rPr lang="en-US" sz="2000" dirty="0"/>
              <a:t>Pressure Test Lines</a:t>
            </a:r>
          </a:p>
          <a:p>
            <a:pPr marL="457200" indent="-457200">
              <a:buFont typeface="+mj-lt"/>
              <a:buAutoNum type="arabicPeriod"/>
            </a:pPr>
            <a:r>
              <a:rPr lang="en-US" sz="2000" dirty="0"/>
              <a:t>Pump pre-flush</a:t>
            </a:r>
          </a:p>
          <a:p>
            <a:pPr marL="457200" indent="-457200">
              <a:buFont typeface="+mj-lt"/>
              <a:buAutoNum type="arabicPeriod"/>
            </a:pPr>
            <a:r>
              <a:rPr lang="en-US" sz="2000" dirty="0"/>
              <a:t>Pump Spacer</a:t>
            </a:r>
          </a:p>
          <a:p>
            <a:pPr marL="457200" indent="-457200">
              <a:buFont typeface="+mj-lt"/>
              <a:buAutoNum type="arabicPeriod"/>
            </a:pPr>
            <a:r>
              <a:rPr lang="en-US" sz="2000" dirty="0"/>
              <a:t>Mix and Pump Lead Cement</a:t>
            </a:r>
          </a:p>
          <a:p>
            <a:pPr marL="457200" indent="-457200">
              <a:buFont typeface="+mj-lt"/>
              <a:buAutoNum type="arabicPeriod"/>
            </a:pPr>
            <a:endParaRPr lang="en-US" sz="2000" dirty="0"/>
          </a:p>
        </p:txBody>
      </p:sp>
      <p:sp>
        <p:nvSpPr>
          <p:cNvPr id="5" name="Content Placeholder 2"/>
          <p:cNvSpPr txBox="1">
            <a:spLocks/>
          </p:cNvSpPr>
          <p:nvPr/>
        </p:nvSpPr>
        <p:spPr bwMode="auto">
          <a:xfrm>
            <a:off x="6229307" y="1407719"/>
            <a:ext cx="4019387" cy="489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457200" indent="-457200">
              <a:buFont typeface="+mj-lt"/>
              <a:buAutoNum type="arabicPeriod" startAt="7"/>
            </a:pPr>
            <a:r>
              <a:rPr lang="en-US" sz="2000" kern="0" dirty="0"/>
              <a:t>Mix and Pump tail cement</a:t>
            </a:r>
          </a:p>
          <a:p>
            <a:pPr marL="457200" indent="-457200">
              <a:buFont typeface="+mj-lt"/>
              <a:buAutoNum type="arabicPeriod" startAt="7"/>
            </a:pPr>
            <a:r>
              <a:rPr lang="en-US" sz="2000" kern="0" dirty="0"/>
              <a:t>Pump out lines (Production)</a:t>
            </a:r>
          </a:p>
          <a:p>
            <a:pPr marL="457200" indent="-457200">
              <a:buFont typeface="+mj-lt"/>
              <a:buAutoNum type="arabicPeriod" startAt="7"/>
            </a:pPr>
            <a:r>
              <a:rPr lang="en-US" sz="2000" kern="0" dirty="0"/>
              <a:t>Drop the top plug</a:t>
            </a:r>
          </a:p>
          <a:p>
            <a:pPr marL="457200" indent="-457200">
              <a:buFont typeface="+mj-lt"/>
              <a:buAutoNum type="arabicPeriod" startAt="7"/>
            </a:pPr>
            <a:r>
              <a:rPr lang="en-US" sz="2000" kern="0" dirty="0"/>
              <a:t>Displace the cement (mud or water)</a:t>
            </a:r>
          </a:p>
          <a:p>
            <a:pPr marL="457200" indent="-457200">
              <a:buFont typeface="+mj-lt"/>
              <a:buAutoNum type="arabicPeriod" startAt="7"/>
            </a:pPr>
            <a:r>
              <a:rPr lang="en-US" sz="2000" kern="0" dirty="0"/>
              <a:t>Bump plug</a:t>
            </a:r>
          </a:p>
          <a:p>
            <a:pPr marL="457200" indent="-457200">
              <a:buFont typeface="+mj-lt"/>
              <a:buAutoNum type="arabicPeriod" startAt="7"/>
            </a:pPr>
            <a:r>
              <a:rPr lang="en-US" sz="2000" kern="0" dirty="0"/>
              <a:t>Check Floats</a:t>
            </a:r>
          </a:p>
        </p:txBody>
      </p:sp>
    </p:spTree>
    <p:extLst>
      <p:ext uri="{BB962C8B-B14F-4D97-AF65-F5344CB8AC3E}">
        <p14:creationId xmlns:p14="http://schemas.microsoft.com/office/powerpoint/2010/main" val="208201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Intermediate Example</a:t>
            </a:r>
          </a:p>
        </p:txBody>
      </p:sp>
      <p:sp>
        <p:nvSpPr>
          <p:cNvPr id="3" name="Content Placeholder 2"/>
          <p:cNvSpPr>
            <a:spLocks noGrp="1"/>
          </p:cNvSpPr>
          <p:nvPr>
            <p:ph idx="1"/>
          </p:nvPr>
        </p:nvSpPr>
        <p:spPr>
          <a:xfrm>
            <a:off x="342900" y="1357162"/>
            <a:ext cx="10880157" cy="4952159"/>
          </a:xfrm>
        </p:spPr>
        <p:txBody>
          <a:bodyPr/>
          <a:lstStyle/>
          <a:p>
            <a:r>
              <a:rPr lang="en-US" sz="2000" b="1" dirty="0"/>
              <a:t>Calculate slurry, bulk, and water requirements for the following job, as well as maximum pressures.  Create a cheat sheet:</a:t>
            </a:r>
          </a:p>
          <a:p>
            <a:pPr marL="800100" lvl="1" indent="-342900" eaLnBrk="0" hangingPunct="0">
              <a:buClr>
                <a:srgbClr val="860038"/>
              </a:buClr>
            </a:pPr>
            <a:r>
              <a:rPr lang="en-US" dirty="0"/>
              <a:t>Casing 2956 m of 193.7 mm 50.15 kg/m C-75 </a:t>
            </a:r>
          </a:p>
          <a:p>
            <a:pPr marL="800100" lvl="1" indent="-342900" eaLnBrk="0" hangingPunct="0">
              <a:buClr>
                <a:srgbClr val="860038"/>
              </a:buClr>
            </a:pPr>
            <a:r>
              <a:rPr lang="en-US" dirty="0"/>
              <a:t>Previous Casing 244.5 mm 53.57 kg/m to 605 m</a:t>
            </a:r>
          </a:p>
          <a:p>
            <a:pPr marL="800100" lvl="1" indent="-342900" eaLnBrk="0" hangingPunct="0">
              <a:buClr>
                <a:srgbClr val="860038"/>
              </a:buClr>
            </a:pPr>
            <a:r>
              <a:rPr lang="en-US" dirty="0"/>
              <a:t>Open Hole: 222.3 mm + 45% excess</a:t>
            </a:r>
          </a:p>
          <a:p>
            <a:pPr marL="800100" lvl="1" indent="-342900" eaLnBrk="0" hangingPunct="0">
              <a:buClr>
                <a:srgbClr val="860038"/>
              </a:buClr>
            </a:pPr>
            <a:r>
              <a:rPr lang="en-US" dirty="0"/>
              <a:t>Shoe: 13 m </a:t>
            </a:r>
          </a:p>
          <a:p>
            <a:pPr marL="800100" lvl="1" indent="-342900" eaLnBrk="0" hangingPunct="0">
              <a:buClr>
                <a:srgbClr val="860038"/>
              </a:buClr>
            </a:pPr>
            <a:r>
              <a:rPr lang="en-US" dirty="0"/>
              <a:t>Top of Tail: 2150 m</a:t>
            </a:r>
          </a:p>
          <a:p>
            <a:pPr marL="800100" lvl="1" indent="-342900" eaLnBrk="0" hangingPunct="0">
              <a:buClr>
                <a:srgbClr val="860038"/>
              </a:buClr>
            </a:pPr>
            <a:r>
              <a:rPr lang="en-US" dirty="0"/>
              <a:t>Lead Cement: LITEmix 1400</a:t>
            </a:r>
          </a:p>
          <a:p>
            <a:pPr marL="800100" lvl="1" indent="-342900" eaLnBrk="0" hangingPunct="0">
              <a:buClr>
                <a:srgbClr val="860038"/>
              </a:buClr>
            </a:pPr>
            <a:r>
              <a:rPr lang="en-US" dirty="0"/>
              <a:t>Tail Cement:  Expandomix</a:t>
            </a:r>
          </a:p>
          <a:p>
            <a:pPr marL="800100" lvl="1" indent="-342900" eaLnBrk="0" hangingPunct="0">
              <a:buClr>
                <a:srgbClr val="860038"/>
              </a:buClr>
            </a:pPr>
            <a:r>
              <a:rPr lang="en-US" dirty="0"/>
              <a:t>3 m³ each invert </a:t>
            </a:r>
            <a:r>
              <a:rPr lang="en-US" dirty="0" err="1"/>
              <a:t>preflush</a:t>
            </a:r>
            <a:r>
              <a:rPr lang="en-US" dirty="0"/>
              <a:t> at 1170 kg/m3 and spacer ahead at 1220 kg/m3</a:t>
            </a:r>
          </a:p>
          <a:p>
            <a:pPr marL="800100" lvl="1" indent="-342900" eaLnBrk="0" hangingPunct="0">
              <a:buClr>
                <a:srgbClr val="860038"/>
              </a:buClr>
            </a:pPr>
            <a:r>
              <a:rPr lang="en-US" dirty="0"/>
              <a:t>Displace with mud.  1170kg/m3</a:t>
            </a:r>
          </a:p>
        </p:txBody>
      </p:sp>
    </p:spTree>
    <p:extLst>
      <p:ext uri="{BB962C8B-B14F-4D97-AF65-F5344CB8AC3E}">
        <p14:creationId xmlns:p14="http://schemas.microsoft.com/office/powerpoint/2010/main" val="194036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p:sp>
      <p:sp>
        <p:nvSpPr>
          <p:cNvPr id="5" name="Title 4"/>
          <p:cNvSpPr>
            <a:spLocks noGrp="1"/>
          </p:cNvSpPr>
          <p:nvPr>
            <p:ph type="title"/>
          </p:nvPr>
        </p:nvSpPr>
        <p:spPr/>
        <p:txBody>
          <a:bodyPr/>
          <a:lstStyle/>
          <a:p>
            <a:r>
              <a:rPr lang="en-US" dirty="0"/>
              <a:t>Cementing corporate standard 7a</a:t>
            </a:r>
          </a:p>
        </p:txBody>
      </p:sp>
    </p:spTree>
    <p:extLst>
      <p:ext uri="{BB962C8B-B14F-4D97-AF65-F5344CB8AC3E}">
        <p14:creationId xmlns:p14="http://schemas.microsoft.com/office/powerpoint/2010/main" val="1906300389"/>
      </p:ext>
    </p:extLst>
  </p:cSld>
  <p:clrMapOvr>
    <a:masterClrMapping/>
  </p:clrMapOvr>
  <p:transition spd="slow">
    <p:wipe dir="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Intermediate casing example</a:t>
            </a:r>
          </a:p>
        </p:txBody>
      </p:sp>
      <p:sp>
        <p:nvSpPr>
          <p:cNvPr id="3" name="Content Placeholder 2"/>
          <p:cNvSpPr>
            <a:spLocks noGrp="1"/>
          </p:cNvSpPr>
          <p:nvPr>
            <p:ph idx="1"/>
          </p:nvPr>
        </p:nvSpPr>
        <p:spPr>
          <a:xfrm>
            <a:off x="5788104" y="1142606"/>
            <a:ext cx="4628376" cy="2337715"/>
          </a:xfrm>
        </p:spPr>
        <p:txBody>
          <a:bodyPr/>
          <a:lstStyle/>
          <a:p>
            <a:pPr marL="800100" lvl="1" indent="-342900" eaLnBrk="0" hangingPunct="0">
              <a:buClr>
                <a:srgbClr val="860038"/>
              </a:buClr>
            </a:pPr>
            <a:r>
              <a:rPr lang="en-US" dirty="0"/>
              <a:t>Casing: 0.023189 m³/m</a:t>
            </a:r>
          </a:p>
          <a:p>
            <a:pPr marL="800100" lvl="1" indent="-342900" eaLnBrk="0" hangingPunct="0">
              <a:buClr>
                <a:srgbClr val="860038"/>
              </a:buClr>
            </a:pPr>
            <a:r>
              <a:rPr lang="en-US" dirty="0"/>
              <a:t>Annulus(OH): 0.0094 m³/m</a:t>
            </a:r>
          </a:p>
          <a:p>
            <a:pPr marL="800100" lvl="1" indent="-342900" eaLnBrk="0" hangingPunct="0">
              <a:buClr>
                <a:srgbClr val="860038"/>
              </a:buClr>
            </a:pPr>
            <a:r>
              <a:rPr lang="en-US" dirty="0"/>
              <a:t>Annulus(Cas): 0.0109 m³/m</a:t>
            </a:r>
          </a:p>
          <a:p>
            <a:pPr marL="800100" lvl="1" indent="-342900" eaLnBrk="0" hangingPunct="0">
              <a:buClr>
                <a:srgbClr val="860038"/>
              </a:buClr>
            </a:pPr>
            <a:r>
              <a:rPr lang="en-US" dirty="0"/>
              <a:t>Burst: 51 MPa</a:t>
            </a:r>
          </a:p>
          <a:p>
            <a:pPr marL="800100" lvl="1" indent="-342900" eaLnBrk="0" hangingPunct="0">
              <a:buClr>
                <a:srgbClr val="860038"/>
              </a:buClr>
            </a:pPr>
            <a:r>
              <a:rPr lang="en-US" dirty="0"/>
              <a:t>Collapse: 44 MPa</a:t>
            </a:r>
          </a:p>
          <a:p>
            <a:pPr marL="271463" lvl="1" indent="0">
              <a:spcBef>
                <a:spcPts val="0"/>
              </a:spcBef>
              <a:buNone/>
            </a:pPr>
            <a:endParaRPr lang="en-US" sz="2200" dirty="0"/>
          </a:p>
          <a:p>
            <a:pPr lvl="1"/>
            <a:endParaRPr lang="en-US" sz="2200" dirty="0"/>
          </a:p>
          <a:p>
            <a:pPr marL="0" indent="0">
              <a:buNone/>
            </a:pPr>
            <a:endParaRPr lang="en-US" sz="2200" dirty="0"/>
          </a:p>
        </p:txBody>
      </p:sp>
      <p:sp>
        <p:nvSpPr>
          <p:cNvPr id="18" name="TextBox 17"/>
          <p:cNvSpPr txBox="1"/>
          <p:nvPr/>
        </p:nvSpPr>
        <p:spPr>
          <a:xfrm>
            <a:off x="3455606" y="2962180"/>
            <a:ext cx="1619354" cy="646331"/>
          </a:xfrm>
          <a:prstGeom prst="rect">
            <a:avLst/>
          </a:prstGeom>
          <a:noFill/>
        </p:spPr>
        <p:txBody>
          <a:bodyPr wrap="none" rtlCol="0">
            <a:spAutoFit/>
          </a:bodyPr>
          <a:lstStyle/>
          <a:p>
            <a:pPr eaLnBrk="1" hangingPunct="1">
              <a:defRPr/>
            </a:pPr>
            <a:r>
              <a:rPr lang="en-US" sz="1800" b="1" dirty="0">
                <a:solidFill>
                  <a:srgbClr val="000000"/>
                </a:solidFill>
                <a:latin typeface="Arial Narrow" panose="020B0606020202030204" pitchFamily="34" charset="0"/>
                <a:ea typeface="+mn-ea"/>
                <a:cs typeface="Arial" pitchFamily="34" charset="0"/>
              </a:rPr>
              <a:t>193.7 mm </a:t>
            </a:r>
          </a:p>
          <a:p>
            <a:pPr eaLnBrk="1" hangingPunct="1">
              <a:defRPr/>
            </a:pPr>
            <a:r>
              <a:rPr lang="en-US" sz="1800" b="1" dirty="0">
                <a:solidFill>
                  <a:srgbClr val="000000"/>
                </a:solidFill>
                <a:latin typeface="Arial Narrow" panose="020B0606020202030204" pitchFamily="34" charset="0"/>
                <a:ea typeface="+mn-ea"/>
                <a:cs typeface="Arial" pitchFamily="34" charset="0"/>
              </a:rPr>
              <a:t>50.15 kg/m C-75</a:t>
            </a:r>
          </a:p>
        </p:txBody>
      </p:sp>
      <p:sp>
        <p:nvSpPr>
          <p:cNvPr id="19" name="TextBox 18"/>
          <p:cNvSpPr txBox="1"/>
          <p:nvPr/>
        </p:nvSpPr>
        <p:spPr>
          <a:xfrm>
            <a:off x="4079776" y="3754269"/>
            <a:ext cx="1512168" cy="646331"/>
          </a:xfrm>
          <a:prstGeom prst="rect">
            <a:avLst/>
          </a:prstGeom>
          <a:noFill/>
        </p:spPr>
        <p:txBody>
          <a:bodyPr wrap="square" rtlCol="0">
            <a:spAutoFit/>
          </a:bodyPr>
          <a:lstStyle/>
          <a:p>
            <a:pPr eaLnBrk="1" hangingPunct="1">
              <a:defRPr/>
            </a:pPr>
            <a:r>
              <a:rPr lang="en-US" sz="1800" b="1" dirty="0">
                <a:solidFill>
                  <a:srgbClr val="000000"/>
                </a:solidFill>
                <a:latin typeface="HelveticaNeueLT Std"/>
                <a:ea typeface="+mn-ea"/>
                <a:cs typeface="Arial" pitchFamily="34" charset="0"/>
              </a:rPr>
              <a:t>222.3 mm</a:t>
            </a:r>
          </a:p>
          <a:p>
            <a:pPr eaLnBrk="1" hangingPunct="1">
              <a:defRPr/>
            </a:pPr>
            <a:r>
              <a:rPr lang="en-US" sz="1800" b="1" dirty="0">
                <a:solidFill>
                  <a:srgbClr val="000000"/>
                </a:solidFill>
                <a:latin typeface="HelveticaNeueLT Std"/>
                <a:ea typeface="+mn-ea"/>
                <a:cs typeface="Arial" pitchFamily="34" charset="0"/>
              </a:rPr>
              <a:t>45% Excess</a:t>
            </a:r>
          </a:p>
        </p:txBody>
      </p:sp>
      <p:sp>
        <p:nvSpPr>
          <p:cNvPr id="20" name="TextBox 19"/>
          <p:cNvSpPr txBox="1"/>
          <p:nvPr/>
        </p:nvSpPr>
        <p:spPr>
          <a:xfrm>
            <a:off x="3860025" y="1784920"/>
            <a:ext cx="2185597" cy="646331"/>
          </a:xfrm>
          <a:prstGeom prst="rect">
            <a:avLst/>
          </a:prstGeom>
          <a:noFill/>
        </p:spPr>
        <p:txBody>
          <a:bodyPr wrap="square" rtlCol="0">
            <a:spAutoFit/>
          </a:bodyPr>
          <a:lstStyle/>
          <a:p>
            <a:pPr eaLnBrk="1" hangingPunct="1">
              <a:defRPr/>
            </a:pPr>
            <a:r>
              <a:rPr lang="en-US" sz="1800" b="1" dirty="0">
                <a:solidFill>
                  <a:srgbClr val="000000"/>
                </a:solidFill>
                <a:latin typeface="Arial Narrow" panose="020B0606020202030204" pitchFamily="34" charset="0"/>
                <a:ea typeface="+mn-ea"/>
                <a:cs typeface="Arial" pitchFamily="34" charset="0"/>
              </a:rPr>
              <a:t>244.5 mm </a:t>
            </a:r>
          </a:p>
          <a:p>
            <a:pPr eaLnBrk="1" hangingPunct="1">
              <a:defRPr/>
            </a:pPr>
            <a:r>
              <a:rPr lang="en-US" sz="1800" b="1" dirty="0">
                <a:solidFill>
                  <a:srgbClr val="000000"/>
                </a:solidFill>
                <a:latin typeface="Arial Narrow" panose="020B0606020202030204" pitchFamily="34" charset="0"/>
                <a:ea typeface="+mn-ea"/>
                <a:cs typeface="Arial" pitchFamily="34" charset="0"/>
              </a:rPr>
              <a:t>53.57 kg/m</a:t>
            </a:r>
          </a:p>
        </p:txBody>
      </p:sp>
      <p:sp>
        <p:nvSpPr>
          <p:cNvPr id="21" name="TextBox 20"/>
          <p:cNvSpPr txBox="1"/>
          <p:nvPr/>
        </p:nvSpPr>
        <p:spPr>
          <a:xfrm>
            <a:off x="515095" y="5835075"/>
            <a:ext cx="1872208" cy="369332"/>
          </a:xfrm>
          <a:prstGeom prst="rect">
            <a:avLst/>
          </a:prstGeom>
          <a:noFill/>
        </p:spPr>
        <p:txBody>
          <a:bodyPr wrap="square" rtlCol="0">
            <a:spAutoFit/>
          </a:bodyPr>
          <a:lstStyle/>
          <a:p>
            <a:pPr eaLnBrk="1" hangingPunct="1">
              <a:defRPr/>
            </a:pPr>
            <a:r>
              <a:rPr lang="en-US" sz="1800" b="1" dirty="0">
                <a:solidFill>
                  <a:srgbClr val="000000"/>
                </a:solidFill>
                <a:latin typeface="Arial Narrow" panose="020B0606020202030204" pitchFamily="34" charset="0"/>
                <a:ea typeface="+mn-ea"/>
                <a:cs typeface="Arial" pitchFamily="34" charset="0"/>
              </a:rPr>
              <a:t>2956 m</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9804" y="1404238"/>
            <a:ext cx="1131616" cy="472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flipH="1">
            <a:off x="3015671" y="1983892"/>
            <a:ext cx="844354"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cxnSpLocks/>
          </p:cNvCxnSpPr>
          <p:nvPr/>
        </p:nvCxnSpPr>
        <p:spPr>
          <a:xfrm>
            <a:off x="1329007" y="6038438"/>
            <a:ext cx="773703"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2745799" y="5684681"/>
            <a:ext cx="320882"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2745799" y="5541493"/>
            <a:ext cx="320882" cy="14734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015671" y="5493682"/>
            <a:ext cx="1144518" cy="369332"/>
          </a:xfrm>
          <a:prstGeom prst="rect">
            <a:avLst/>
          </a:prstGeom>
          <a:noFill/>
        </p:spPr>
        <p:txBody>
          <a:bodyPr wrap="square" rtlCol="0">
            <a:spAutoFit/>
          </a:bodyPr>
          <a:lstStyle/>
          <a:p>
            <a:pPr eaLnBrk="1" hangingPunct="1">
              <a:defRPr/>
            </a:pPr>
            <a:r>
              <a:rPr lang="en-US" sz="1800" b="1" dirty="0">
                <a:solidFill>
                  <a:srgbClr val="000000"/>
                </a:solidFill>
                <a:latin typeface="HelveticaNeueLT Std"/>
                <a:ea typeface="+mn-ea"/>
                <a:cs typeface="Arial" pitchFamily="34" charset="0"/>
              </a:rPr>
              <a:t>13 m</a:t>
            </a:r>
          </a:p>
        </p:txBody>
      </p:sp>
      <p:cxnSp>
        <p:nvCxnSpPr>
          <p:cNvPr id="12" name="Straight Arrow Connector 11"/>
          <p:cNvCxnSpPr/>
          <p:nvPr/>
        </p:nvCxnSpPr>
        <p:spPr>
          <a:xfrm flipH="1">
            <a:off x="2624607" y="3345683"/>
            <a:ext cx="830999" cy="3259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H="1">
            <a:off x="2879543" y="4102148"/>
            <a:ext cx="115212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1359778" y="2624907"/>
            <a:ext cx="804142" cy="10754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94118" y="2372742"/>
            <a:ext cx="1336670" cy="369332"/>
          </a:xfrm>
          <a:prstGeom prst="rect">
            <a:avLst/>
          </a:prstGeom>
          <a:noFill/>
        </p:spPr>
        <p:txBody>
          <a:bodyPr wrap="square" rtlCol="0">
            <a:spAutoFit/>
          </a:bodyPr>
          <a:lstStyle/>
          <a:p>
            <a:pPr eaLnBrk="1" hangingPunct="1">
              <a:defRPr/>
            </a:pPr>
            <a:r>
              <a:rPr lang="en-US" sz="1800" b="1" dirty="0">
                <a:solidFill>
                  <a:srgbClr val="000000"/>
                </a:solidFill>
                <a:latin typeface="Arial Narrow" panose="020B0606020202030204" pitchFamily="34" charset="0"/>
                <a:ea typeface="+mn-ea"/>
                <a:cs typeface="Arial" pitchFamily="34" charset="0"/>
              </a:rPr>
              <a:t>605 m</a:t>
            </a:r>
          </a:p>
        </p:txBody>
      </p:sp>
      <p:cxnSp>
        <p:nvCxnSpPr>
          <p:cNvPr id="23" name="Straight Arrow Connector 22"/>
          <p:cNvCxnSpPr>
            <a:cxnSpLocks/>
          </p:cNvCxnSpPr>
          <p:nvPr/>
        </p:nvCxnSpPr>
        <p:spPr>
          <a:xfrm flipV="1">
            <a:off x="1355774" y="5553770"/>
            <a:ext cx="855838"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V="1">
            <a:off x="1561565" y="4599873"/>
            <a:ext cx="790018" cy="3231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05404" y="5369104"/>
            <a:ext cx="1166553" cy="369332"/>
          </a:xfrm>
          <a:prstGeom prst="rect">
            <a:avLst/>
          </a:prstGeom>
          <a:noFill/>
        </p:spPr>
        <p:txBody>
          <a:bodyPr wrap="square" rtlCol="0">
            <a:spAutoFit/>
          </a:bodyPr>
          <a:lstStyle/>
          <a:p>
            <a:pPr eaLnBrk="1" hangingPunct="1">
              <a:defRPr/>
            </a:pPr>
            <a:r>
              <a:rPr lang="en-US" sz="1800" b="1" dirty="0">
                <a:solidFill>
                  <a:srgbClr val="000000"/>
                </a:solidFill>
                <a:latin typeface="Arial Narrow" panose="020B0606020202030204" pitchFamily="34" charset="0"/>
                <a:ea typeface="+mn-ea"/>
                <a:cs typeface="Arial" pitchFamily="34" charset="0"/>
              </a:rPr>
              <a:t>2943 m</a:t>
            </a:r>
          </a:p>
        </p:txBody>
      </p:sp>
      <p:sp>
        <p:nvSpPr>
          <p:cNvPr id="32" name="TextBox 31"/>
          <p:cNvSpPr txBox="1"/>
          <p:nvPr/>
        </p:nvSpPr>
        <p:spPr>
          <a:xfrm>
            <a:off x="674166" y="4400600"/>
            <a:ext cx="979807" cy="646331"/>
          </a:xfrm>
          <a:prstGeom prst="rect">
            <a:avLst/>
          </a:prstGeom>
          <a:noFill/>
        </p:spPr>
        <p:txBody>
          <a:bodyPr wrap="square" rtlCol="0">
            <a:spAutoFit/>
          </a:bodyPr>
          <a:lstStyle/>
          <a:p>
            <a:pPr eaLnBrk="1" hangingPunct="1">
              <a:defRPr/>
            </a:pPr>
            <a:r>
              <a:rPr lang="en-US" sz="1800" b="1" dirty="0">
                <a:solidFill>
                  <a:srgbClr val="000000"/>
                </a:solidFill>
                <a:latin typeface="Arial" pitchFamily="34" charset="0"/>
                <a:ea typeface="+mn-ea"/>
                <a:cs typeface="Arial" pitchFamily="34" charset="0"/>
              </a:rPr>
              <a:t>TOT 2150 m</a:t>
            </a:r>
          </a:p>
        </p:txBody>
      </p:sp>
      <p:sp>
        <p:nvSpPr>
          <p:cNvPr id="36" name="TextBox 35"/>
          <p:cNvSpPr txBox="1"/>
          <p:nvPr/>
        </p:nvSpPr>
        <p:spPr>
          <a:xfrm>
            <a:off x="5735961" y="5176589"/>
            <a:ext cx="45719" cy="369332"/>
          </a:xfrm>
          <a:prstGeom prst="rect">
            <a:avLst/>
          </a:prstGeom>
          <a:noFill/>
        </p:spPr>
        <p:txBody>
          <a:bodyPr wrap="square" rtlCol="0">
            <a:spAutoFit/>
          </a:bodyPr>
          <a:lstStyle/>
          <a:p>
            <a:pPr eaLnBrk="1" hangingPunct="1">
              <a:defRPr/>
            </a:pPr>
            <a:endParaRPr lang="en-US" sz="1800" dirty="0">
              <a:solidFill>
                <a:srgbClr val="000000"/>
              </a:solidFill>
              <a:latin typeface="HelveticaNeueLT Std"/>
              <a:ea typeface="+mn-ea"/>
              <a:cs typeface="Arial" pitchFamily="34" charset="0"/>
            </a:endParaRPr>
          </a:p>
        </p:txBody>
      </p:sp>
      <p:sp>
        <p:nvSpPr>
          <p:cNvPr id="37" name="TextBox 36"/>
          <p:cNvSpPr txBox="1"/>
          <p:nvPr/>
        </p:nvSpPr>
        <p:spPr>
          <a:xfrm>
            <a:off x="5735961" y="3176338"/>
            <a:ext cx="4104456" cy="1738938"/>
          </a:xfrm>
          <a:prstGeom prst="rect">
            <a:avLst/>
          </a:prstGeom>
          <a:noFill/>
        </p:spPr>
        <p:txBody>
          <a:bodyPr wrap="square" rtlCol="0">
            <a:spAutoFit/>
          </a:bodyPr>
          <a:lstStyle/>
          <a:p>
            <a:pPr eaLnBrk="1" hangingPunct="1">
              <a:defRPr/>
            </a:pPr>
            <a:r>
              <a:rPr lang="en-US" sz="2000" b="1" dirty="0">
                <a:solidFill>
                  <a:srgbClr val="000000"/>
                </a:solidFill>
                <a:latin typeface="Arial Narrow" panose="020B0606020202030204" pitchFamily="34" charset="0"/>
                <a:ea typeface="+mn-ea"/>
                <a:cs typeface="Arial" pitchFamily="34" charset="0"/>
              </a:rPr>
              <a:t>Lead</a:t>
            </a:r>
          </a:p>
          <a:p>
            <a:pPr marL="800100" lvl="1" indent="-342900">
              <a:spcBef>
                <a:spcPct val="45000"/>
              </a:spcBef>
              <a:buClr>
                <a:srgbClr val="860038"/>
              </a:buClr>
              <a:buFont typeface="Arial" pitchFamily="34" charset="0"/>
              <a:buChar char="•"/>
              <a:defRPr/>
            </a:pPr>
            <a:r>
              <a:rPr lang="en-US" sz="2000" dirty="0">
                <a:solidFill>
                  <a:schemeClr val="tx1"/>
                </a:solidFill>
                <a:latin typeface="Arial Narrow" pitchFamily="34" charset="0"/>
              </a:rPr>
              <a:t>Yield: 1.513 m³/t</a:t>
            </a:r>
          </a:p>
          <a:p>
            <a:pPr marL="800100" lvl="1" indent="-342900">
              <a:spcBef>
                <a:spcPct val="45000"/>
              </a:spcBef>
              <a:buClr>
                <a:srgbClr val="860038"/>
              </a:buClr>
              <a:buFont typeface="Arial" pitchFamily="34" charset="0"/>
              <a:buChar char="•"/>
              <a:defRPr/>
            </a:pPr>
            <a:r>
              <a:rPr lang="en-US" sz="2000" dirty="0">
                <a:solidFill>
                  <a:schemeClr val="tx1"/>
                </a:solidFill>
                <a:latin typeface="Arial Narrow" pitchFamily="34" charset="0"/>
              </a:rPr>
              <a:t>Mix: 1.118 m³/t</a:t>
            </a:r>
          </a:p>
          <a:p>
            <a:pPr marL="800100" lvl="1" indent="-342900">
              <a:spcBef>
                <a:spcPct val="45000"/>
              </a:spcBef>
              <a:buClr>
                <a:srgbClr val="860038"/>
              </a:buClr>
              <a:buFont typeface="Arial" pitchFamily="34" charset="0"/>
              <a:buChar char="•"/>
              <a:defRPr/>
            </a:pPr>
            <a:r>
              <a:rPr lang="en-US" sz="2000" dirty="0">
                <a:solidFill>
                  <a:schemeClr val="tx1"/>
                </a:solidFill>
                <a:latin typeface="Arial Narrow" pitchFamily="34" charset="0"/>
              </a:rPr>
              <a:t>Density: 1400 kg/m³</a:t>
            </a:r>
          </a:p>
        </p:txBody>
      </p:sp>
      <p:sp>
        <p:nvSpPr>
          <p:cNvPr id="38" name="TextBox 37"/>
          <p:cNvSpPr txBox="1"/>
          <p:nvPr/>
        </p:nvSpPr>
        <p:spPr>
          <a:xfrm>
            <a:off x="5925697" y="4745255"/>
            <a:ext cx="3731651" cy="1738938"/>
          </a:xfrm>
          <a:prstGeom prst="rect">
            <a:avLst/>
          </a:prstGeom>
          <a:noFill/>
        </p:spPr>
        <p:txBody>
          <a:bodyPr wrap="square" rtlCol="0">
            <a:spAutoFit/>
          </a:bodyPr>
          <a:lstStyle/>
          <a:p>
            <a:pPr eaLnBrk="1" hangingPunct="1">
              <a:defRPr/>
            </a:pPr>
            <a:r>
              <a:rPr lang="en-US" sz="2000" b="1" dirty="0">
                <a:solidFill>
                  <a:srgbClr val="000000"/>
                </a:solidFill>
                <a:latin typeface="Arial Narrow" panose="020B0606020202030204" pitchFamily="34" charset="0"/>
                <a:ea typeface="+mn-ea"/>
                <a:cs typeface="Arial" pitchFamily="34" charset="0"/>
              </a:rPr>
              <a:t>Tail</a:t>
            </a:r>
          </a:p>
          <a:p>
            <a:pPr marL="800100" lvl="1" indent="-342900">
              <a:spcBef>
                <a:spcPct val="45000"/>
              </a:spcBef>
              <a:buClr>
                <a:srgbClr val="860038"/>
              </a:buClr>
              <a:buFont typeface="Arial" pitchFamily="34" charset="0"/>
              <a:buChar char="•"/>
              <a:defRPr/>
            </a:pPr>
            <a:r>
              <a:rPr lang="en-US" sz="2000" dirty="0">
                <a:solidFill>
                  <a:schemeClr val="tx1"/>
                </a:solidFill>
                <a:latin typeface="Arial Narrow" pitchFamily="34" charset="0"/>
              </a:rPr>
              <a:t>Yield: 0.887 m³/t</a:t>
            </a:r>
          </a:p>
          <a:p>
            <a:pPr marL="800100" lvl="1" indent="-342900">
              <a:spcBef>
                <a:spcPct val="45000"/>
              </a:spcBef>
              <a:buClr>
                <a:srgbClr val="860038"/>
              </a:buClr>
              <a:buFont typeface="Arial" pitchFamily="34" charset="0"/>
              <a:buChar char="•"/>
              <a:defRPr/>
            </a:pPr>
            <a:r>
              <a:rPr lang="en-US" sz="2000" dirty="0">
                <a:solidFill>
                  <a:schemeClr val="tx1"/>
                </a:solidFill>
                <a:latin typeface="Arial Narrow" pitchFamily="34" charset="0"/>
              </a:rPr>
              <a:t>Mix: 0.570 m³/t</a:t>
            </a:r>
          </a:p>
          <a:p>
            <a:pPr marL="800100" lvl="1" indent="-342900">
              <a:spcBef>
                <a:spcPct val="45000"/>
              </a:spcBef>
              <a:buClr>
                <a:srgbClr val="860038"/>
              </a:buClr>
              <a:buFont typeface="Arial" pitchFamily="34" charset="0"/>
              <a:buChar char="•"/>
              <a:defRPr/>
            </a:pPr>
            <a:r>
              <a:rPr lang="en-US" sz="2000" dirty="0">
                <a:solidFill>
                  <a:schemeClr val="tx1"/>
                </a:solidFill>
                <a:latin typeface="Arial Narrow" pitchFamily="34" charset="0"/>
              </a:rPr>
              <a:t>Density: 1770 kg/m³</a:t>
            </a:r>
          </a:p>
        </p:txBody>
      </p:sp>
    </p:spTree>
    <p:extLst>
      <p:ext uri="{BB962C8B-B14F-4D97-AF65-F5344CB8AC3E}">
        <p14:creationId xmlns:p14="http://schemas.microsoft.com/office/powerpoint/2010/main" val="222478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intermediate casing example</a:t>
            </a:r>
          </a:p>
        </p:txBody>
      </p:sp>
      <p:sp>
        <p:nvSpPr>
          <p:cNvPr id="3" name="Content Placeholder 2"/>
          <p:cNvSpPr>
            <a:spLocks noGrp="1"/>
          </p:cNvSpPr>
          <p:nvPr>
            <p:ph idx="1"/>
          </p:nvPr>
        </p:nvSpPr>
        <p:spPr>
          <a:xfrm>
            <a:off x="5794407" y="1299411"/>
            <a:ext cx="4847559" cy="4894987"/>
          </a:xfrm>
        </p:spPr>
        <p:txBody>
          <a:bodyPr/>
          <a:lstStyle/>
          <a:p>
            <a:pPr marL="0" indent="0">
              <a:buNone/>
            </a:pPr>
            <a:r>
              <a:rPr lang="en-US" sz="2000" b="1" dirty="0">
                <a:solidFill>
                  <a:schemeClr val="accent1"/>
                </a:solidFill>
              </a:rPr>
              <a:t>TAIL</a:t>
            </a:r>
          </a:p>
          <a:p>
            <a:pPr>
              <a:spcBef>
                <a:spcPts val="900"/>
              </a:spcBef>
            </a:pPr>
            <a:r>
              <a:rPr lang="en-US" sz="2000" dirty="0"/>
              <a:t>Shoe Track:</a:t>
            </a:r>
          </a:p>
          <a:p>
            <a:pPr marL="800100" lvl="1" indent="-342900" eaLnBrk="0" hangingPunct="0">
              <a:buClr>
                <a:srgbClr val="860038"/>
              </a:buClr>
            </a:pPr>
            <a:r>
              <a:rPr lang="en-US" b="1" dirty="0"/>
              <a:t>13 m x 0.02319 m³/m = 0.3 m³</a:t>
            </a:r>
          </a:p>
          <a:p>
            <a:pPr>
              <a:spcBef>
                <a:spcPts val="900"/>
              </a:spcBef>
            </a:pPr>
            <a:r>
              <a:rPr lang="en-US" sz="2000" dirty="0"/>
              <a:t>Annular capacity – Open Hole:</a:t>
            </a:r>
          </a:p>
          <a:p>
            <a:pPr marL="800100" lvl="1" indent="-342900" eaLnBrk="0" hangingPunct="0">
              <a:buClr>
                <a:srgbClr val="860038"/>
              </a:buClr>
            </a:pPr>
            <a:r>
              <a:rPr lang="en-US" b="1" dirty="0"/>
              <a:t>2956 m – 2150 m = 806 m</a:t>
            </a:r>
          </a:p>
          <a:p>
            <a:pPr marL="800100" lvl="1" indent="-342900" eaLnBrk="0" hangingPunct="0">
              <a:buClr>
                <a:srgbClr val="860038"/>
              </a:buClr>
            </a:pPr>
            <a:r>
              <a:rPr lang="en-US" b="1" dirty="0"/>
              <a:t>806 m x 0.0094 m³/m = 7.6 m³</a:t>
            </a:r>
          </a:p>
          <a:p>
            <a:pPr marL="800100" lvl="1" indent="-342900" eaLnBrk="0" hangingPunct="0">
              <a:buClr>
                <a:srgbClr val="860038"/>
              </a:buClr>
            </a:pPr>
            <a:r>
              <a:rPr lang="en-US" b="1" dirty="0"/>
              <a:t>XS: 7.6 m³ x 1.45 = 11.0 m³</a:t>
            </a:r>
          </a:p>
          <a:p>
            <a:pPr>
              <a:spcBef>
                <a:spcPts val="900"/>
              </a:spcBef>
              <a:buClr>
                <a:srgbClr val="860038"/>
              </a:buClr>
            </a:pPr>
            <a:r>
              <a:rPr lang="en-US" sz="2000" dirty="0">
                <a:solidFill>
                  <a:srgbClr val="000000"/>
                </a:solidFill>
              </a:rPr>
              <a:t>Total Tail :</a:t>
            </a:r>
          </a:p>
          <a:p>
            <a:pPr lvl="1">
              <a:spcBef>
                <a:spcPts val="900"/>
              </a:spcBef>
              <a:buClr>
                <a:srgbClr val="860038"/>
              </a:buClr>
            </a:pPr>
            <a:r>
              <a:rPr lang="en-US" b="1" dirty="0"/>
              <a:t>0.3 m³ + 11.0 m³ = 11.3 m³</a:t>
            </a:r>
          </a:p>
          <a:p>
            <a:pPr marL="271463" lvl="1" indent="0">
              <a:buNone/>
            </a:pPr>
            <a:endParaRPr lang="en-US" sz="2400" b="1" dirty="0"/>
          </a:p>
          <a:p>
            <a:pPr lvl="1"/>
            <a:endParaRPr lang="en-US" sz="2200" dirty="0"/>
          </a:p>
          <a:p>
            <a:pPr marL="271463" lvl="1" indent="0">
              <a:spcBef>
                <a:spcPts val="0"/>
              </a:spcBef>
              <a:buNone/>
            </a:pPr>
            <a:endParaRPr lang="en-US" dirty="0"/>
          </a:p>
          <a:p>
            <a:pPr lvl="1"/>
            <a:endParaRPr lang="en-US" dirty="0"/>
          </a:p>
          <a:p>
            <a:pPr marL="0" indent="0">
              <a:buNone/>
            </a:pPr>
            <a:endParaRPr lang="en-US" dirty="0"/>
          </a:p>
        </p:txBody>
      </p:sp>
      <p:pic>
        <p:nvPicPr>
          <p:cNvPr id="5" name="Picture 4">
            <a:extLst>
              <a:ext uri="{FF2B5EF4-FFF2-40B4-BE49-F238E27FC236}">
                <a16:creationId xmlns:a16="http://schemas.microsoft.com/office/drawing/2014/main" id="{9049C1B2-77CB-4DC9-9680-231DC9F852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91565"/>
            <a:ext cx="5301670" cy="4902833"/>
          </a:xfrm>
          <a:prstGeom prst="rect">
            <a:avLst/>
          </a:prstGeom>
        </p:spPr>
      </p:pic>
    </p:spTree>
    <p:extLst>
      <p:ext uri="{BB962C8B-B14F-4D97-AF65-F5344CB8AC3E}">
        <p14:creationId xmlns:p14="http://schemas.microsoft.com/office/powerpoint/2010/main" val="304403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intermediate casing example</a:t>
            </a:r>
          </a:p>
        </p:txBody>
      </p:sp>
      <p:sp>
        <p:nvSpPr>
          <p:cNvPr id="3" name="Content Placeholder 2"/>
          <p:cNvSpPr>
            <a:spLocks noGrp="1"/>
          </p:cNvSpPr>
          <p:nvPr>
            <p:ph idx="1"/>
          </p:nvPr>
        </p:nvSpPr>
        <p:spPr>
          <a:xfrm>
            <a:off x="5781935" y="1302238"/>
            <a:ext cx="4860032" cy="4892160"/>
          </a:xfrm>
        </p:spPr>
        <p:txBody>
          <a:bodyPr/>
          <a:lstStyle/>
          <a:p>
            <a:pPr marL="0" indent="0">
              <a:buNone/>
            </a:pPr>
            <a:r>
              <a:rPr lang="en-US" sz="2000" b="1" dirty="0">
                <a:solidFill>
                  <a:schemeClr val="accent1"/>
                </a:solidFill>
              </a:rPr>
              <a:t>TAIL</a:t>
            </a:r>
          </a:p>
          <a:p>
            <a:pPr>
              <a:spcBef>
                <a:spcPts val="900"/>
              </a:spcBef>
            </a:pPr>
            <a:r>
              <a:rPr lang="en-US" sz="2000" dirty="0"/>
              <a:t>Tonnes Required:</a:t>
            </a:r>
          </a:p>
          <a:p>
            <a:pPr marL="800100" lvl="1" indent="-342900" eaLnBrk="0" hangingPunct="0">
              <a:buClr>
                <a:srgbClr val="860038"/>
              </a:buClr>
            </a:pPr>
            <a:r>
              <a:rPr lang="en-US" b="1" dirty="0"/>
              <a:t>11.3 m³ ÷ 0.887 m³/t = 12.7 t</a:t>
            </a:r>
          </a:p>
          <a:p>
            <a:pPr>
              <a:spcBef>
                <a:spcPts val="900"/>
              </a:spcBef>
            </a:pPr>
            <a:r>
              <a:rPr lang="en-US" sz="2000" dirty="0"/>
              <a:t>Mix Water:</a:t>
            </a:r>
          </a:p>
          <a:p>
            <a:pPr marL="800100" lvl="1" indent="-342900" eaLnBrk="0" hangingPunct="0">
              <a:buClr>
                <a:srgbClr val="860038"/>
              </a:buClr>
            </a:pPr>
            <a:r>
              <a:rPr lang="en-US" b="1" dirty="0"/>
              <a:t>12.7 t x 0.570 m³/t = 7.2 m³</a:t>
            </a:r>
          </a:p>
          <a:p>
            <a:pPr marL="271463" lvl="1" indent="0">
              <a:spcBef>
                <a:spcPts val="900"/>
              </a:spcBef>
              <a:buNone/>
            </a:pPr>
            <a:endParaRPr lang="en-US" sz="2400" b="1" dirty="0"/>
          </a:p>
          <a:p>
            <a:pPr marL="271463" lvl="1" indent="0">
              <a:buNone/>
            </a:pPr>
            <a:endParaRPr lang="en-US" sz="2400" b="1" dirty="0"/>
          </a:p>
          <a:p>
            <a:pPr lvl="1"/>
            <a:endParaRPr lang="en-US" sz="2200" dirty="0"/>
          </a:p>
          <a:p>
            <a:pPr marL="271463" lvl="1" indent="0">
              <a:spcBef>
                <a:spcPts val="0"/>
              </a:spcBef>
              <a:buNone/>
            </a:pPr>
            <a:endParaRPr lang="en-US" dirty="0"/>
          </a:p>
          <a:p>
            <a:pPr lvl="1"/>
            <a:endParaRPr lang="en-US" dirty="0"/>
          </a:p>
          <a:p>
            <a:pPr marL="0" indent="0">
              <a:buNone/>
            </a:pPr>
            <a:endParaRPr lang="en-US" dirty="0"/>
          </a:p>
        </p:txBody>
      </p:sp>
      <p:pic>
        <p:nvPicPr>
          <p:cNvPr id="5" name="Picture 4">
            <a:extLst>
              <a:ext uri="{FF2B5EF4-FFF2-40B4-BE49-F238E27FC236}">
                <a16:creationId xmlns:a16="http://schemas.microsoft.com/office/drawing/2014/main" id="{D30FBFF0-DB52-4192-9E89-E69E1FCCA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2238"/>
            <a:ext cx="5301049" cy="4892160"/>
          </a:xfrm>
          <a:prstGeom prst="rect">
            <a:avLst/>
          </a:prstGeom>
        </p:spPr>
      </p:pic>
    </p:spTree>
    <p:extLst>
      <p:ext uri="{BB962C8B-B14F-4D97-AF65-F5344CB8AC3E}">
        <p14:creationId xmlns:p14="http://schemas.microsoft.com/office/powerpoint/2010/main" val="107440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intermediate casing example</a:t>
            </a:r>
          </a:p>
        </p:txBody>
      </p:sp>
      <p:sp>
        <p:nvSpPr>
          <p:cNvPr id="3" name="Content Placeholder 2"/>
          <p:cNvSpPr>
            <a:spLocks noGrp="1"/>
          </p:cNvSpPr>
          <p:nvPr>
            <p:ph idx="1"/>
          </p:nvPr>
        </p:nvSpPr>
        <p:spPr>
          <a:xfrm>
            <a:off x="5781935" y="1302238"/>
            <a:ext cx="4860032" cy="4892160"/>
          </a:xfrm>
        </p:spPr>
        <p:txBody>
          <a:bodyPr/>
          <a:lstStyle/>
          <a:p>
            <a:pPr marL="0" indent="0">
              <a:buNone/>
            </a:pPr>
            <a:r>
              <a:rPr lang="en-US" sz="2000" b="1" dirty="0">
                <a:solidFill>
                  <a:schemeClr val="accent1"/>
                </a:solidFill>
              </a:rPr>
              <a:t>LEAD</a:t>
            </a:r>
          </a:p>
          <a:p>
            <a:pPr>
              <a:spcBef>
                <a:spcPts val="900"/>
              </a:spcBef>
            </a:pPr>
            <a:r>
              <a:rPr lang="en-US" sz="2000" dirty="0"/>
              <a:t>Annular Capacity – Open Hole:</a:t>
            </a:r>
          </a:p>
          <a:p>
            <a:pPr marL="800100" lvl="1" indent="-342900" eaLnBrk="0" hangingPunct="0">
              <a:buClr>
                <a:srgbClr val="860038"/>
              </a:buClr>
            </a:pPr>
            <a:r>
              <a:rPr lang="en-US" b="1" dirty="0"/>
              <a:t>2150 m – 605 m = 1545 m</a:t>
            </a:r>
          </a:p>
          <a:p>
            <a:pPr marL="800100" lvl="1" indent="-342900" eaLnBrk="0" hangingPunct="0">
              <a:buClr>
                <a:srgbClr val="860038"/>
              </a:buClr>
            </a:pPr>
            <a:r>
              <a:rPr lang="en-US" b="1" dirty="0"/>
              <a:t>1545 m x 0.0094 m³/m = 14.5 m³</a:t>
            </a:r>
          </a:p>
          <a:p>
            <a:pPr marL="800100" lvl="1" indent="-342900" eaLnBrk="0" hangingPunct="0">
              <a:buClr>
                <a:srgbClr val="860038"/>
              </a:buClr>
            </a:pPr>
            <a:r>
              <a:rPr lang="en-US" b="1" dirty="0"/>
              <a:t>XS: 14.5 x 1.45 = 21.1 m³</a:t>
            </a:r>
          </a:p>
          <a:p>
            <a:pPr>
              <a:spcBef>
                <a:spcPts val="900"/>
              </a:spcBef>
            </a:pPr>
            <a:r>
              <a:rPr lang="en-US" sz="2000" dirty="0"/>
              <a:t>Annular capacity – Cased Hole: </a:t>
            </a:r>
          </a:p>
          <a:p>
            <a:pPr marL="800100" lvl="1" indent="-342900" eaLnBrk="0" hangingPunct="0">
              <a:buClr>
                <a:srgbClr val="860038"/>
              </a:buClr>
            </a:pPr>
            <a:r>
              <a:rPr lang="en-US" b="1" dirty="0"/>
              <a:t>605 m x 0.0109 m³/m = 6.6 m³</a:t>
            </a:r>
          </a:p>
          <a:p>
            <a:pPr>
              <a:spcBef>
                <a:spcPts val="900"/>
              </a:spcBef>
              <a:buClr>
                <a:srgbClr val="860038"/>
              </a:buClr>
            </a:pPr>
            <a:r>
              <a:rPr lang="en-US" sz="2000" dirty="0">
                <a:solidFill>
                  <a:srgbClr val="000000"/>
                </a:solidFill>
              </a:rPr>
              <a:t>Total Lead :</a:t>
            </a:r>
          </a:p>
          <a:p>
            <a:pPr marL="800100" lvl="1" indent="-342900" eaLnBrk="0" hangingPunct="0">
              <a:buClr>
                <a:srgbClr val="860038"/>
              </a:buClr>
            </a:pPr>
            <a:r>
              <a:rPr lang="en-US" b="1" dirty="0"/>
              <a:t>21.1 m³ + 6.6 m³ = 27.7 m³</a:t>
            </a:r>
          </a:p>
          <a:p>
            <a:pPr marL="271463" lvl="1" indent="0">
              <a:buNone/>
            </a:pPr>
            <a:endParaRPr lang="en-US" sz="2050" b="1" dirty="0"/>
          </a:p>
          <a:p>
            <a:pPr lvl="1"/>
            <a:endParaRPr lang="en-US" sz="2200" dirty="0"/>
          </a:p>
          <a:p>
            <a:pPr marL="271463" lvl="1" indent="0">
              <a:spcBef>
                <a:spcPts val="0"/>
              </a:spcBef>
              <a:buNone/>
            </a:pPr>
            <a:endParaRPr lang="en-US" dirty="0"/>
          </a:p>
          <a:p>
            <a:pPr lvl="1"/>
            <a:endParaRPr lang="en-US" dirty="0"/>
          </a:p>
          <a:p>
            <a:pPr marL="0" indent="0">
              <a:buNone/>
            </a:pPr>
            <a:endParaRPr lang="en-US" dirty="0"/>
          </a:p>
        </p:txBody>
      </p:sp>
      <p:pic>
        <p:nvPicPr>
          <p:cNvPr id="5" name="Picture 4">
            <a:extLst>
              <a:ext uri="{FF2B5EF4-FFF2-40B4-BE49-F238E27FC236}">
                <a16:creationId xmlns:a16="http://schemas.microsoft.com/office/drawing/2014/main" id="{F50A6B0D-EDE4-4742-A21B-CBA434A82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2238"/>
            <a:ext cx="5301049" cy="4892160"/>
          </a:xfrm>
          <a:prstGeom prst="rect">
            <a:avLst/>
          </a:prstGeom>
        </p:spPr>
      </p:pic>
    </p:spTree>
    <p:extLst>
      <p:ext uri="{BB962C8B-B14F-4D97-AF65-F5344CB8AC3E}">
        <p14:creationId xmlns:p14="http://schemas.microsoft.com/office/powerpoint/2010/main" val="121728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intermediate casing example</a:t>
            </a:r>
          </a:p>
        </p:txBody>
      </p:sp>
      <p:sp>
        <p:nvSpPr>
          <p:cNvPr id="3" name="Content Placeholder 2"/>
          <p:cNvSpPr>
            <a:spLocks noGrp="1"/>
          </p:cNvSpPr>
          <p:nvPr>
            <p:ph idx="1"/>
          </p:nvPr>
        </p:nvSpPr>
        <p:spPr>
          <a:xfrm>
            <a:off x="5541930" y="1314110"/>
            <a:ext cx="5050023" cy="4892160"/>
          </a:xfrm>
        </p:spPr>
        <p:txBody>
          <a:bodyPr/>
          <a:lstStyle/>
          <a:p>
            <a:pPr marL="0" indent="0">
              <a:buNone/>
            </a:pPr>
            <a:r>
              <a:rPr lang="en-US" sz="2000" b="1" dirty="0">
                <a:solidFill>
                  <a:schemeClr val="accent1"/>
                </a:solidFill>
              </a:rPr>
              <a:t>LEAD</a:t>
            </a:r>
          </a:p>
          <a:p>
            <a:pPr>
              <a:spcBef>
                <a:spcPts val="900"/>
              </a:spcBef>
            </a:pPr>
            <a:r>
              <a:rPr lang="en-US" sz="2000" dirty="0"/>
              <a:t>Tonnes Required:</a:t>
            </a:r>
          </a:p>
          <a:p>
            <a:pPr marL="800100" lvl="1" indent="-342900" eaLnBrk="0" hangingPunct="0">
              <a:buClr>
                <a:srgbClr val="860038"/>
              </a:buClr>
            </a:pPr>
            <a:r>
              <a:rPr lang="en-US" b="1" dirty="0"/>
              <a:t>27.7 m³ ÷ 1.513 m³/t = 18.3 t</a:t>
            </a:r>
          </a:p>
          <a:p>
            <a:pPr>
              <a:spcBef>
                <a:spcPts val="900"/>
              </a:spcBef>
            </a:pPr>
            <a:r>
              <a:rPr lang="en-US" sz="2000" dirty="0"/>
              <a:t>Mix Water:</a:t>
            </a:r>
          </a:p>
          <a:p>
            <a:pPr marL="800100" lvl="1" indent="-342900" eaLnBrk="0" hangingPunct="0">
              <a:buClr>
                <a:srgbClr val="860038"/>
              </a:buClr>
            </a:pPr>
            <a:r>
              <a:rPr lang="en-US" b="1" dirty="0"/>
              <a:t>18.3 t x 1.118 m³/t = 20.5 m³</a:t>
            </a:r>
          </a:p>
          <a:p>
            <a:pPr marL="271463" lvl="1" indent="0">
              <a:buNone/>
            </a:pPr>
            <a:endParaRPr lang="en-US" b="1" dirty="0"/>
          </a:p>
          <a:p>
            <a:pPr lvl="1"/>
            <a:endParaRPr lang="en-US" sz="2200" dirty="0"/>
          </a:p>
          <a:p>
            <a:pPr marL="271463" lvl="1" indent="0">
              <a:spcBef>
                <a:spcPts val="0"/>
              </a:spcBef>
              <a:buNone/>
            </a:pPr>
            <a:endParaRPr lang="en-US" dirty="0"/>
          </a:p>
          <a:p>
            <a:pPr lvl="1"/>
            <a:endParaRPr lang="en-US" dirty="0"/>
          </a:p>
          <a:p>
            <a:pPr marL="0" indent="0">
              <a:buNone/>
            </a:pPr>
            <a:endParaRPr lang="en-US" dirty="0"/>
          </a:p>
        </p:txBody>
      </p:sp>
      <p:pic>
        <p:nvPicPr>
          <p:cNvPr id="5" name="Picture 4">
            <a:extLst>
              <a:ext uri="{FF2B5EF4-FFF2-40B4-BE49-F238E27FC236}">
                <a16:creationId xmlns:a16="http://schemas.microsoft.com/office/drawing/2014/main" id="{5EEAA903-4F36-4606-91EA-94598854C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4110"/>
            <a:ext cx="5288692" cy="4903616"/>
          </a:xfrm>
          <a:prstGeom prst="rect">
            <a:avLst/>
          </a:prstGeom>
        </p:spPr>
      </p:pic>
    </p:spTree>
    <p:extLst>
      <p:ext uri="{BB962C8B-B14F-4D97-AF65-F5344CB8AC3E}">
        <p14:creationId xmlns:p14="http://schemas.microsoft.com/office/powerpoint/2010/main" val="89343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2776" y="188641"/>
            <a:ext cx="8845550" cy="910927"/>
          </a:xfrm>
        </p:spPr>
        <p:txBody>
          <a:bodyPr/>
          <a:lstStyle/>
          <a:p>
            <a:r>
              <a:rPr lang="en-US" dirty="0"/>
              <a:t>Intermediate casing example</a:t>
            </a:r>
          </a:p>
        </p:txBody>
      </p:sp>
      <p:sp>
        <p:nvSpPr>
          <p:cNvPr id="3" name="Content Placeholder 2"/>
          <p:cNvSpPr>
            <a:spLocks noGrp="1"/>
          </p:cNvSpPr>
          <p:nvPr>
            <p:ph idx="1"/>
          </p:nvPr>
        </p:nvSpPr>
        <p:spPr>
          <a:xfrm>
            <a:off x="5807968" y="1515611"/>
            <a:ext cx="4608512" cy="4599481"/>
          </a:xfrm>
        </p:spPr>
        <p:txBody>
          <a:bodyPr/>
          <a:lstStyle/>
          <a:p>
            <a:r>
              <a:rPr lang="en-US" sz="2000" dirty="0"/>
              <a:t>Calculate Displacement:</a:t>
            </a:r>
          </a:p>
          <a:p>
            <a:pPr marL="800100" lvl="1" indent="-342900" eaLnBrk="0" hangingPunct="0">
              <a:buClr>
                <a:srgbClr val="860038"/>
              </a:buClr>
            </a:pPr>
            <a:r>
              <a:rPr lang="en-US" b="1" dirty="0"/>
              <a:t>2943 m x 0.023189 m³ = 68.2 m³</a:t>
            </a:r>
          </a:p>
          <a:p>
            <a:pPr marL="0" indent="0">
              <a:buNone/>
            </a:pPr>
            <a:r>
              <a:rPr lang="en-US" sz="2000" b="1" dirty="0"/>
              <a:t>	</a:t>
            </a:r>
          </a:p>
          <a:p>
            <a:pPr marL="271463" lvl="1" indent="0">
              <a:buNone/>
            </a:pPr>
            <a:endParaRPr lang="en-US" dirty="0"/>
          </a:p>
          <a:p>
            <a:pPr marL="271463" lvl="1" indent="0">
              <a:buNone/>
            </a:pPr>
            <a:endParaRPr lang="en-US" dirty="0"/>
          </a:p>
          <a:p>
            <a:pPr lvl="1"/>
            <a:endParaRPr lang="en-US" dirty="0"/>
          </a:p>
          <a:p>
            <a:pPr marL="271463" lvl="1" indent="0">
              <a:buNone/>
            </a:pPr>
            <a:endParaRPr lang="en-US" dirty="0"/>
          </a:p>
          <a:p>
            <a:pPr lvl="1">
              <a:spcBef>
                <a:spcPts val="0"/>
              </a:spcBef>
            </a:pPr>
            <a:endParaRPr lang="en-US" dirty="0"/>
          </a:p>
          <a:p>
            <a:pPr lvl="1"/>
            <a:endParaRPr lang="en-US" dirty="0"/>
          </a:p>
          <a:p>
            <a:pPr marL="0" indent="0">
              <a:buNone/>
            </a:pPr>
            <a:endParaRPr lang="en-US" dirty="0"/>
          </a:p>
        </p:txBody>
      </p:sp>
      <p:pic>
        <p:nvPicPr>
          <p:cNvPr id="5" name="Picture 4">
            <a:extLst>
              <a:ext uri="{FF2B5EF4-FFF2-40B4-BE49-F238E27FC236}">
                <a16:creationId xmlns:a16="http://schemas.microsoft.com/office/drawing/2014/main" id="{ADC10B66-566C-41EE-83D5-5DBFC1040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9815"/>
            <a:ext cx="5313405" cy="4977265"/>
          </a:xfrm>
          <a:prstGeom prst="rect">
            <a:avLst/>
          </a:prstGeom>
        </p:spPr>
      </p:pic>
    </p:spTree>
    <p:extLst>
      <p:ext uri="{BB962C8B-B14F-4D97-AF65-F5344CB8AC3E}">
        <p14:creationId xmlns:p14="http://schemas.microsoft.com/office/powerpoint/2010/main" val="147565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Intermediate casing example</a:t>
            </a:r>
          </a:p>
        </p:txBody>
      </p:sp>
      <p:sp>
        <p:nvSpPr>
          <p:cNvPr id="3" name="Content Placeholder 2"/>
          <p:cNvSpPr>
            <a:spLocks noGrp="1"/>
          </p:cNvSpPr>
          <p:nvPr>
            <p:ph idx="1"/>
          </p:nvPr>
        </p:nvSpPr>
        <p:spPr>
          <a:xfrm>
            <a:off x="342901" y="1289786"/>
            <a:ext cx="10111200" cy="4825308"/>
          </a:xfrm>
        </p:spPr>
        <p:txBody>
          <a:bodyPr/>
          <a:lstStyle/>
          <a:p>
            <a:r>
              <a:rPr lang="en-US" sz="2000" dirty="0"/>
              <a:t>Calculate hydrostatic differential:</a:t>
            </a:r>
          </a:p>
          <a:p>
            <a:pPr marL="0" indent="0">
              <a:buNone/>
            </a:pPr>
            <a:r>
              <a:rPr lang="en-US" sz="2000" b="1" dirty="0"/>
              <a:t>	HP(tail) = 2943 m - 2150 = 793 m x 1770 kg/m³ x 0.00981 = 13769 kPa</a:t>
            </a:r>
          </a:p>
          <a:p>
            <a:pPr marL="0" indent="0">
              <a:buNone/>
            </a:pPr>
            <a:r>
              <a:rPr lang="en-US" sz="2000" b="1" dirty="0"/>
              <a:t>	HP(lead) = 2150 m x 1400 kg/m³ x 0.00981 = 29528 kPa</a:t>
            </a:r>
          </a:p>
          <a:p>
            <a:pPr marL="0" indent="0">
              <a:buNone/>
            </a:pPr>
            <a:r>
              <a:rPr lang="en-US" sz="2000" b="1" dirty="0"/>
              <a:t>	HP(out) = 13769 + 29528 kPa = 43297 kPa</a:t>
            </a:r>
          </a:p>
          <a:p>
            <a:pPr marL="0" indent="0">
              <a:buNone/>
            </a:pPr>
            <a:r>
              <a:rPr lang="en-US" sz="2000" b="1" dirty="0"/>
              <a:t>	HP(in) = 2943 m x 1170 kg/m³ x 0.00981 = 33779 kPa</a:t>
            </a:r>
          </a:p>
          <a:p>
            <a:pPr marL="0" indent="0">
              <a:buNone/>
            </a:pPr>
            <a:r>
              <a:rPr lang="en-US" sz="2000" b="1" dirty="0"/>
              <a:t>	HP(diff) = 43297 kPa – 33779 kPa = 9518 kPa</a:t>
            </a:r>
          </a:p>
          <a:p>
            <a:pPr marL="0" indent="0">
              <a:buNone/>
            </a:pPr>
            <a:r>
              <a:rPr lang="en-US" sz="2000" b="1" dirty="0"/>
              <a:t>	MATP: 9518 kPa + 3500 kPa = 13018 kPa = 13 MPa</a:t>
            </a:r>
          </a:p>
          <a:p>
            <a:pPr>
              <a:spcBef>
                <a:spcPts val="600"/>
              </a:spcBef>
              <a:buClr>
                <a:srgbClr val="860038"/>
              </a:buClr>
            </a:pPr>
            <a:r>
              <a:rPr lang="en-US" sz="2000" dirty="0">
                <a:solidFill>
                  <a:srgbClr val="000000"/>
                </a:solidFill>
              </a:rPr>
              <a:t>Ensure max pressures will not be exceeded:</a:t>
            </a:r>
          </a:p>
          <a:p>
            <a:pPr marL="271463" lvl="1" indent="0">
              <a:spcBef>
                <a:spcPts val="600"/>
              </a:spcBef>
              <a:buClr>
                <a:srgbClr val="860038"/>
              </a:buClr>
              <a:buNone/>
            </a:pPr>
            <a:r>
              <a:rPr lang="en-US" b="1" dirty="0">
                <a:solidFill>
                  <a:srgbClr val="000000"/>
                </a:solidFill>
              </a:rPr>
              <a:t>	Burst: 51 MPa x 0.8 = 40.8 MPa</a:t>
            </a:r>
          </a:p>
          <a:p>
            <a:pPr marL="271463" lvl="1" indent="0">
              <a:spcBef>
                <a:spcPts val="600"/>
              </a:spcBef>
              <a:buClr>
                <a:srgbClr val="860038"/>
              </a:buClr>
              <a:buNone/>
            </a:pPr>
            <a:r>
              <a:rPr lang="en-US" b="1" dirty="0">
                <a:solidFill>
                  <a:srgbClr val="000000"/>
                </a:solidFill>
              </a:rPr>
              <a:t>	Collapse: 44 MPa x 0.8 = 35.2 MPa</a:t>
            </a:r>
          </a:p>
          <a:p>
            <a:pPr marL="0" indent="0">
              <a:buNone/>
            </a:pPr>
            <a:endParaRPr lang="en-US" sz="2200" b="1" dirty="0"/>
          </a:p>
          <a:p>
            <a:pPr marL="271463" lvl="1" indent="0">
              <a:buNone/>
            </a:pPr>
            <a:endParaRPr lang="en-US" dirty="0"/>
          </a:p>
          <a:p>
            <a:pPr marL="271463" lvl="1" indent="0">
              <a:buNone/>
            </a:pPr>
            <a:endParaRPr lang="en-US" dirty="0"/>
          </a:p>
          <a:p>
            <a:pPr lvl="1"/>
            <a:endParaRPr lang="en-US" dirty="0"/>
          </a:p>
          <a:p>
            <a:pPr marL="271463" lvl="1" indent="0">
              <a:buNone/>
            </a:pPr>
            <a:endParaRPr lang="en-US" dirty="0"/>
          </a:p>
          <a:p>
            <a:pPr marL="271463" lvl="1" indent="0">
              <a:buNone/>
            </a:pPr>
            <a:endParaRPr lang="en-US" dirty="0"/>
          </a:p>
          <a:p>
            <a:pPr lvl="1"/>
            <a:endParaRPr lang="en-US" dirty="0"/>
          </a:p>
          <a:p>
            <a:pPr marL="271463" lvl="1" indent="0">
              <a:buNone/>
            </a:pPr>
            <a:endParaRPr lang="en-US" dirty="0"/>
          </a:p>
          <a:p>
            <a:pPr lvl="1">
              <a:spcBef>
                <a:spcPts val="0"/>
              </a:spcBef>
            </a:pPr>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382473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Intermediate casing example</a:t>
            </a:r>
          </a:p>
        </p:txBody>
      </p:sp>
      <p:sp>
        <p:nvSpPr>
          <p:cNvPr id="3" name="Content Placeholder 2"/>
          <p:cNvSpPr>
            <a:spLocks noGrp="1"/>
          </p:cNvSpPr>
          <p:nvPr>
            <p:ph idx="1"/>
          </p:nvPr>
        </p:nvSpPr>
        <p:spPr>
          <a:xfrm>
            <a:off x="342901" y="1270536"/>
            <a:ext cx="10111200" cy="4844558"/>
          </a:xfrm>
        </p:spPr>
        <p:txBody>
          <a:bodyPr/>
          <a:lstStyle/>
          <a:p>
            <a:r>
              <a:rPr lang="en-US" sz="2000" dirty="0"/>
              <a:t>Calculate high pressure test:</a:t>
            </a:r>
          </a:p>
          <a:p>
            <a:pPr marL="0" indent="0">
              <a:buNone/>
            </a:pPr>
            <a:r>
              <a:rPr lang="en-US" sz="2000" b="1" dirty="0"/>
              <a:t>	MATP: 9518 kPa + 3500 kPa = 13018 kPa = 13 MPa</a:t>
            </a:r>
          </a:p>
          <a:p>
            <a:pPr marL="0" indent="0">
              <a:buNone/>
            </a:pPr>
            <a:r>
              <a:rPr lang="en-US" sz="2000" b="1" dirty="0"/>
              <a:t>	MATP + 11%: 13018 kPa x 1.11 = 14449.98 kPa = 14.4 MPa</a:t>
            </a:r>
          </a:p>
          <a:p>
            <a:pPr marL="0" indent="0">
              <a:buNone/>
            </a:pPr>
            <a:r>
              <a:rPr lang="en-US" sz="2000" b="1" dirty="0"/>
              <a:t>	Round to the nearest 5 MPa = 15 MPa</a:t>
            </a:r>
          </a:p>
          <a:p>
            <a:pPr marL="0" indent="0">
              <a:buNone/>
            </a:pPr>
            <a:r>
              <a:rPr lang="en-US" sz="2000" b="1" dirty="0"/>
              <a:t>	PT</a:t>
            </a:r>
            <a:r>
              <a:rPr lang="en-US" sz="2000" b="1" baseline="-25000" dirty="0"/>
              <a:t>high </a:t>
            </a:r>
            <a:r>
              <a:rPr lang="en-US" sz="2000" b="1" dirty="0"/>
              <a:t>= 15 MPa</a:t>
            </a:r>
          </a:p>
          <a:p>
            <a:pPr>
              <a:spcBef>
                <a:spcPts val="600"/>
              </a:spcBef>
              <a:buClr>
                <a:srgbClr val="860038"/>
              </a:buClr>
            </a:pPr>
            <a:r>
              <a:rPr lang="en-US" sz="2000" dirty="0">
                <a:solidFill>
                  <a:srgbClr val="000000"/>
                </a:solidFill>
              </a:rPr>
              <a:t>Calculate electronic pressure trips value:</a:t>
            </a:r>
          </a:p>
          <a:p>
            <a:pPr marL="271463" lvl="1" indent="0">
              <a:spcBef>
                <a:spcPts val="600"/>
              </a:spcBef>
              <a:buClr>
                <a:srgbClr val="860038"/>
              </a:buClr>
              <a:buNone/>
            </a:pPr>
            <a:r>
              <a:rPr lang="en-US" b="1" dirty="0">
                <a:solidFill>
                  <a:srgbClr val="000000"/>
                </a:solidFill>
              </a:rPr>
              <a:t>	Burst: 51 MPa x 0.8 = 40.8 MPa</a:t>
            </a:r>
          </a:p>
          <a:p>
            <a:pPr marL="271463" lvl="1" indent="0">
              <a:spcBef>
                <a:spcPts val="600"/>
              </a:spcBef>
              <a:buClr>
                <a:srgbClr val="860038"/>
              </a:buClr>
              <a:buNone/>
            </a:pPr>
            <a:r>
              <a:rPr lang="en-US" b="1" dirty="0">
                <a:solidFill>
                  <a:srgbClr val="000000"/>
                </a:solidFill>
              </a:rPr>
              <a:t>	Collapse: 44 MPa x 0.8 = 35.2 MPa</a:t>
            </a:r>
          </a:p>
          <a:p>
            <a:pPr marL="271463" lvl="1" indent="0">
              <a:spcBef>
                <a:spcPts val="600"/>
              </a:spcBef>
              <a:buClr>
                <a:srgbClr val="860038"/>
              </a:buClr>
              <a:buNone/>
            </a:pPr>
            <a:r>
              <a:rPr lang="en-US" b="1" dirty="0">
                <a:solidFill>
                  <a:srgbClr val="000000"/>
                </a:solidFill>
              </a:rPr>
              <a:t>	</a:t>
            </a:r>
            <a:r>
              <a:rPr lang="en-US" b="1" dirty="0" err="1">
                <a:solidFill>
                  <a:srgbClr val="000000"/>
                </a:solidFill>
              </a:rPr>
              <a:t>PT</a:t>
            </a:r>
            <a:r>
              <a:rPr lang="en-US" b="1" baseline="-25000" dirty="0" err="1">
                <a:solidFill>
                  <a:srgbClr val="000000"/>
                </a:solidFill>
              </a:rPr>
              <a:t>Elect</a:t>
            </a:r>
            <a:r>
              <a:rPr lang="en-US" b="1" dirty="0">
                <a:solidFill>
                  <a:srgbClr val="000000"/>
                </a:solidFill>
              </a:rPr>
              <a:t> = 15 MPa x 0.9 = 13.5 MPa</a:t>
            </a:r>
          </a:p>
          <a:p>
            <a:pPr marL="0" indent="0">
              <a:buNone/>
            </a:pPr>
            <a:endParaRPr lang="en-US" sz="2200" b="1" dirty="0"/>
          </a:p>
          <a:p>
            <a:pPr marL="271463" lvl="1" indent="0">
              <a:buNone/>
            </a:pPr>
            <a:endParaRPr lang="en-US" dirty="0"/>
          </a:p>
          <a:p>
            <a:pPr marL="271463" lvl="1" indent="0">
              <a:buNone/>
            </a:pPr>
            <a:endParaRPr lang="en-US" dirty="0"/>
          </a:p>
          <a:p>
            <a:pPr lvl="1"/>
            <a:endParaRPr lang="en-US" dirty="0"/>
          </a:p>
          <a:p>
            <a:pPr marL="271463" lvl="1" indent="0">
              <a:buNone/>
            </a:pPr>
            <a:endParaRPr lang="en-US" dirty="0"/>
          </a:p>
          <a:p>
            <a:pPr marL="271463" lvl="1" indent="0">
              <a:buNone/>
            </a:pPr>
            <a:endParaRPr lang="en-US" dirty="0"/>
          </a:p>
          <a:p>
            <a:pPr lvl="1"/>
            <a:endParaRPr lang="en-US" dirty="0"/>
          </a:p>
          <a:p>
            <a:pPr marL="271463" lvl="1" indent="0">
              <a:buNone/>
            </a:pPr>
            <a:endParaRPr lang="en-US" dirty="0"/>
          </a:p>
          <a:p>
            <a:pPr lvl="1">
              <a:spcBef>
                <a:spcPts val="0"/>
              </a:spcBef>
            </a:pPr>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127522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Intermediate casing example</a:t>
            </a:r>
          </a:p>
        </p:txBody>
      </p:sp>
      <p:sp>
        <p:nvSpPr>
          <p:cNvPr id="3" name="Content Placeholder 2"/>
          <p:cNvSpPr>
            <a:spLocks noGrp="1"/>
          </p:cNvSpPr>
          <p:nvPr>
            <p:ph idx="1"/>
          </p:nvPr>
        </p:nvSpPr>
        <p:spPr>
          <a:xfrm>
            <a:off x="5162019" y="1515612"/>
            <a:ext cx="5292080" cy="4599481"/>
          </a:xfrm>
        </p:spPr>
        <p:txBody>
          <a:bodyPr/>
          <a:lstStyle/>
          <a:p>
            <a:pPr marL="0" indent="0">
              <a:buNone/>
            </a:pPr>
            <a:endParaRPr lang="en-US" sz="2200" b="1" dirty="0"/>
          </a:p>
          <a:p>
            <a:pPr marL="271463" lvl="1" indent="0">
              <a:buNone/>
            </a:pPr>
            <a:endParaRPr lang="en-US" dirty="0"/>
          </a:p>
          <a:p>
            <a:pPr marL="271463" lvl="1" indent="0">
              <a:buNone/>
            </a:pPr>
            <a:endParaRPr lang="en-US" dirty="0"/>
          </a:p>
          <a:p>
            <a:pPr lvl="1"/>
            <a:endParaRPr lang="en-US" dirty="0"/>
          </a:p>
          <a:p>
            <a:pPr marL="271463" lvl="1" indent="0">
              <a:buNone/>
            </a:pPr>
            <a:endParaRPr lang="en-US" dirty="0"/>
          </a:p>
          <a:p>
            <a:pPr marL="271463" lvl="1" indent="0">
              <a:buNone/>
            </a:pPr>
            <a:endParaRPr lang="en-US" dirty="0"/>
          </a:p>
          <a:p>
            <a:pPr lvl="1"/>
            <a:endParaRPr lang="en-US" dirty="0"/>
          </a:p>
          <a:p>
            <a:pPr marL="271463" lvl="1" indent="0">
              <a:buNone/>
            </a:pPr>
            <a:endParaRPr lang="en-US" dirty="0"/>
          </a:p>
          <a:p>
            <a:pPr lvl="1">
              <a:spcBef>
                <a:spcPts val="0"/>
              </a:spcBef>
            </a:pPr>
            <a:endParaRPr lang="en-US" dirty="0"/>
          </a:p>
          <a:p>
            <a:pPr lvl="1"/>
            <a:endParaRPr lang="en-US" dirty="0"/>
          </a:p>
          <a:p>
            <a:pPr marL="0" indent="0">
              <a:buNone/>
            </a:pPr>
            <a:endParaRPr lang="en-US" dirty="0"/>
          </a:p>
        </p:txBody>
      </p:sp>
      <p:sp>
        <p:nvSpPr>
          <p:cNvPr id="5" name="Rectangle 4"/>
          <p:cNvSpPr/>
          <p:nvPr/>
        </p:nvSpPr>
        <p:spPr>
          <a:xfrm>
            <a:off x="5303912" y="1390304"/>
            <a:ext cx="4896544" cy="3609834"/>
          </a:xfrm>
          <a:prstGeom prst="rect">
            <a:avLst/>
          </a:prstGeom>
        </p:spPr>
        <p:txBody>
          <a:bodyPr wrap="square">
            <a:spAutoFit/>
          </a:bodyPr>
          <a:lstStyle/>
          <a:p>
            <a:pPr marL="271463" indent="-271463" eaLnBrk="1" hangingPunct="1">
              <a:spcBef>
                <a:spcPct val="45000"/>
              </a:spcBef>
              <a:buClr>
                <a:srgbClr val="860038"/>
              </a:buClr>
              <a:buFont typeface="Wingdings" pitchFamily="2" charset="2"/>
              <a:buChar char="§"/>
              <a:defRPr/>
            </a:pPr>
            <a:r>
              <a:rPr lang="en-US" sz="2000" kern="0" dirty="0">
                <a:solidFill>
                  <a:srgbClr val="000000"/>
                </a:solidFill>
                <a:latin typeface="Arial Narrow" pitchFamily="34" charset="0"/>
                <a:ea typeface="+mn-ea"/>
                <a:cs typeface="Arial" pitchFamily="34" charset="0"/>
              </a:rPr>
              <a:t>Determine total water requirements:</a:t>
            </a:r>
          </a:p>
          <a:p>
            <a:pPr marL="800100" lvl="1" indent="-342900">
              <a:spcBef>
                <a:spcPct val="45000"/>
              </a:spcBef>
              <a:buClr>
                <a:srgbClr val="860038"/>
              </a:buClr>
              <a:buFont typeface="Arial" pitchFamily="34" charset="0"/>
              <a:buChar char="•"/>
              <a:defRPr/>
            </a:pPr>
            <a:r>
              <a:rPr lang="en-US" sz="2000" b="1" dirty="0">
                <a:solidFill>
                  <a:schemeClr val="tx1"/>
                </a:solidFill>
                <a:latin typeface="Arial Narrow" pitchFamily="34" charset="0"/>
              </a:rPr>
              <a:t>Preflush (Oil)	0.0 m³</a:t>
            </a:r>
          </a:p>
          <a:p>
            <a:pPr marL="800100" lvl="1" indent="-342900">
              <a:spcBef>
                <a:spcPct val="45000"/>
              </a:spcBef>
              <a:buClr>
                <a:srgbClr val="860038"/>
              </a:buClr>
              <a:buFont typeface="Arial" pitchFamily="34" charset="0"/>
              <a:buChar char="•"/>
              <a:defRPr/>
            </a:pPr>
            <a:r>
              <a:rPr lang="en-US" sz="2000" b="1" dirty="0">
                <a:solidFill>
                  <a:schemeClr val="tx1"/>
                </a:solidFill>
                <a:latin typeface="Arial Narrow" pitchFamily="34" charset="0"/>
              </a:rPr>
              <a:t>Spacer 	3.0 m³</a:t>
            </a:r>
          </a:p>
          <a:p>
            <a:pPr marL="800100" lvl="1" indent="-342900">
              <a:spcBef>
                <a:spcPct val="45000"/>
              </a:spcBef>
              <a:buClr>
                <a:srgbClr val="860038"/>
              </a:buClr>
              <a:buFont typeface="Arial" pitchFamily="34" charset="0"/>
              <a:buChar char="•"/>
              <a:defRPr/>
            </a:pPr>
            <a:r>
              <a:rPr lang="en-US" sz="2000" b="1" dirty="0">
                <a:solidFill>
                  <a:schemeClr val="tx1"/>
                </a:solidFill>
                <a:latin typeface="Arial Narrow" pitchFamily="34" charset="0"/>
              </a:rPr>
              <a:t>Lead Mix	20.5 m³</a:t>
            </a:r>
          </a:p>
          <a:p>
            <a:pPr marL="800100" lvl="1" indent="-342900">
              <a:spcBef>
                <a:spcPct val="45000"/>
              </a:spcBef>
              <a:buClr>
                <a:srgbClr val="860038"/>
              </a:buClr>
              <a:buFont typeface="Arial" pitchFamily="34" charset="0"/>
              <a:buChar char="•"/>
              <a:defRPr/>
            </a:pPr>
            <a:r>
              <a:rPr lang="en-US" sz="2000" b="1" dirty="0">
                <a:solidFill>
                  <a:schemeClr val="tx1"/>
                </a:solidFill>
                <a:latin typeface="Arial Narrow" pitchFamily="34" charset="0"/>
              </a:rPr>
              <a:t>Tail Mix	7.2 m³</a:t>
            </a:r>
          </a:p>
          <a:p>
            <a:pPr marL="800100" lvl="1" indent="-342900">
              <a:spcBef>
                <a:spcPct val="45000"/>
              </a:spcBef>
              <a:buClr>
                <a:srgbClr val="860038"/>
              </a:buClr>
              <a:buFont typeface="Arial" pitchFamily="34" charset="0"/>
              <a:buChar char="•"/>
              <a:defRPr/>
            </a:pPr>
            <a:r>
              <a:rPr lang="en-US" sz="2000" b="1" dirty="0">
                <a:solidFill>
                  <a:schemeClr val="tx1"/>
                </a:solidFill>
                <a:latin typeface="Arial Narrow" pitchFamily="34" charset="0"/>
              </a:rPr>
              <a:t>Extra	5 m³</a:t>
            </a:r>
          </a:p>
          <a:p>
            <a:pPr marL="271463" lvl="1" eaLnBrk="1" hangingPunct="1">
              <a:spcBef>
                <a:spcPct val="45000"/>
              </a:spcBef>
              <a:defRPr/>
            </a:pPr>
            <a:endParaRPr lang="en-US" sz="2000" b="1" kern="0" dirty="0">
              <a:solidFill>
                <a:srgbClr val="000000"/>
              </a:solidFill>
              <a:latin typeface="Arial Narrow" pitchFamily="34" charset="0"/>
              <a:ea typeface="+mn-ea"/>
              <a:cs typeface="Arial" pitchFamily="34" charset="0"/>
            </a:endParaRPr>
          </a:p>
          <a:p>
            <a:pPr marL="271463" lvl="1" eaLnBrk="1" hangingPunct="1">
              <a:spcBef>
                <a:spcPct val="45000"/>
              </a:spcBef>
              <a:defRPr/>
            </a:pPr>
            <a:r>
              <a:rPr lang="en-US" sz="2000" b="1" kern="0" dirty="0">
                <a:solidFill>
                  <a:srgbClr val="000000"/>
                </a:solidFill>
                <a:latin typeface="Arial Narrow" pitchFamily="34" charset="0"/>
                <a:ea typeface="+mn-ea"/>
                <a:cs typeface="Arial" pitchFamily="34" charset="0"/>
              </a:rPr>
              <a:t>Total H</a:t>
            </a:r>
            <a:r>
              <a:rPr lang="en-US" sz="2000" b="1" kern="0" baseline="-25000" dirty="0">
                <a:solidFill>
                  <a:srgbClr val="000000"/>
                </a:solidFill>
                <a:latin typeface="Arial Narrow" pitchFamily="34" charset="0"/>
                <a:ea typeface="+mn-ea"/>
                <a:cs typeface="Arial" pitchFamily="34" charset="0"/>
              </a:rPr>
              <a:t>2</a:t>
            </a:r>
            <a:r>
              <a:rPr lang="en-US" sz="2000" b="1" kern="0" dirty="0">
                <a:solidFill>
                  <a:srgbClr val="000000"/>
                </a:solidFill>
                <a:latin typeface="Arial Narrow" pitchFamily="34" charset="0"/>
                <a:ea typeface="+mn-ea"/>
                <a:cs typeface="Arial" pitchFamily="34" charset="0"/>
              </a:rPr>
              <a:t>O required is 35.7 m³</a:t>
            </a:r>
          </a:p>
        </p:txBody>
      </p:sp>
      <p:pic>
        <p:nvPicPr>
          <p:cNvPr id="6" name="Picture 5">
            <a:extLst>
              <a:ext uri="{FF2B5EF4-FFF2-40B4-BE49-F238E27FC236}">
                <a16:creationId xmlns:a16="http://schemas.microsoft.com/office/drawing/2014/main" id="{8DFE8D8F-6C28-488E-8AE5-7FC7470DA8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71" y="1111248"/>
            <a:ext cx="5268141" cy="5115698"/>
          </a:xfrm>
          <a:prstGeom prst="rect">
            <a:avLst/>
          </a:prstGeom>
        </p:spPr>
      </p:pic>
    </p:spTree>
    <p:extLst>
      <p:ext uri="{BB962C8B-B14F-4D97-AF65-F5344CB8AC3E}">
        <p14:creationId xmlns:p14="http://schemas.microsoft.com/office/powerpoint/2010/main" val="158663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Intermediate casing example – cheat sheet</a:t>
            </a:r>
          </a:p>
        </p:txBody>
      </p:sp>
      <p:sp>
        <p:nvSpPr>
          <p:cNvPr id="3" name="Content Placeholder 2"/>
          <p:cNvSpPr>
            <a:spLocks noGrp="1"/>
          </p:cNvSpPr>
          <p:nvPr>
            <p:ph idx="1"/>
          </p:nvPr>
        </p:nvSpPr>
        <p:spPr>
          <a:xfrm>
            <a:off x="1463041" y="1111248"/>
            <a:ext cx="9038942" cy="5177011"/>
          </a:xfrm>
        </p:spPr>
        <p:txBody>
          <a:bodyPr/>
          <a:lstStyle/>
          <a:p>
            <a:pPr marL="0" indent="0">
              <a:buNone/>
            </a:pPr>
            <a:r>
              <a:rPr lang="en-US" sz="2000" dirty="0"/>
              <a:t>** Pump the job at 1.0 m</a:t>
            </a:r>
            <a:r>
              <a:rPr lang="en-US" sz="2000" baseline="30000" dirty="0"/>
              <a:t>3</a:t>
            </a:r>
            <a:r>
              <a:rPr lang="en-US" sz="2000" dirty="0"/>
              <a:t>/min unless otherwise specified **</a:t>
            </a:r>
          </a:p>
          <a:p>
            <a:pPr marL="342900" indent="-342900">
              <a:buFont typeface="+mj-lt"/>
              <a:buAutoNum type="arabicPeriod"/>
            </a:pPr>
            <a:r>
              <a:rPr lang="en-US" sz="1700" dirty="0"/>
              <a:t>Pump 3.0 m³ Invert </a:t>
            </a:r>
            <a:r>
              <a:rPr lang="en-US" sz="1700" dirty="0" err="1"/>
              <a:t>Preflush</a:t>
            </a:r>
            <a:r>
              <a:rPr lang="en-US" sz="1700" dirty="0"/>
              <a:t> @ 1170 kg/m</a:t>
            </a:r>
            <a:r>
              <a:rPr lang="en-US" sz="1700" baseline="30000" dirty="0"/>
              <a:t>3</a:t>
            </a:r>
          </a:p>
          <a:p>
            <a:pPr marL="342900" indent="-342900">
              <a:buFont typeface="+mj-lt"/>
              <a:buAutoNum type="arabicPeriod"/>
            </a:pPr>
            <a:r>
              <a:rPr lang="en-US" sz="1700" dirty="0"/>
              <a:t>Pump 1.0 m3 </a:t>
            </a:r>
            <a:r>
              <a:rPr lang="en-US" sz="1700" dirty="0" err="1"/>
              <a:t>Visweep</a:t>
            </a:r>
            <a:r>
              <a:rPr lang="en-US" sz="1700" dirty="0"/>
              <a:t> @ 1220 kg/m</a:t>
            </a:r>
            <a:r>
              <a:rPr lang="en-US" sz="1700" baseline="30000" dirty="0"/>
              <a:t>3</a:t>
            </a:r>
          </a:p>
          <a:p>
            <a:pPr marL="342900" indent="-342900">
              <a:buFont typeface="+mj-lt"/>
              <a:buAutoNum type="arabicPeriod"/>
            </a:pPr>
            <a:r>
              <a:rPr lang="en-US" sz="1700" dirty="0"/>
              <a:t>Pressure Test 7 MPa, hold for minimum 1 min flat line</a:t>
            </a:r>
          </a:p>
          <a:p>
            <a:pPr marL="342900" indent="-342900">
              <a:buFont typeface="+mj-lt"/>
              <a:buAutoNum type="arabicPeriod"/>
            </a:pPr>
            <a:r>
              <a:rPr lang="en-US" sz="1700" dirty="0"/>
              <a:t>Pressure Test 15 MPa, hold for minimum 1 min flat line</a:t>
            </a:r>
          </a:p>
          <a:p>
            <a:pPr marL="342900" indent="-342900">
              <a:buFont typeface="+mj-lt"/>
              <a:buAutoNum type="arabicPeriod"/>
            </a:pPr>
            <a:r>
              <a:rPr lang="en-US" sz="1700" dirty="0"/>
              <a:t>Set Pressure Trips To 13.5 MPa</a:t>
            </a:r>
          </a:p>
          <a:p>
            <a:pPr marL="342900" indent="-342900">
              <a:buFont typeface="+mj-lt"/>
              <a:buAutoNum type="arabicPeriod"/>
            </a:pPr>
            <a:r>
              <a:rPr lang="en-US" sz="1700" dirty="0"/>
              <a:t>Pump 2.0 m³ </a:t>
            </a:r>
            <a:r>
              <a:rPr lang="en-US" sz="1700" dirty="0" err="1"/>
              <a:t>Visweep</a:t>
            </a:r>
            <a:r>
              <a:rPr lang="en-US" sz="1700" dirty="0"/>
              <a:t> @ 1220 kg/m</a:t>
            </a:r>
            <a:r>
              <a:rPr lang="en-US" sz="1700" baseline="30000" dirty="0"/>
              <a:t>3</a:t>
            </a:r>
          </a:p>
          <a:p>
            <a:pPr marL="342900" indent="-342900">
              <a:buFont typeface="+mj-lt"/>
              <a:buAutoNum type="arabicPeriod"/>
            </a:pPr>
            <a:r>
              <a:rPr lang="en-US" sz="1700" dirty="0"/>
              <a:t>Mix 27.7 m³ LITEmix @ 1400 kg/m³</a:t>
            </a:r>
          </a:p>
          <a:p>
            <a:pPr marL="342900" indent="-342900">
              <a:buFont typeface="+mj-lt"/>
              <a:buAutoNum type="arabicPeriod"/>
            </a:pPr>
            <a:r>
              <a:rPr lang="en-US" sz="1700" dirty="0"/>
              <a:t>Mix 11.3 m³ Expandomix @ 1770 kg/m³</a:t>
            </a:r>
          </a:p>
          <a:p>
            <a:pPr marL="342900" indent="-342900">
              <a:buFont typeface="+mj-lt"/>
              <a:buAutoNum type="arabicPeriod"/>
            </a:pPr>
            <a:r>
              <a:rPr lang="en-US" sz="1700" dirty="0"/>
              <a:t>Stop. Drop Plug. Preform LOTO procedure.</a:t>
            </a:r>
          </a:p>
          <a:p>
            <a:pPr marL="342900" indent="-342900">
              <a:buFont typeface="+mj-lt"/>
              <a:buAutoNum type="arabicPeriod"/>
            </a:pPr>
            <a:r>
              <a:rPr lang="en-US" sz="1700" dirty="0"/>
              <a:t>Displace 67.2 m³ Invert mud @ 1170 kg/m</a:t>
            </a:r>
            <a:r>
              <a:rPr lang="en-US" sz="1700" baseline="30000" dirty="0"/>
              <a:t>3</a:t>
            </a:r>
          </a:p>
          <a:p>
            <a:pPr marL="342900" indent="-342900">
              <a:buFont typeface="+mj-lt"/>
              <a:buAutoNum type="arabicPeriod"/>
            </a:pPr>
            <a:r>
              <a:rPr lang="en-US" sz="1700" dirty="0"/>
              <a:t>Displace 1 m³ Invert mud @ 1170 kg/m</a:t>
            </a:r>
            <a:r>
              <a:rPr lang="en-US" sz="1700" baseline="30000" dirty="0"/>
              <a:t>3</a:t>
            </a:r>
            <a:r>
              <a:rPr lang="en-US" sz="1700" dirty="0"/>
              <a:t> @ 0.5 m³/min</a:t>
            </a:r>
          </a:p>
          <a:p>
            <a:pPr marL="342900" indent="-342900">
              <a:buFont typeface="+mj-lt"/>
              <a:buAutoNum type="arabicPeriod"/>
            </a:pPr>
            <a:r>
              <a:rPr lang="en-US" sz="1700" dirty="0"/>
              <a:t>Bump 3500 kPa over (@ approx. 13 MPa)</a:t>
            </a:r>
          </a:p>
          <a:p>
            <a:pPr marL="342900" indent="-342900">
              <a:buFont typeface="+mj-lt"/>
              <a:buAutoNum type="arabicPeriod"/>
            </a:pPr>
            <a:r>
              <a:rPr lang="en-US" sz="1700" dirty="0"/>
              <a:t>Check Float / Rig out </a:t>
            </a:r>
          </a:p>
          <a:p>
            <a:pPr marL="612775" lvl="1" indent="-342900"/>
            <a:endParaRPr lang="en-US" sz="1700" dirty="0"/>
          </a:p>
          <a:p>
            <a:pPr marL="271463" lvl="1" indent="0">
              <a:buNone/>
            </a:pPr>
            <a:endParaRPr lang="en-US" sz="1700" dirty="0"/>
          </a:p>
          <a:p>
            <a:pPr marL="271463" lvl="1" indent="0">
              <a:buNone/>
            </a:pPr>
            <a:endParaRPr lang="en-US" sz="1700" dirty="0"/>
          </a:p>
          <a:p>
            <a:pPr lvl="1"/>
            <a:endParaRPr lang="en-US" sz="1700" dirty="0"/>
          </a:p>
          <a:p>
            <a:pPr marL="271463" lvl="1" indent="0">
              <a:buNone/>
            </a:pPr>
            <a:endParaRPr lang="en-US" sz="1700" dirty="0"/>
          </a:p>
          <a:p>
            <a:pPr marL="271463" lvl="1" indent="0">
              <a:buNone/>
            </a:pPr>
            <a:endParaRPr lang="en-US" sz="1700" dirty="0"/>
          </a:p>
          <a:p>
            <a:pPr lvl="1"/>
            <a:endParaRPr lang="en-US" sz="1700" dirty="0"/>
          </a:p>
          <a:p>
            <a:pPr marL="271463" lvl="1" indent="0">
              <a:buNone/>
            </a:pPr>
            <a:endParaRPr lang="en-US" sz="1700" dirty="0"/>
          </a:p>
          <a:p>
            <a:pPr lvl="1">
              <a:spcBef>
                <a:spcPts val="0"/>
              </a:spcBef>
            </a:pPr>
            <a:endParaRPr lang="en-US" sz="1700" dirty="0"/>
          </a:p>
          <a:p>
            <a:pPr lvl="1"/>
            <a:endParaRPr lang="en-US" sz="1700" dirty="0"/>
          </a:p>
          <a:p>
            <a:pPr marL="0" indent="0">
              <a:buNone/>
            </a:pPr>
            <a:endParaRPr lang="en-US" sz="1700" dirty="0"/>
          </a:p>
        </p:txBody>
      </p:sp>
      <p:pic>
        <p:nvPicPr>
          <p:cNvPr id="13" name="Picture 12" descr="P:\Marketing\Photo Library\Sanjel\3.0 People\High Res\5_B_USA_116.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541"/>
          <a:stretch/>
        </p:blipFill>
        <p:spPr bwMode="auto">
          <a:xfrm>
            <a:off x="6672065" y="1988841"/>
            <a:ext cx="3829917" cy="3296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80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90F62B4-D356-4AC6-8E8D-D9284B4F382F}"/>
              </a:ext>
            </a:extLst>
          </p:cNvPr>
          <p:cNvSpPr>
            <a:spLocks noGrp="1"/>
          </p:cNvSpPr>
          <p:nvPr>
            <p:ph idx="1"/>
          </p:nvPr>
        </p:nvSpPr>
        <p:spPr>
          <a:xfrm>
            <a:off x="541867" y="1236132"/>
            <a:ext cx="9768414" cy="4960235"/>
          </a:xfrm>
        </p:spPr>
        <p:txBody>
          <a:bodyPr/>
          <a:lstStyle/>
          <a:p>
            <a:r>
              <a:rPr lang="en-CA" sz="2000" b="1" u="sng" dirty="0"/>
              <a:t>Name</a:t>
            </a:r>
          </a:p>
          <a:p>
            <a:r>
              <a:rPr lang="en-CA" sz="2000" b="1" u="sng" dirty="0"/>
              <a:t>Home</a:t>
            </a:r>
            <a:r>
              <a:rPr lang="en-CA" sz="2000" dirty="0"/>
              <a:t> base location</a:t>
            </a:r>
          </a:p>
          <a:p>
            <a:r>
              <a:rPr lang="en-CA" sz="2000" b="1" u="sng" dirty="0"/>
              <a:t>Job</a:t>
            </a:r>
            <a:r>
              <a:rPr lang="en-CA" sz="2000" dirty="0"/>
              <a:t> title</a:t>
            </a:r>
          </a:p>
          <a:p>
            <a:r>
              <a:rPr lang="en-CA" sz="2000" dirty="0"/>
              <a:t>Previous </a:t>
            </a:r>
            <a:r>
              <a:rPr lang="en-CA" sz="2000" b="1" u="sng" dirty="0"/>
              <a:t>experience</a:t>
            </a:r>
          </a:p>
          <a:p>
            <a:r>
              <a:rPr lang="en-CA" sz="2000" dirty="0"/>
              <a:t>Something that you are </a:t>
            </a:r>
            <a:r>
              <a:rPr lang="en-CA" sz="2000" b="1" u="sng" dirty="0"/>
              <a:t>proud </a:t>
            </a:r>
            <a:r>
              <a:rPr lang="en-CA" sz="2000" dirty="0"/>
              <a:t>of in your life</a:t>
            </a:r>
          </a:p>
          <a:p>
            <a:endParaRPr lang="en-CA" sz="2200" dirty="0"/>
          </a:p>
          <a:p>
            <a:pPr lvl="1"/>
            <a:endParaRPr lang="en-CA" dirty="0"/>
          </a:p>
        </p:txBody>
      </p:sp>
      <p:sp>
        <p:nvSpPr>
          <p:cNvPr id="8" name="Title 1">
            <a:extLst>
              <a:ext uri="{FF2B5EF4-FFF2-40B4-BE49-F238E27FC236}">
                <a16:creationId xmlns:a16="http://schemas.microsoft.com/office/drawing/2014/main" id="{AA8420CC-C16B-4E41-A7CD-0F2E915273E7}"/>
              </a:ext>
            </a:extLst>
          </p:cNvPr>
          <p:cNvSpPr>
            <a:spLocks noGrp="1"/>
          </p:cNvSpPr>
          <p:nvPr>
            <p:ph type="title"/>
          </p:nvPr>
        </p:nvSpPr>
        <p:spPr>
          <a:xfrm>
            <a:off x="541867" y="209846"/>
            <a:ext cx="10094383" cy="910927"/>
          </a:xfrm>
        </p:spPr>
        <p:txBody>
          <a:bodyPr/>
          <a:lstStyle/>
          <a:p>
            <a:r>
              <a:rPr lang="en-CA" dirty="0"/>
              <a:t>Supervisor in TRAINING</a:t>
            </a:r>
            <a:br>
              <a:rPr lang="en-CA" dirty="0"/>
            </a:br>
            <a:r>
              <a:rPr lang="en-CA" dirty="0">
                <a:solidFill>
                  <a:schemeClr val="bg1">
                    <a:lumMod val="65000"/>
                  </a:schemeClr>
                </a:solidFill>
              </a:rPr>
              <a:t>General introduction</a:t>
            </a:r>
            <a:endParaRPr lang="en-CA" dirty="0"/>
          </a:p>
        </p:txBody>
      </p:sp>
      <p:pic>
        <p:nvPicPr>
          <p:cNvPr id="4" name="Picture 3">
            <a:extLst>
              <a:ext uri="{FF2B5EF4-FFF2-40B4-BE49-F238E27FC236}">
                <a16:creationId xmlns:a16="http://schemas.microsoft.com/office/drawing/2014/main" id="{7EBDA7A5-E6DA-4872-B43A-0ECC81F92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718" y="1348395"/>
            <a:ext cx="4967415" cy="4614466"/>
          </a:xfrm>
          <a:prstGeom prst="rect">
            <a:avLst/>
          </a:prstGeom>
        </p:spPr>
      </p:pic>
    </p:spTree>
    <p:extLst>
      <p:ext uri="{BB962C8B-B14F-4D97-AF65-F5344CB8AC3E}">
        <p14:creationId xmlns:p14="http://schemas.microsoft.com/office/powerpoint/2010/main" val="85791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Sanjel corporate standards 07a</a:t>
            </a:r>
            <a:br>
              <a:rPr lang="en-US" dirty="0"/>
            </a:br>
            <a:r>
              <a:rPr lang="en-US" dirty="0">
                <a:solidFill>
                  <a:srgbClr val="777777"/>
                </a:solidFill>
              </a:rPr>
              <a:t>where to find it</a:t>
            </a:r>
          </a:p>
        </p:txBody>
      </p:sp>
      <p:pic>
        <p:nvPicPr>
          <p:cNvPr id="7" name="Content Placeholder 4">
            <a:extLst>
              <a:ext uri="{FF2B5EF4-FFF2-40B4-BE49-F238E27FC236}">
                <a16:creationId xmlns:a16="http://schemas.microsoft.com/office/drawing/2014/main" id="{0C534E81-BC67-4B9B-8108-E0EA2C04B4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1161662"/>
            <a:ext cx="9144000" cy="5185243"/>
          </a:xfrm>
        </p:spPr>
      </p:pic>
      <p:pic>
        <p:nvPicPr>
          <p:cNvPr id="8" name="Picture 7">
            <a:extLst>
              <a:ext uri="{FF2B5EF4-FFF2-40B4-BE49-F238E27FC236}">
                <a16:creationId xmlns:a16="http://schemas.microsoft.com/office/drawing/2014/main" id="{9221F03D-BA65-4103-AB88-CBFA7B546F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4494" y="1712342"/>
            <a:ext cx="2819400" cy="4248649"/>
          </a:xfrm>
          <a:prstGeom prst="rect">
            <a:avLst/>
          </a:prstGeom>
        </p:spPr>
      </p:pic>
      <p:sp>
        <p:nvSpPr>
          <p:cNvPr id="9" name="Oval 8">
            <a:extLst>
              <a:ext uri="{FF2B5EF4-FFF2-40B4-BE49-F238E27FC236}">
                <a16:creationId xmlns:a16="http://schemas.microsoft.com/office/drawing/2014/main" id="{9E1C86CA-2CEB-43FE-907A-74EB855B5C21}"/>
              </a:ext>
            </a:extLst>
          </p:cNvPr>
          <p:cNvSpPr/>
          <p:nvPr/>
        </p:nvSpPr>
        <p:spPr>
          <a:xfrm>
            <a:off x="3508376" y="1761821"/>
            <a:ext cx="1085849" cy="3660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021356D-ADE4-42B9-8A5A-BB2295E6C2CE}"/>
              </a:ext>
            </a:extLst>
          </p:cNvPr>
          <p:cNvSpPr/>
          <p:nvPr/>
        </p:nvSpPr>
        <p:spPr>
          <a:xfrm>
            <a:off x="1465276" y="3254372"/>
            <a:ext cx="1143000" cy="1746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499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Production casing Practice 1 </a:t>
            </a:r>
          </a:p>
        </p:txBody>
      </p:sp>
      <p:sp>
        <p:nvSpPr>
          <p:cNvPr id="3" name="Content Placeholder 2"/>
          <p:cNvSpPr>
            <a:spLocks noGrp="1"/>
          </p:cNvSpPr>
          <p:nvPr>
            <p:ph idx="1"/>
          </p:nvPr>
        </p:nvSpPr>
        <p:spPr>
          <a:xfrm>
            <a:off x="192505" y="1039528"/>
            <a:ext cx="10187463" cy="4129238"/>
          </a:xfrm>
        </p:spPr>
        <p:txBody>
          <a:bodyPr/>
          <a:lstStyle/>
          <a:p>
            <a:pPr marL="612775" lvl="1" indent="-342900"/>
            <a:endParaRPr lang="en-US" dirty="0"/>
          </a:p>
          <a:p>
            <a:pPr lvl="1">
              <a:buClr>
                <a:schemeClr val="accent1"/>
              </a:buClr>
              <a:buFont typeface="Wingdings" panose="05000000000000000000" pitchFamily="2" charset="2"/>
              <a:buChar char="§"/>
            </a:pPr>
            <a:r>
              <a:rPr lang="en-US" dirty="0"/>
              <a:t>Production casing: 2315 m, 177.8 mm 43.16 kg/m C-75</a:t>
            </a:r>
          </a:p>
          <a:p>
            <a:pPr lvl="1">
              <a:buClr>
                <a:schemeClr val="accent1"/>
              </a:buClr>
              <a:buFont typeface="Wingdings" panose="05000000000000000000" pitchFamily="2" charset="2"/>
              <a:buChar char="§"/>
            </a:pPr>
            <a:r>
              <a:rPr lang="en-US" dirty="0"/>
              <a:t>Surface casing: 425 m, 244.5 mm 53.57 kg/m</a:t>
            </a:r>
          </a:p>
          <a:p>
            <a:pPr lvl="1">
              <a:buClr>
                <a:schemeClr val="accent1"/>
              </a:buClr>
              <a:buFont typeface="Wingdings" panose="05000000000000000000" pitchFamily="2" charset="2"/>
              <a:buChar char="§"/>
            </a:pPr>
            <a:r>
              <a:rPr lang="en-US" dirty="0"/>
              <a:t>Open Hole: 222.3 mm </a:t>
            </a:r>
          </a:p>
          <a:p>
            <a:pPr lvl="1">
              <a:buClr>
                <a:schemeClr val="accent1"/>
              </a:buClr>
              <a:buFont typeface="Wingdings" panose="05000000000000000000" pitchFamily="2" charset="2"/>
              <a:buChar char="§"/>
            </a:pPr>
            <a:r>
              <a:rPr lang="en-US" dirty="0"/>
              <a:t>30 % excess</a:t>
            </a:r>
          </a:p>
          <a:p>
            <a:pPr lvl="1">
              <a:buClr>
                <a:schemeClr val="accent1"/>
              </a:buClr>
              <a:buFont typeface="Wingdings" panose="05000000000000000000" pitchFamily="2" charset="2"/>
              <a:buChar char="§"/>
            </a:pPr>
            <a:r>
              <a:rPr lang="en-US" dirty="0"/>
              <a:t>200 m each of preflush and spacer </a:t>
            </a:r>
          </a:p>
          <a:p>
            <a:pPr lvl="1">
              <a:buClr>
                <a:schemeClr val="accent1"/>
              </a:buClr>
              <a:buFont typeface="Wingdings" panose="05000000000000000000" pitchFamily="2" charset="2"/>
              <a:buChar char="§"/>
            </a:pPr>
            <a:r>
              <a:rPr lang="en-US" dirty="0"/>
              <a:t>Fresh water/Visweep ahead</a:t>
            </a:r>
          </a:p>
          <a:p>
            <a:pPr lvl="1">
              <a:buClr>
                <a:schemeClr val="accent1"/>
              </a:buClr>
              <a:buFont typeface="Wingdings" panose="05000000000000000000" pitchFamily="2" charset="2"/>
              <a:buChar char="§"/>
            </a:pPr>
            <a:r>
              <a:rPr lang="en-US" dirty="0"/>
              <a:t>Pumping PRODUCTION mix 1600 (AB)</a:t>
            </a:r>
          </a:p>
          <a:p>
            <a:pPr lvl="1">
              <a:buClr>
                <a:schemeClr val="accent1"/>
              </a:buClr>
              <a:buFont typeface="Wingdings" panose="05000000000000000000" pitchFamily="2" charset="2"/>
              <a:buChar char="§"/>
            </a:pPr>
            <a:r>
              <a:rPr lang="en-US" dirty="0"/>
              <a:t>Shoe track – 21 m</a:t>
            </a:r>
          </a:p>
          <a:p>
            <a:pPr marL="271463" lvl="1" indent="0">
              <a:buNone/>
            </a:pPr>
            <a:endParaRPr lang="en-US" dirty="0"/>
          </a:p>
          <a:p>
            <a:pPr lvl="1"/>
            <a:endParaRPr lang="en-US" dirty="0"/>
          </a:p>
          <a:p>
            <a:pPr marL="271463" lvl="1" indent="0">
              <a:buNone/>
            </a:pPr>
            <a:endParaRPr lang="en-US" dirty="0"/>
          </a:p>
          <a:p>
            <a:pPr marL="271463" lvl="1" indent="0">
              <a:buNone/>
            </a:pPr>
            <a:endParaRPr lang="en-US" dirty="0"/>
          </a:p>
          <a:p>
            <a:pPr lvl="1"/>
            <a:endParaRPr lang="en-US" dirty="0"/>
          </a:p>
          <a:p>
            <a:pPr marL="271463" lvl="1" indent="0">
              <a:buNone/>
            </a:pPr>
            <a:endParaRPr lang="en-US" dirty="0"/>
          </a:p>
          <a:p>
            <a:pPr lvl="1">
              <a:spcBef>
                <a:spcPts val="0"/>
              </a:spcBef>
            </a:pPr>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243710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Production casing Practice 2 </a:t>
            </a:r>
          </a:p>
        </p:txBody>
      </p:sp>
      <p:sp>
        <p:nvSpPr>
          <p:cNvPr id="3" name="Content Placeholder 2"/>
          <p:cNvSpPr>
            <a:spLocks noGrp="1"/>
          </p:cNvSpPr>
          <p:nvPr>
            <p:ph idx="1"/>
          </p:nvPr>
        </p:nvSpPr>
        <p:spPr>
          <a:xfrm>
            <a:off x="342900" y="981777"/>
            <a:ext cx="10037068" cy="5080693"/>
          </a:xfrm>
        </p:spPr>
        <p:txBody>
          <a:bodyPr/>
          <a:lstStyle/>
          <a:p>
            <a:pPr marL="612775" lvl="1" indent="-342900"/>
            <a:endParaRPr lang="en-US" dirty="0"/>
          </a:p>
          <a:p>
            <a:pPr lvl="1">
              <a:buClr>
                <a:schemeClr val="accent1"/>
              </a:buClr>
              <a:buFont typeface="Wingdings" panose="05000000000000000000" pitchFamily="2" charset="2"/>
              <a:buChar char="§"/>
            </a:pPr>
            <a:r>
              <a:rPr lang="en-US" dirty="0"/>
              <a:t>Total casing – 1837 m</a:t>
            </a:r>
          </a:p>
          <a:p>
            <a:pPr lvl="1">
              <a:buClr>
                <a:schemeClr val="accent1"/>
              </a:buClr>
              <a:buFont typeface="Wingdings" panose="05000000000000000000" pitchFamily="2" charset="2"/>
              <a:buChar char="§"/>
            </a:pPr>
            <a:r>
              <a:rPr lang="en-US" dirty="0"/>
              <a:t>Shoe track – 13 m</a:t>
            </a:r>
          </a:p>
          <a:p>
            <a:pPr lvl="1">
              <a:buClr>
                <a:schemeClr val="accent1"/>
              </a:buClr>
              <a:buFont typeface="Wingdings" panose="05000000000000000000" pitchFamily="2" charset="2"/>
              <a:buChar char="§"/>
            </a:pPr>
            <a:r>
              <a:rPr lang="en-US" dirty="0"/>
              <a:t>139.7 mm 29.76 kg/m C-75</a:t>
            </a:r>
          </a:p>
          <a:p>
            <a:pPr lvl="1">
              <a:buClr>
                <a:schemeClr val="accent1"/>
              </a:buClr>
              <a:buFont typeface="Wingdings" panose="05000000000000000000" pitchFamily="2" charset="2"/>
              <a:buChar char="§"/>
            </a:pPr>
            <a:r>
              <a:rPr lang="en-US" dirty="0"/>
              <a:t>Previous casing 219.1 mm 35.72 kg/m J-55 to 333 m</a:t>
            </a:r>
          </a:p>
          <a:p>
            <a:pPr lvl="1">
              <a:buClr>
                <a:schemeClr val="accent1"/>
              </a:buClr>
              <a:buFont typeface="Wingdings" panose="05000000000000000000" pitchFamily="2" charset="2"/>
              <a:buChar char="§"/>
            </a:pPr>
            <a:r>
              <a:rPr lang="en-US" dirty="0"/>
              <a:t>200 mm Open hole (20% excess)</a:t>
            </a:r>
          </a:p>
          <a:p>
            <a:pPr lvl="1">
              <a:buClr>
                <a:schemeClr val="accent1"/>
              </a:buClr>
              <a:buFont typeface="Wingdings" panose="05000000000000000000" pitchFamily="2" charset="2"/>
              <a:buChar char="§"/>
            </a:pPr>
            <a:r>
              <a:rPr lang="en-US" dirty="0"/>
              <a:t>150m preflush/ 200 m spacer</a:t>
            </a:r>
          </a:p>
          <a:p>
            <a:pPr lvl="1">
              <a:buClr>
                <a:schemeClr val="accent1"/>
              </a:buClr>
              <a:buFont typeface="Wingdings" panose="05000000000000000000" pitchFamily="2" charset="2"/>
              <a:buChar char="§"/>
            </a:pPr>
            <a:r>
              <a:rPr lang="en-US" dirty="0"/>
              <a:t>Cement – iPrime</a:t>
            </a:r>
          </a:p>
          <a:p>
            <a:pPr marL="271463" lvl="1" indent="0">
              <a:buNone/>
            </a:pPr>
            <a:endParaRPr lang="en-US" sz="2200" dirty="0"/>
          </a:p>
          <a:p>
            <a:pPr marL="271463" lvl="1" indent="0">
              <a:buNone/>
            </a:pPr>
            <a:endParaRPr lang="en-US" dirty="0"/>
          </a:p>
          <a:p>
            <a:pPr marL="271463" lvl="1" indent="0">
              <a:buNone/>
            </a:pPr>
            <a:endParaRPr lang="en-US" dirty="0"/>
          </a:p>
          <a:p>
            <a:pPr marL="271463" lvl="1" indent="0">
              <a:buNone/>
            </a:pPr>
            <a:endParaRPr lang="en-US" dirty="0"/>
          </a:p>
          <a:p>
            <a:pPr lvl="1"/>
            <a:endParaRPr lang="en-US" dirty="0"/>
          </a:p>
          <a:p>
            <a:pPr marL="271463" lvl="1" indent="0">
              <a:buNone/>
            </a:pPr>
            <a:endParaRPr lang="en-US" dirty="0"/>
          </a:p>
          <a:p>
            <a:pPr lvl="1">
              <a:spcBef>
                <a:spcPts val="0"/>
              </a:spcBef>
            </a:pPr>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245054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Displacing with mud </a:t>
            </a:r>
          </a:p>
        </p:txBody>
      </p:sp>
      <p:sp>
        <p:nvSpPr>
          <p:cNvPr id="3" name="Content Placeholder 2"/>
          <p:cNvSpPr>
            <a:spLocks noGrp="1"/>
          </p:cNvSpPr>
          <p:nvPr>
            <p:ph idx="1"/>
          </p:nvPr>
        </p:nvSpPr>
        <p:spPr>
          <a:xfrm>
            <a:off x="342900" y="1260909"/>
            <a:ext cx="10433620" cy="4976403"/>
          </a:xfrm>
        </p:spPr>
        <p:txBody>
          <a:bodyPr/>
          <a:lstStyle/>
          <a:p>
            <a:pPr marL="0" indent="0">
              <a:buNone/>
            </a:pPr>
            <a:r>
              <a:rPr lang="en-US" sz="2000" b="1" dirty="0"/>
              <a:t>Special considerations must be made when displacing with drilling mud:</a:t>
            </a:r>
          </a:p>
          <a:p>
            <a:pPr marL="457200" indent="-457200">
              <a:buFont typeface="+mj-lt"/>
              <a:buAutoNum type="arabicPeriod"/>
            </a:pPr>
            <a:r>
              <a:rPr lang="en-US" sz="2000" dirty="0"/>
              <a:t>Confirm with pump operator the volume of mud you will need, and the desired rate of transfer.</a:t>
            </a:r>
          </a:p>
          <a:p>
            <a:pPr marL="457200" indent="-457200">
              <a:buFont typeface="+mj-lt"/>
              <a:buAutoNum type="arabicPeriod"/>
            </a:pPr>
            <a:r>
              <a:rPr lang="en-US" sz="2000" dirty="0"/>
              <a:t>Try to match pump rate of mud coming on to mud being pumped down hole.</a:t>
            </a:r>
          </a:p>
          <a:p>
            <a:pPr marL="457200" indent="-457200">
              <a:buFont typeface="+mj-lt"/>
              <a:buAutoNum type="arabicPeriod"/>
            </a:pPr>
            <a:r>
              <a:rPr lang="en-US" sz="2000" dirty="0"/>
              <a:t>Ensure to record the volume pumped from each tank.</a:t>
            </a:r>
          </a:p>
          <a:p>
            <a:pPr marL="457200" indent="-457200">
              <a:buFont typeface="+mj-lt"/>
              <a:buAutoNum type="arabicPeriod"/>
            </a:pPr>
            <a:r>
              <a:rPr lang="en-US" sz="2000" dirty="0"/>
              <a:t>Calculate mud aeration factor, using mud that is in the displacement tanks.</a:t>
            </a:r>
          </a:p>
          <a:p>
            <a:pPr marL="0" indent="0">
              <a:buNone/>
            </a:pPr>
            <a:endParaRPr lang="en-US" sz="2000" dirty="0"/>
          </a:p>
        </p:txBody>
      </p:sp>
    </p:spTree>
    <p:extLst>
      <p:ext uri="{BB962C8B-B14F-4D97-AF65-F5344CB8AC3E}">
        <p14:creationId xmlns:p14="http://schemas.microsoft.com/office/powerpoint/2010/main" val="356450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Mud Aeration</a:t>
            </a:r>
          </a:p>
        </p:txBody>
      </p:sp>
      <p:sp>
        <p:nvSpPr>
          <p:cNvPr id="3" name="Content Placeholder 2"/>
          <p:cNvSpPr>
            <a:spLocks noGrp="1"/>
          </p:cNvSpPr>
          <p:nvPr>
            <p:ph idx="1"/>
          </p:nvPr>
        </p:nvSpPr>
        <p:spPr>
          <a:xfrm>
            <a:off x="342900" y="1357163"/>
            <a:ext cx="9869503" cy="4880150"/>
          </a:xfrm>
        </p:spPr>
        <p:txBody>
          <a:bodyPr/>
          <a:lstStyle/>
          <a:p>
            <a:pPr>
              <a:spcBef>
                <a:spcPts val="0"/>
              </a:spcBef>
            </a:pPr>
            <a:r>
              <a:rPr lang="en-US" sz="2000" dirty="0"/>
              <a:t>When drilling mud is agitated, air becomes entrained.  This is known as aeration.  </a:t>
            </a:r>
          </a:p>
          <a:p>
            <a:pPr>
              <a:spcBef>
                <a:spcPts val="0"/>
              </a:spcBef>
            </a:pPr>
            <a:r>
              <a:rPr lang="en-US" sz="2000" dirty="0"/>
              <a:t>Aeration can increase the volume of a fluid by taking up space.</a:t>
            </a:r>
          </a:p>
          <a:p>
            <a:pPr>
              <a:spcBef>
                <a:spcPts val="0"/>
              </a:spcBef>
            </a:pPr>
            <a:r>
              <a:rPr lang="en-US" sz="2000" dirty="0"/>
              <a:t>In order to be accurate in our displacement calculations when pumping mud we must account for this aeration.  </a:t>
            </a:r>
          </a:p>
          <a:p>
            <a:endParaRPr lang="en-US" sz="2200" dirty="0"/>
          </a:p>
          <a:p>
            <a:pPr marL="457200" indent="-457200">
              <a:buFont typeface="+mj-lt"/>
              <a:buAutoNum type="arabicPeriod"/>
            </a:pP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7768" y="3717033"/>
            <a:ext cx="1858200" cy="248300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6155" y="3680232"/>
            <a:ext cx="1858200" cy="2483009"/>
          </a:xfrm>
          <a:prstGeom prst="rect">
            <a:avLst/>
          </a:prstGeom>
        </p:spPr>
      </p:pic>
      <p:sp>
        <p:nvSpPr>
          <p:cNvPr id="11" name="TextBox 10"/>
          <p:cNvSpPr txBox="1"/>
          <p:nvPr/>
        </p:nvSpPr>
        <p:spPr>
          <a:xfrm>
            <a:off x="7752184" y="4451796"/>
            <a:ext cx="1872208" cy="707886"/>
          </a:xfrm>
          <a:prstGeom prst="rect">
            <a:avLst/>
          </a:prstGeom>
          <a:noFill/>
        </p:spPr>
        <p:txBody>
          <a:bodyPr wrap="square" rtlCol="0">
            <a:spAutoFit/>
          </a:bodyPr>
          <a:lstStyle/>
          <a:p>
            <a:pPr eaLnBrk="1" hangingPunct="1">
              <a:defRPr/>
            </a:pPr>
            <a:r>
              <a:rPr lang="en-US" sz="2000" b="1" dirty="0">
                <a:solidFill>
                  <a:srgbClr val="000000"/>
                </a:solidFill>
                <a:latin typeface="Arial Narrow" panose="020B0606020202030204" pitchFamily="34" charset="0"/>
                <a:ea typeface="+mn-ea"/>
                <a:cs typeface="Arial" pitchFamily="34" charset="0"/>
              </a:rPr>
              <a:t>A cup of </a:t>
            </a:r>
          </a:p>
          <a:p>
            <a:pPr eaLnBrk="1" hangingPunct="1">
              <a:defRPr/>
            </a:pPr>
            <a:r>
              <a:rPr lang="en-US" sz="2000" b="1" dirty="0">
                <a:solidFill>
                  <a:srgbClr val="000000"/>
                </a:solidFill>
                <a:latin typeface="Arial Narrow" panose="020B0606020202030204" pitchFamily="34" charset="0"/>
                <a:ea typeface="+mn-ea"/>
                <a:cs typeface="Arial" pitchFamily="34" charset="0"/>
              </a:rPr>
              <a:t>non-aerated mud</a:t>
            </a:r>
          </a:p>
        </p:txBody>
      </p:sp>
      <p:sp>
        <p:nvSpPr>
          <p:cNvPr id="12" name="TextBox 11"/>
          <p:cNvSpPr txBox="1"/>
          <p:nvPr/>
        </p:nvSpPr>
        <p:spPr>
          <a:xfrm>
            <a:off x="2711624" y="4429938"/>
            <a:ext cx="1660800" cy="707886"/>
          </a:xfrm>
          <a:prstGeom prst="rect">
            <a:avLst/>
          </a:prstGeom>
          <a:noFill/>
        </p:spPr>
        <p:txBody>
          <a:bodyPr wrap="square" rtlCol="0">
            <a:spAutoFit/>
          </a:bodyPr>
          <a:lstStyle/>
          <a:p>
            <a:pPr eaLnBrk="1" hangingPunct="1">
              <a:defRPr/>
            </a:pPr>
            <a:r>
              <a:rPr lang="en-US" sz="2000" b="1" dirty="0">
                <a:solidFill>
                  <a:srgbClr val="000000"/>
                </a:solidFill>
                <a:latin typeface="Arial Narrow" panose="020B0606020202030204" pitchFamily="34" charset="0"/>
                <a:ea typeface="+mn-ea"/>
                <a:cs typeface="Arial" pitchFamily="34" charset="0"/>
              </a:rPr>
              <a:t>A cup of </a:t>
            </a:r>
          </a:p>
          <a:p>
            <a:pPr eaLnBrk="1" hangingPunct="1">
              <a:defRPr/>
            </a:pPr>
            <a:r>
              <a:rPr lang="en-US" sz="2000" b="1" dirty="0">
                <a:solidFill>
                  <a:srgbClr val="000000"/>
                </a:solidFill>
                <a:latin typeface="Arial Narrow" panose="020B0606020202030204" pitchFamily="34" charset="0"/>
                <a:ea typeface="+mn-ea"/>
                <a:cs typeface="Arial" pitchFamily="34" charset="0"/>
              </a:rPr>
              <a:t>aerated mud</a:t>
            </a:r>
          </a:p>
        </p:txBody>
      </p:sp>
    </p:spTree>
    <p:extLst>
      <p:ext uri="{BB962C8B-B14F-4D97-AF65-F5344CB8AC3E}">
        <p14:creationId xmlns:p14="http://schemas.microsoft.com/office/powerpoint/2010/main" val="257717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Mud Aeration Formula</a:t>
            </a:r>
          </a:p>
        </p:txBody>
      </p:sp>
      <p:sp>
        <p:nvSpPr>
          <p:cNvPr id="3" name="Content Placeholder 2"/>
          <p:cNvSpPr>
            <a:spLocks noGrp="1"/>
          </p:cNvSpPr>
          <p:nvPr>
            <p:ph idx="1"/>
          </p:nvPr>
        </p:nvSpPr>
        <p:spPr>
          <a:xfrm>
            <a:off x="342900" y="1414914"/>
            <a:ext cx="10447020" cy="4822398"/>
          </a:xfrm>
        </p:spPr>
        <p:txBody>
          <a:bodyPr/>
          <a:lstStyle/>
          <a:p>
            <a:r>
              <a:rPr lang="en-US" sz="2000" dirty="0"/>
              <a:t>Using our mud balance scales in conjunction with pressurized scales we can determine the aeration factor as a percentage of the total mud.</a:t>
            </a:r>
          </a:p>
          <a:p>
            <a:pPr marL="0" indent="0" algn="ctr">
              <a:buNone/>
            </a:pPr>
            <a:r>
              <a:rPr lang="en-US" sz="2000" b="1" dirty="0"/>
              <a:t>((Density</a:t>
            </a:r>
            <a:r>
              <a:rPr lang="en-US" sz="2000" b="1" baseline="-25000" dirty="0"/>
              <a:t>pressurized </a:t>
            </a:r>
            <a:r>
              <a:rPr lang="en-US" sz="2000" b="1" dirty="0"/>
              <a:t>÷ density</a:t>
            </a:r>
            <a:r>
              <a:rPr lang="en-US" sz="2000" b="1" baseline="-25000" dirty="0"/>
              <a:t>mud</a:t>
            </a:r>
            <a:r>
              <a:rPr lang="en-US" sz="2000" b="1" dirty="0"/>
              <a:t>) – 1) x 100</a:t>
            </a:r>
            <a:r>
              <a:rPr lang="en-US" sz="2000" b="1" baseline="30000" dirty="0"/>
              <a:t> </a:t>
            </a:r>
            <a:r>
              <a:rPr lang="en-US" sz="2000" b="1" dirty="0"/>
              <a:t> = % aeration</a:t>
            </a:r>
          </a:p>
          <a:p>
            <a:pPr marL="0" indent="0">
              <a:buNone/>
            </a:pPr>
            <a:endParaRPr lang="en-US" sz="2200" baseline="-25000" dirty="0"/>
          </a:p>
          <a:p>
            <a:pPr marL="0" indent="0">
              <a:buNone/>
            </a:pP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37196"/>
          <a:stretch/>
        </p:blipFill>
        <p:spPr>
          <a:xfrm>
            <a:off x="6240017" y="3283069"/>
            <a:ext cx="4386709" cy="283919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6659"/>
          <a:stretch/>
        </p:blipFill>
        <p:spPr>
          <a:xfrm>
            <a:off x="1524000" y="3840677"/>
            <a:ext cx="4541791" cy="2281582"/>
          </a:xfrm>
          <a:prstGeom prst="rect">
            <a:avLst/>
          </a:prstGeom>
        </p:spPr>
      </p:pic>
    </p:spTree>
    <p:extLst>
      <p:ext uri="{BB962C8B-B14F-4D97-AF65-F5344CB8AC3E}">
        <p14:creationId xmlns:p14="http://schemas.microsoft.com/office/powerpoint/2010/main" val="412960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Mud Aeration Formula</a:t>
            </a:r>
          </a:p>
        </p:txBody>
      </p:sp>
      <p:sp>
        <p:nvSpPr>
          <p:cNvPr id="3" name="Content Placeholder 2"/>
          <p:cNvSpPr>
            <a:spLocks noGrp="1"/>
          </p:cNvSpPr>
          <p:nvPr>
            <p:ph idx="1"/>
          </p:nvPr>
        </p:nvSpPr>
        <p:spPr>
          <a:xfrm>
            <a:off x="1775520" y="1407719"/>
            <a:ext cx="8640960" cy="4829593"/>
          </a:xfrm>
        </p:spPr>
        <p:txBody>
          <a:bodyPr/>
          <a:lstStyle/>
          <a:p>
            <a:pPr marL="0" indent="0" algn="ctr">
              <a:buNone/>
            </a:pPr>
            <a:r>
              <a:rPr lang="en-US" sz="2000" b="1" dirty="0"/>
              <a:t>((1250 kg/m³ </a:t>
            </a:r>
            <a:r>
              <a:rPr lang="en-US" sz="2000" b="1" baseline="-25000" dirty="0"/>
              <a:t> </a:t>
            </a:r>
            <a:r>
              <a:rPr lang="en-US" sz="2000" b="1" dirty="0"/>
              <a:t>÷ 1205 kg/m³) – 1) x 100</a:t>
            </a:r>
            <a:r>
              <a:rPr lang="en-US" sz="2000" b="1" baseline="30000" dirty="0"/>
              <a:t> </a:t>
            </a:r>
            <a:r>
              <a:rPr lang="en-US" sz="2000" b="1" dirty="0"/>
              <a:t> = % aeration</a:t>
            </a:r>
          </a:p>
          <a:p>
            <a:pPr marL="0" indent="0" algn="ctr">
              <a:buNone/>
            </a:pPr>
            <a:r>
              <a:rPr lang="en-US" sz="2000" b="1" dirty="0"/>
              <a:t>(1.037-1) x 100 = % aeration</a:t>
            </a:r>
          </a:p>
          <a:p>
            <a:pPr marL="0" indent="0" algn="ctr">
              <a:buNone/>
            </a:pPr>
            <a:r>
              <a:rPr lang="en-US" sz="2000" b="1" dirty="0"/>
              <a:t>3.7 = % aeration</a:t>
            </a:r>
          </a:p>
          <a:p>
            <a:pPr marL="0" indent="0">
              <a:buNone/>
            </a:pPr>
            <a:endParaRPr lang="en-US" baseline="-25000" dirty="0"/>
          </a:p>
          <a:p>
            <a:pPr marL="0" indent="0">
              <a:buNone/>
            </a:pP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37196"/>
          <a:stretch/>
        </p:blipFill>
        <p:spPr>
          <a:xfrm>
            <a:off x="6240017" y="3283069"/>
            <a:ext cx="4386709" cy="283919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6659"/>
          <a:stretch/>
        </p:blipFill>
        <p:spPr>
          <a:xfrm>
            <a:off x="1524000" y="3840677"/>
            <a:ext cx="4541791" cy="2281582"/>
          </a:xfrm>
          <a:prstGeom prst="rect">
            <a:avLst/>
          </a:prstGeom>
        </p:spPr>
      </p:pic>
      <p:sp>
        <p:nvSpPr>
          <p:cNvPr id="6" name="TextBox 5"/>
          <p:cNvSpPr txBox="1"/>
          <p:nvPr/>
        </p:nvSpPr>
        <p:spPr>
          <a:xfrm>
            <a:off x="3143672" y="4796802"/>
            <a:ext cx="1368152" cy="400110"/>
          </a:xfrm>
          <a:prstGeom prst="rect">
            <a:avLst/>
          </a:prstGeom>
          <a:noFill/>
        </p:spPr>
        <p:txBody>
          <a:bodyPr wrap="square" rtlCol="0">
            <a:spAutoFit/>
          </a:bodyPr>
          <a:lstStyle/>
          <a:p>
            <a:pPr eaLnBrk="1" hangingPunct="1">
              <a:defRPr/>
            </a:pPr>
            <a:r>
              <a:rPr lang="en-US" sz="2000" b="1" dirty="0">
                <a:solidFill>
                  <a:srgbClr val="000000"/>
                </a:solidFill>
                <a:latin typeface="Arial Narrow" panose="020B0606020202030204" pitchFamily="34" charset="0"/>
                <a:ea typeface="+mn-ea"/>
                <a:cs typeface="Arial" pitchFamily="34" charset="0"/>
              </a:rPr>
              <a:t>1205 kg/m³</a:t>
            </a:r>
          </a:p>
        </p:txBody>
      </p:sp>
      <p:sp>
        <p:nvSpPr>
          <p:cNvPr id="7" name="TextBox 6"/>
          <p:cNvSpPr txBox="1"/>
          <p:nvPr/>
        </p:nvSpPr>
        <p:spPr>
          <a:xfrm>
            <a:off x="7896200" y="4818858"/>
            <a:ext cx="1152128" cy="707886"/>
          </a:xfrm>
          <a:prstGeom prst="rect">
            <a:avLst/>
          </a:prstGeom>
          <a:noFill/>
        </p:spPr>
        <p:txBody>
          <a:bodyPr wrap="square" rtlCol="0">
            <a:spAutoFit/>
          </a:bodyPr>
          <a:lstStyle/>
          <a:p>
            <a:pPr eaLnBrk="1" hangingPunct="1">
              <a:defRPr/>
            </a:pPr>
            <a:r>
              <a:rPr lang="en-US" sz="2000" b="1" dirty="0">
                <a:solidFill>
                  <a:srgbClr val="000000"/>
                </a:solidFill>
                <a:latin typeface="Arial Narrow" panose="020B0606020202030204" pitchFamily="34" charset="0"/>
                <a:ea typeface="+mn-ea"/>
                <a:cs typeface="Arial" pitchFamily="34" charset="0"/>
              </a:rPr>
              <a:t>1250 kg/m³</a:t>
            </a:r>
          </a:p>
        </p:txBody>
      </p:sp>
    </p:spTree>
    <p:extLst>
      <p:ext uri="{BB962C8B-B14F-4D97-AF65-F5344CB8AC3E}">
        <p14:creationId xmlns:p14="http://schemas.microsoft.com/office/powerpoint/2010/main" val="49942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Mud Aeration</a:t>
            </a:r>
          </a:p>
        </p:txBody>
      </p:sp>
      <p:sp>
        <p:nvSpPr>
          <p:cNvPr id="3" name="Content Placeholder 2"/>
          <p:cNvSpPr>
            <a:spLocks noGrp="1"/>
          </p:cNvSpPr>
          <p:nvPr>
            <p:ph idx="1"/>
          </p:nvPr>
        </p:nvSpPr>
        <p:spPr>
          <a:xfrm>
            <a:off x="342901" y="1386039"/>
            <a:ext cx="10466270" cy="4851274"/>
          </a:xfrm>
        </p:spPr>
        <p:txBody>
          <a:bodyPr/>
          <a:lstStyle/>
          <a:p>
            <a:pPr>
              <a:spcBef>
                <a:spcPts val="0"/>
              </a:spcBef>
            </a:pPr>
            <a:r>
              <a:rPr lang="en-US" sz="2000" dirty="0"/>
              <a:t>When calculating mud displacement, add the aeration factor to the casing capacity: </a:t>
            </a:r>
          </a:p>
          <a:p>
            <a:pPr lvl="4">
              <a:spcBef>
                <a:spcPts val="0"/>
              </a:spcBef>
            </a:pPr>
            <a:r>
              <a:rPr lang="en-US" sz="2000" dirty="0">
                <a:latin typeface="Arial Narrow" panose="020B0606020202030204" pitchFamily="34" charset="0"/>
              </a:rPr>
              <a:t>40 m³ + 3.7 % = 40 m³ x 1.037 = 41.5 m³</a:t>
            </a:r>
          </a:p>
          <a:p>
            <a:pPr marL="271463" lvl="1" indent="0">
              <a:spcBef>
                <a:spcPts val="0"/>
              </a:spcBef>
              <a:buNone/>
            </a:pPr>
            <a:r>
              <a:rPr lang="en-US" dirty="0"/>
              <a:t>	</a:t>
            </a:r>
          </a:p>
          <a:p>
            <a:pPr>
              <a:spcBef>
                <a:spcPts val="0"/>
              </a:spcBef>
              <a:buClr>
                <a:srgbClr val="860038"/>
              </a:buClr>
            </a:pPr>
            <a:r>
              <a:rPr lang="en-US" sz="2000" dirty="0">
                <a:solidFill>
                  <a:srgbClr val="000000"/>
                </a:solidFill>
              </a:rPr>
              <a:t>So, for a 40 m³ displacement, we would need 41.5 m³ of aerated fluid to bump the plug.</a:t>
            </a:r>
          </a:p>
          <a:p>
            <a:pPr marL="271463" lvl="1" indent="0">
              <a:spcBef>
                <a:spcPts val="0"/>
              </a:spcBef>
              <a:buNone/>
            </a:pPr>
            <a:endParaRPr lang="en-US" dirty="0"/>
          </a:p>
          <a:p>
            <a:endParaRPr lang="en-US" dirty="0"/>
          </a:p>
          <a:p>
            <a:pPr marL="457200" indent="-457200">
              <a:buFont typeface="+mj-lt"/>
              <a:buAutoNum type="arabicPeriod"/>
            </a:pP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7768" y="3717033"/>
            <a:ext cx="1858200" cy="248300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6156" y="3680232"/>
            <a:ext cx="1858199" cy="2483009"/>
          </a:xfrm>
          <a:prstGeom prst="rect">
            <a:avLst/>
          </a:prstGeom>
        </p:spPr>
      </p:pic>
      <p:sp>
        <p:nvSpPr>
          <p:cNvPr id="4" name="TextBox 3"/>
          <p:cNvSpPr txBox="1"/>
          <p:nvPr/>
        </p:nvSpPr>
        <p:spPr>
          <a:xfrm>
            <a:off x="7924356" y="4221089"/>
            <a:ext cx="1412005" cy="707886"/>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Add 3.7% more fluid </a:t>
            </a:r>
          </a:p>
        </p:txBody>
      </p:sp>
    </p:spTree>
    <p:extLst>
      <p:ext uri="{BB962C8B-B14F-4D97-AF65-F5344CB8AC3E}">
        <p14:creationId xmlns:p14="http://schemas.microsoft.com/office/powerpoint/2010/main" val="163589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Mud Aeration</a:t>
            </a:r>
          </a:p>
        </p:txBody>
      </p:sp>
      <p:sp>
        <p:nvSpPr>
          <p:cNvPr id="3" name="Content Placeholder 2"/>
          <p:cNvSpPr>
            <a:spLocks noGrp="1"/>
          </p:cNvSpPr>
          <p:nvPr>
            <p:ph idx="1"/>
          </p:nvPr>
        </p:nvSpPr>
        <p:spPr>
          <a:xfrm>
            <a:off x="342900" y="1407719"/>
            <a:ext cx="10052383" cy="4829593"/>
          </a:xfrm>
        </p:spPr>
        <p:txBody>
          <a:bodyPr/>
          <a:lstStyle/>
          <a:p>
            <a:pPr>
              <a:spcBef>
                <a:spcPts val="0"/>
              </a:spcBef>
            </a:pPr>
            <a:r>
              <a:rPr lang="en-US" sz="2000" b="1" dirty="0"/>
              <a:t>DO NOT </a:t>
            </a:r>
            <a:r>
              <a:rPr lang="en-US" sz="2000" dirty="0"/>
              <a:t>add this number to your displacement calculation.  Inform the OSR that there is a possibility of  </a:t>
            </a:r>
            <a:r>
              <a:rPr lang="en-US" sz="2000" i="1" dirty="0"/>
              <a:t>x</a:t>
            </a:r>
            <a:r>
              <a:rPr lang="en-US" sz="2000" dirty="0"/>
              <a:t>% aeration.</a:t>
            </a:r>
          </a:p>
          <a:p>
            <a:pPr>
              <a:spcBef>
                <a:spcPts val="0"/>
              </a:spcBef>
            </a:pPr>
            <a:endParaRPr lang="en-US" sz="2000" dirty="0">
              <a:solidFill>
                <a:srgbClr val="000000"/>
              </a:solidFill>
            </a:endParaRPr>
          </a:p>
          <a:p>
            <a:pPr>
              <a:spcBef>
                <a:spcPts val="0"/>
              </a:spcBef>
            </a:pPr>
            <a:r>
              <a:rPr lang="en-US" sz="2000" b="1" dirty="0">
                <a:solidFill>
                  <a:srgbClr val="000000"/>
                </a:solidFill>
              </a:rPr>
              <a:t>Sanjel does not decide to exceed calculated casing capacity.</a:t>
            </a:r>
          </a:p>
          <a:p>
            <a:pPr marL="271463" lvl="1" indent="0">
              <a:spcBef>
                <a:spcPts val="0"/>
              </a:spcBef>
              <a:buNone/>
            </a:pPr>
            <a:endParaRPr lang="en-US" dirty="0"/>
          </a:p>
          <a:p>
            <a:endParaRPr lang="en-US" sz="2200" dirty="0"/>
          </a:p>
          <a:p>
            <a:pPr marL="457200" indent="-457200">
              <a:buFont typeface="+mj-lt"/>
              <a:buAutoNum type="arabicPeriod"/>
            </a:pPr>
            <a:endParaRPr lang="en-US" dirty="0"/>
          </a:p>
        </p:txBody>
      </p:sp>
    </p:spTree>
    <p:extLst>
      <p:ext uri="{BB962C8B-B14F-4D97-AF65-F5344CB8AC3E}">
        <p14:creationId xmlns:p14="http://schemas.microsoft.com/office/powerpoint/2010/main" val="24479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Did not bump</a:t>
            </a:r>
          </a:p>
        </p:txBody>
      </p:sp>
      <p:sp>
        <p:nvSpPr>
          <p:cNvPr id="3" name="Content Placeholder 2"/>
          <p:cNvSpPr>
            <a:spLocks noGrp="1"/>
          </p:cNvSpPr>
          <p:nvPr>
            <p:ph idx="1"/>
          </p:nvPr>
        </p:nvSpPr>
        <p:spPr>
          <a:xfrm>
            <a:off x="342900" y="1328286"/>
            <a:ext cx="10841656" cy="4909026"/>
          </a:xfrm>
        </p:spPr>
        <p:txBody>
          <a:bodyPr/>
          <a:lstStyle/>
          <a:p>
            <a:pPr marL="0" indent="0">
              <a:buNone/>
            </a:pPr>
            <a:r>
              <a:rPr lang="en-US" sz="2000" b="1" dirty="0"/>
              <a:t>If all above procedures have been followed and the plug still did not bump:</a:t>
            </a:r>
          </a:p>
          <a:p>
            <a:pPr marL="457200" indent="-457200">
              <a:buFont typeface="+mj-lt"/>
              <a:buAutoNum type="arabicPeriod"/>
            </a:pPr>
            <a:r>
              <a:rPr lang="en-US" sz="2000" dirty="0"/>
              <a:t>Inform OSR</a:t>
            </a:r>
          </a:p>
          <a:p>
            <a:pPr marL="457200" indent="-457200">
              <a:buFont typeface="+mj-lt"/>
              <a:buAutoNum type="arabicPeriod"/>
            </a:pPr>
            <a:r>
              <a:rPr lang="en-US" sz="2000" dirty="0"/>
              <a:t>Double check numbers and re-confirm all calculations.  Have a 3</a:t>
            </a:r>
            <a:r>
              <a:rPr lang="en-US" sz="2000" baseline="30000" dirty="0"/>
              <a:t>rd</a:t>
            </a:r>
            <a:r>
              <a:rPr lang="en-US" sz="2000" dirty="0"/>
              <a:t> party perform the calculations (tool hand, tool push)</a:t>
            </a:r>
          </a:p>
          <a:p>
            <a:pPr marL="457200" indent="-457200">
              <a:buFont typeface="+mj-lt"/>
              <a:buAutoNum type="arabicPeriod"/>
            </a:pPr>
            <a:r>
              <a:rPr lang="en-US" sz="2000" dirty="0"/>
              <a:t>Check Volume on HMI vs Tank Volume</a:t>
            </a:r>
          </a:p>
          <a:p>
            <a:pPr marL="457200" indent="-457200">
              <a:buFont typeface="+mj-lt"/>
              <a:buAutoNum type="arabicPeriod"/>
            </a:pPr>
            <a:r>
              <a:rPr lang="en-US" sz="2000" dirty="0"/>
              <a:t>Check your FDAS chart, and do a time vs rate calculation:  </a:t>
            </a:r>
          </a:p>
          <a:p>
            <a:pPr marL="269875" lvl="1" indent="0">
              <a:buNone/>
            </a:pPr>
            <a:r>
              <a:rPr lang="en-US" dirty="0"/>
              <a:t>	1 m³/min for 30 min = 30 m³</a:t>
            </a:r>
          </a:p>
          <a:p>
            <a:pPr marL="457200" indent="-457200">
              <a:buFont typeface="+mj-lt"/>
              <a:buAutoNum type="arabicPeriod"/>
            </a:pPr>
            <a:r>
              <a:rPr lang="en-US" sz="2000" dirty="0"/>
              <a:t>Check source tanks to see if:</a:t>
            </a:r>
          </a:p>
          <a:p>
            <a:pPr marL="269875" lvl="1" indent="0">
              <a:buNone/>
            </a:pPr>
            <a:r>
              <a:rPr lang="en-US" dirty="0"/>
              <a:t>	 Volume(remaining)= Volume(starting) – Volume(displacement)</a:t>
            </a:r>
          </a:p>
          <a:p>
            <a:pPr marL="457200" indent="-457200">
              <a:buFont typeface="+mj-lt"/>
              <a:buAutoNum type="arabicPeriod"/>
            </a:pPr>
            <a:r>
              <a:rPr lang="en-US" sz="2000" dirty="0"/>
              <a:t>Bleed back line pressure and record volume returned to tanks.</a:t>
            </a:r>
          </a:p>
          <a:p>
            <a:pPr marL="0" indent="0">
              <a:buNone/>
            </a:pPr>
            <a:endParaRPr lang="en-US" sz="2000" dirty="0"/>
          </a:p>
          <a:p>
            <a:pPr marL="0" indent="0">
              <a:buNone/>
            </a:pPr>
            <a:endParaRPr lang="en-US" dirty="0"/>
          </a:p>
        </p:txBody>
      </p:sp>
    </p:spTree>
    <p:extLst>
      <p:ext uri="{BB962C8B-B14F-4D97-AF65-F5344CB8AC3E}">
        <p14:creationId xmlns:p14="http://schemas.microsoft.com/office/powerpoint/2010/main" val="266552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Did not bump - MOC</a:t>
            </a:r>
          </a:p>
        </p:txBody>
      </p:sp>
      <p:sp>
        <p:nvSpPr>
          <p:cNvPr id="3" name="Content Placeholder 2"/>
          <p:cNvSpPr>
            <a:spLocks noGrp="1"/>
          </p:cNvSpPr>
          <p:nvPr>
            <p:ph idx="1"/>
          </p:nvPr>
        </p:nvSpPr>
        <p:spPr>
          <a:xfrm>
            <a:off x="342900" y="1299411"/>
            <a:ext cx="10433620" cy="4937901"/>
          </a:xfrm>
        </p:spPr>
        <p:txBody>
          <a:bodyPr/>
          <a:lstStyle/>
          <a:p>
            <a:pPr marL="0" indent="0">
              <a:buNone/>
            </a:pPr>
            <a:r>
              <a:rPr lang="en-US" sz="2000" b="1" dirty="0"/>
              <a:t>If the OSR wishes to continue displacing, advise him of:</a:t>
            </a:r>
          </a:p>
          <a:p>
            <a:pPr marL="727075" lvl="1" indent="-457200">
              <a:buClr>
                <a:schemeClr val="accent1"/>
              </a:buClr>
              <a:buFont typeface="+mj-lt"/>
              <a:buAutoNum type="arabicPeriod"/>
            </a:pPr>
            <a:r>
              <a:rPr lang="en-US" dirty="0"/>
              <a:t>The full shoe track volume</a:t>
            </a:r>
          </a:p>
          <a:p>
            <a:pPr marL="727075" lvl="1" indent="-457200">
              <a:buClr>
                <a:schemeClr val="accent1"/>
              </a:buClr>
              <a:buFont typeface="+mj-lt"/>
              <a:buAutoNum type="arabicPeriod"/>
            </a:pPr>
            <a:r>
              <a:rPr lang="en-US" dirty="0"/>
              <a:t>Aeration factor</a:t>
            </a:r>
          </a:p>
          <a:p>
            <a:pPr marL="727075" lvl="1" indent="-457200">
              <a:buClr>
                <a:schemeClr val="accent1"/>
              </a:buClr>
              <a:buFont typeface="+mj-lt"/>
              <a:buAutoNum type="arabicPeriod"/>
            </a:pPr>
            <a:r>
              <a:rPr lang="en-US" dirty="0"/>
              <a:t>Any other errors found during double checks</a:t>
            </a:r>
          </a:p>
          <a:p>
            <a:pPr marL="0" indent="0">
              <a:buClr>
                <a:srgbClr val="860038"/>
              </a:buClr>
              <a:buNone/>
            </a:pPr>
            <a:r>
              <a:rPr lang="en-US" sz="2000" b="1" dirty="0">
                <a:solidFill>
                  <a:srgbClr val="000000"/>
                </a:solidFill>
              </a:rPr>
              <a:t>The MOC process must be initiated prior to continuing operations</a:t>
            </a:r>
          </a:p>
          <a:p>
            <a:pPr marL="269875" lvl="1" indent="0">
              <a:buNone/>
            </a:pPr>
            <a:endParaRPr lang="en-US" dirty="0"/>
          </a:p>
          <a:p>
            <a:pPr marL="0" indent="0">
              <a:buNone/>
            </a:pPr>
            <a:endParaRPr lang="en-US" dirty="0"/>
          </a:p>
        </p:txBody>
      </p:sp>
    </p:spTree>
    <p:extLst>
      <p:ext uri="{BB962C8B-B14F-4D97-AF65-F5344CB8AC3E}">
        <p14:creationId xmlns:p14="http://schemas.microsoft.com/office/powerpoint/2010/main" val="311666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51C0A-7FC3-4F58-A673-C3A1196DF7EC}"/>
              </a:ext>
            </a:extLst>
          </p:cNvPr>
          <p:cNvSpPr>
            <a:spLocks noGrp="1"/>
          </p:cNvSpPr>
          <p:nvPr>
            <p:ph type="title"/>
          </p:nvPr>
        </p:nvSpPr>
        <p:spPr/>
        <p:txBody>
          <a:bodyPr/>
          <a:lstStyle/>
          <a:p>
            <a:r>
              <a:rPr lang="en-US" dirty="0"/>
              <a:t>Sanjel corporate standards 07a</a:t>
            </a:r>
            <a:br>
              <a:rPr lang="en-US" dirty="0"/>
            </a:br>
            <a:r>
              <a:rPr lang="en-US" dirty="0">
                <a:solidFill>
                  <a:srgbClr val="777777"/>
                </a:solidFill>
              </a:rPr>
              <a:t>where to find it</a:t>
            </a:r>
            <a:endParaRPr lang="en-US" dirty="0"/>
          </a:p>
        </p:txBody>
      </p:sp>
      <p:pic>
        <p:nvPicPr>
          <p:cNvPr id="5" name="Content Placeholder 4">
            <a:extLst>
              <a:ext uri="{FF2B5EF4-FFF2-40B4-BE49-F238E27FC236}">
                <a16:creationId xmlns:a16="http://schemas.microsoft.com/office/drawing/2014/main" id="{125D4271-1774-4655-9C03-5004BED298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6123" y="1129783"/>
            <a:ext cx="9319754" cy="5203055"/>
          </a:xfrm>
        </p:spPr>
      </p:pic>
      <p:sp>
        <p:nvSpPr>
          <p:cNvPr id="6" name="Oval 5">
            <a:extLst>
              <a:ext uri="{FF2B5EF4-FFF2-40B4-BE49-F238E27FC236}">
                <a16:creationId xmlns:a16="http://schemas.microsoft.com/office/drawing/2014/main" id="{1F77A4F1-012D-4D23-9673-5FF942E285AC}"/>
              </a:ext>
            </a:extLst>
          </p:cNvPr>
          <p:cNvSpPr/>
          <p:nvPr/>
        </p:nvSpPr>
        <p:spPr>
          <a:xfrm>
            <a:off x="1680519" y="4460788"/>
            <a:ext cx="1890583" cy="1977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D2D0006-AFFB-40FF-8DCD-5A72E7D71661}"/>
              </a:ext>
            </a:extLst>
          </p:cNvPr>
          <p:cNvPicPr>
            <a:picLocks noChangeAspect="1"/>
          </p:cNvPicPr>
          <p:nvPr/>
        </p:nvPicPr>
        <p:blipFill rotWithShape="1">
          <a:blip r:embed="rId3">
            <a:extLst>
              <a:ext uri="{28A0092B-C50C-407E-A947-70E740481C1C}">
                <a14:useLocalDpi xmlns:a14="http://schemas.microsoft.com/office/drawing/2010/main" val="0"/>
              </a:ext>
            </a:extLst>
          </a:blip>
          <a:srcRect t="47639" b="8992"/>
          <a:stretch/>
        </p:blipFill>
        <p:spPr>
          <a:xfrm>
            <a:off x="1556952" y="4677032"/>
            <a:ext cx="2014150" cy="1655806"/>
          </a:xfrm>
          <a:prstGeom prst="rect">
            <a:avLst/>
          </a:prstGeom>
        </p:spPr>
      </p:pic>
      <p:sp>
        <p:nvSpPr>
          <p:cNvPr id="11" name="Oval 10">
            <a:extLst>
              <a:ext uri="{FF2B5EF4-FFF2-40B4-BE49-F238E27FC236}">
                <a16:creationId xmlns:a16="http://schemas.microsoft.com/office/drawing/2014/main" id="{E94BA193-A287-4389-8CBD-82E6BE517B3C}"/>
              </a:ext>
            </a:extLst>
          </p:cNvPr>
          <p:cNvSpPr/>
          <p:nvPr/>
        </p:nvSpPr>
        <p:spPr>
          <a:xfrm>
            <a:off x="1912558" y="5004487"/>
            <a:ext cx="1779373" cy="2347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451254E1-B8B7-46DC-A038-03064C18E945}"/>
              </a:ext>
            </a:extLst>
          </p:cNvPr>
          <p:cNvSpPr/>
          <p:nvPr/>
        </p:nvSpPr>
        <p:spPr>
          <a:xfrm rot="18951872">
            <a:off x="3179328" y="3860534"/>
            <a:ext cx="3355179" cy="10076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F046EA9-46B7-41CE-B25D-85C3F45F41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881" y="2483708"/>
            <a:ext cx="3781168" cy="222847"/>
          </a:xfrm>
          <a:prstGeom prst="rect">
            <a:avLst/>
          </a:prstGeom>
        </p:spPr>
      </p:pic>
    </p:spTree>
    <p:extLst>
      <p:ext uri="{BB962C8B-B14F-4D97-AF65-F5344CB8AC3E}">
        <p14:creationId xmlns:p14="http://schemas.microsoft.com/office/powerpoint/2010/main" val="100071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Intermediate casing Practice 1 </a:t>
            </a:r>
          </a:p>
        </p:txBody>
      </p:sp>
      <p:sp>
        <p:nvSpPr>
          <p:cNvPr id="3" name="Content Placeholder 2"/>
          <p:cNvSpPr>
            <a:spLocks noGrp="1"/>
          </p:cNvSpPr>
          <p:nvPr>
            <p:ph idx="1"/>
          </p:nvPr>
        </p:nvSpPr>
        <p:spPr>
          <a:xfrm>
            <a:off x="342900" y="1318661"/>
            <a:ext cx="10037068" cy="4743809"/>
          </a:xfrm>
        </p:spPr>
        <p:txBody>
          <a:bodyPr/>
          <a:lstStyle/>
          <a:p>
            <a:pPr lvl="1">
              <a:buClr>
                <a:schemeClr val="accent1"/>
              </a:buClr>
              <a:buFont typeface="Wingdings" panose="05000000000000000000" pitchFamily="2" charset="2"/>
              <a:buChar char="§"/>
            </a:pPr>
            <a:r>
              <a:rPr lang="en-US" dirty="0"/>
              <a:t>Total Casing: 3845 m (26 m shoe track)</a:t>
            </a:r>
          </a:p>
          <a:p>
            <a:pPr lvl="1">
              <a:buClr>
                <a:schemeClr val="accent1"/>
              </a:buClr>
              <a:buFont typeface="Wingdings" panose="05000000000000000000" pitchFamily="2" charset="2"/>
              <a:buChar char="§"/>
            </a:pPr>
            <a:r>
              <a:rPr lang="en-US" dirty="0"/>
              <a:t>Previous Casing:  244.5 mm 59.53 kg/m to 756 m</a:t>
            </a:r>
          </a:p>
          <a:p>
            <a:pPr lvl="1">
              <a:buClr>
                <a:schemeClr val="accent1"/>
              </a:buClr>
              <a:buFont typeface="Wingdings" panose="05000000000000000000" pitchFamily="2" charset="2"/>
              <a:buChar char="§"/>
            </a:pPr>
            <a:r>
              <a:rPr lang="en-US" dirty="0"/>
              <a:t>Open Hole: 222.3 mm – 10% excess</a:t>
            </a:r>
          </a:p>
          <a:p>
            <a:pPr lvl="1">
              <a:buClr>
                <a:schemeClr val="accent1"/>
              </a:buClr>
              <a:buFont typeface="Wingdings" panose="05000000000000000000" pitchFamily="2" charset="2"/>
              <a:buChar char="§"/>
            </a:pPr>
            <a:r>
              <a:rPr lang="en-US" dirty="0"/>
              <a:t>177.8 mm 43.16 kg/m L-80</a:t>
            </a:r>
          </a:p>
          <a:p>
            <a:pPr lvl="1">
              <a:buClr>
                <a:schemeClr val="accent1"/>
              </a:buClr>
              <a:buFont typeface="Wingdings" panose="05000000000000000000" pitchFamily="2" charset="2"/>
              <a:buChar char="§"/>
            </a:pPr>
            <a:r>
              <a:rPr lang="en-US" dirty="0"/>
              <a:t>Top of Tail 2973 m </a:t>
            </a:r>
          </a:p>
          <a:p>
            <a:pPr lvl="1">
              <a:buClr>
                <a:schemeClr val="accent1"/>
              </a:buClr>
              <a:buFont typeface="Wingdings" panose="05000000000000000000" pitchFamily="2" charset="2"/>
              <a:buChar char="§"/>
            </a:pPr>
            <a:r>
              <a:rPr lang="en-US" dirty="0"/>
              <a:t>Fresh water/Visweep ahead (250m each)</a:t>
            </a:r>
          </a:p>
          <a:p>
            <a:pPr lvl="1">
              <a:buClr>
                <a:schemeClr val="accent1"/>
              </a:buClr>
              <a:buFont typeface="Wingdings" panose="05000000000000000000" pitchFamily="2" charset="2"/>
              <a:buChar char="§"/>
            </a:pPr>
            <a:r>
              <a:rPr lang="en-US" dirty="0"/>
              <a:t>Lead – LITEmix 1325</a:t>
            </a:r>
          </a:p>
          <a:p>
            <a:pPr lvl="1">
              <a:buClr>
                <a:schemeClr val="accent1"/>
              </a:buClr>
              <a:buFont typeface="Wingdings" panose="05000000000000000000" pitchFamily="2" charset="2"/>
              <a:buChar char="§"/>
            </a:pPr>
            <a:r>
              <a:rPr lang="en-US" dirty="0"/>
              <a:t>Tail – 1-1-0 G </a:t>
            </a:r>
          </a:p>
          <a:p>
            <a:pPr lvl="1">
              <a:buClr>
                <a:schemeClr val="accent1"/>
              </a:buClr>
              <a:buFont typeface="Wingdings" panose="05000000000000000000" pitchFamily="2" charset="2"/>
              <a:buChar char="§"/>
            </a:pPr>
            <a:r>
              <a:rPr lang="en-US" dirty="0"/>
              <a:t>Displacing with 1350 kg/m³ mud (pressurized scales read 1426 kg/m³)</a:t>
            </a:r>
          </a:p>
          <a:p>
            <a:pPr marL="271463" lvl="1" indent="0">
              <a:buNone/>
            </a:pPr>
            <a:endParaRPr lang="en-US" dirty="0"/>
          </a:p>
          <a:p>
            <a:pPr lvl="1"/>
            <a:endParaRPr lang="en-US" dirty="0"/>
          </a:p>
          <a:p>
            <a:pPr marL="271463" lvl="1" indent="0">
              <a:buNone/>
            </a:pPr>
            <a:endParaRPr lang="en-US" dirty="0"/>
          </a:p>
          <a:p>
            <a:pPr marL="271463" lvl="1" indent="0">
              <a:buNone/>
            </a:pPr>
            <a:endParaRPr lang="en-US" dirty="0"/>
          </a:p>
          <a:p>
            <a:pPr lvl="1"/>
            <a:endParaRPr lang="en-US" dirty="0"/>
          </a:p>
          <a:p>
            <a:pPr marL="271463" lvl="1" indent="0">
              <a:buNone/>
            </a:pPr>
            <a:endParaRPr lang="en-US" dirty="0"/>
          </a:p>
          <a:p>
            <a:pPr lvl="1">
              <a:spcBef>
                <a:spcPts val="0"/>
              </a:spcBef>
            </a:pPr>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21980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p:sp>
      <p:sp>
        <p:nvSpPr>
          <p:cNvPr id="5" name="Title 4"/>
          <p:cNvSpPr>
            <a:spLocks noGrp="1"/>
          </p:cNvSpPr>
          <p:nvPr>
            <p:ph type="title"/>
          </p:nvPr>
        </p:nvSpPr>
        <p:spPr>
          <a:xfrm>
            <a:off x="1419911" y="1556792"/>
            <a:ext cx="7480548" cy="2041173"/>
          </a:xfrm>
        </p:spPr>
        <p:txBody>
          <a:bodyPr/>
          <a:lstStyle/>
          <a:p>
            <a:r>
              <a:rPr lang="en-US" dirty="0"/>
              <a:t>Exercise pre-job rig crew and Sanjel </a:t>
            </a:r>
            <a:r>
              <a:rPr lang="en-US" dirty="0" err="1"/>
              <a:t>steacs</a:t>
            </a:r>
            <a:r>
              <a:rPr lang="en-US" dirty="0"/>
              <a:t> briefing</a:t>
            </a:r>
          </a:p>
        </p:txBody>
      </p:sp>
    </p:spTree>
    <p:extLst>
      <p:ext uri="{BB962C8B-B14F-4D97-AF65-F5344CB8AC3E}">
        <p14:creationId xmlns:p14="http://schemas.microsoft.com/office/powerpoint/2010/main" val="1334557172"/>
      </p:ext>
    </p:extLst>
  </p:cSld>
  <p:clrMapOvr>
    <a:masterClrMapping/>
  </p:clrMapOvr>
  <p:transition spd="slow">
    <p:wipe dir="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PRE-JOB rig crew and </a:t>
            </a:r>
            <a:r>
              <a:rPr lang="en-US" dirty="0" err="1"/>
              <a:t>sanjel</a:t>
            </a:r>
            <a:r>
              <a:rPr lang="en-US" dirty="0"/>
              <a:t> </a:t>
            </a:r>
            <a:r>
              <a:rPr lang="en-US" dirty="0" err="1"/>
              <a:t>steacs</a:t>
            </a:r>
            <a:br>
              <a:rPr lang="en-US" dirty="0"/>
            </a:br>
            <a:r>
              <a:rPr lang="en-US" dirty="0">
                <a:solidFill>
                  <a:schemeClr val="bg1">
                    <a:lumMod val="75000"/>
                  </a:schemeClr>
                </a:solidFill>
              </a:rPr>
              <a:t>briefing</a:t>
            </a:r>
            <a:endParaRPr lang="en-US" dirty="0"/>
          </a:p>
        </p:txBody>
      </p:sp>
      <p:sp>
        <p:nvSpPr>
          <p:cNvPr id="9" name="Rectangle 8"/>
          <p:cNvSpPr/>
          <p:nvPr/>
        </p:nvSpPr>
        <p:spPr>
          <a:xfrm>
            <a:off x="6096000" y="1268761"/>
            <a:ext cx="4331970" cy="2365648"/>
          </a:xfrm>
          <a:prstGeom prst="rect">
            <a:avLst/>
          </a:prstGeom>
        </p:spPr>
        <p:txBody>
          <a:bodyPr wrap="square">
            <a:spAutoFit/>
          </a:bodyPr>
          <a:lstStyle/>
          <a:p>
            <a:pPr marL="342900"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FRM-HSE-015a form needs to be filled out and handed in to the district. You will need to make a sketch of the location.</a:t>
            </a:r>
          </a:p>
          <a:p>
            <a:pPr lvl="1">
              <a:spcBef>
                <a:spcPct val="45000"/>
              </a:spcBef>
              <a:buClr>
                <a:srgbClr val="860038"/>
              </a:buClr>
            </a:pPr>
            <a:endParaRPr lang="en-US" sz="2000" kern="0" dirty="0">
              <a:solidFill>
                <a:srgbClr val="000000"/>
              </a:solidFill>
              <a:latin typeface="Arial Narrow" pitchFamily="34" charset="0"/>
            </a:endParaRPr>
          </a:p>
          <a:p>
            <a:pPr marL="728663" lvl="1" indent="-271463">
              <a:spcBef>
                <a:spcPct val="45000"/>
              </a:spcBef>
              <a:buClr>
                <a:srgbClr val="860038"/>
              </a:buClr>
              <a:buFont typeface="Wingdings" pitchFamily="2" charset="2"/>
              <a:buChar char="§"/>
            </a:pPr>
            <a:endParaRPr lang="en-US" sz="2050" kern="0" dirty="0">
              <a:solidFill>
                <a:srgbClr val="000000"/>
              </a:solidFill>
              <a:latin typeface="Arial Narrow" pitchFamily="34" charset="0"/>
            </a:endParaRPr>
          </a:p>
          <a:p>
            <a:pPr marL="271463"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176" y="1268760"/>
            <a:ext cx="4202283" cy="4991363"/>
          </a:xfrm>
          <a:prstGeom prst="rect">
            <a:avLst/>
          </a:prstGeom>
        </p:spPr>
      </p:pic>
    </p:spTree>
    <p:extLst>
      <p:ext uri="{BB962C8B-B14F-4D97-AF65-F5344CB8AC3E}">
        <p14:creationId xmlns:p14="http://schemas.microsoft.com/office/powerpoint/2010/main" val="373822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6370448" y="1168189"/>
            <a:ext cx="2127109" cy="2747767"/>
          </a:xfrm>
          <a:prstGeom prst="rect">
            <a:avLst/>
          </a:prstGeom>
        </p:spPr>
      </p:pic>
      <p:sp>
        <p:nvSpPr>
          <p:cNvPr id="2" name="Title 1"/>
          <p:cNvSpPr>
            <a:spLocks noGrp="1"/>
          </p:cNvSpPr>
          <p:nvPr>
            <p:ph type="title"/>
          </p:nvPr>
        </p:nvSpPr>
        <p:spPr/>
        <p:txBody>
          <a:bodyPr/>
          <a:lstStyle/>
          <a:p>
            <a:r>
              <a:rPr lang="en-US" dirty="0"/>
              <a:t>Pre-Job rig crew and </a:t>
            </a:r>
            <a:r>
              <a:rPr lang="en-US" dirty="0" err="1"/>
              <a:t>sanjel</a:t>
            </a:r>
            <a:r>
              <a:rPr lang="en-US" dirty="0"/>
              <a:t> </a:t>
            </a:r>
            <a:r>
              <a:rPr lang="en-US" dirty="0" err="1"/>
              <a:t>steacs</a:t>
            </a:r>
            <a:br>
              <a:rPr lang="en-US" dirty="0"/>
            </a:br>
            <a:r>
              <a:rPr lang="en-US" dirty="0">
                <a:solidFill>
                  <a:schemeClr val="bg1">
                    <a:lumMod val="75000"/>
                  </a:schemeClr>
                </a:solidFill>
              </a:rPr>
              <a:t>how to find it </a:t>
            </a:r>
          </a:p>
        </p:txBody>
      </p:sp>
      <p:pic>
        <p:nvPicPr>
          <p:cNvPr id="4" name="Picture 3"/>
          <p:cNvPicPr>
            <a:picLocks noChangeAspect="1"/>
          </p:cNvPicPr>
          <p:nvPr/>
        </p:nvPicPr>
        <p:blipFill>
          <a:blip r:embed="rId3"/>
          <a:stretch>
            <a:fillRect/>
          </a:stretch>
        </p:blipFill>
        <p:spPr>
          <a:xfrm>
            <a:off x="2336086" y="1315392"/>
            <a:ext cx="847725" cy="971550"/>
          </a:xfrm>
          <a:prstGeom prst="rect">
            <a:avLst/>
          </a:prstGeom>
        </p:spPr>
      </p:pic>
      <p:pic>
        <p:nvPicPr>
          <p:cNvPr id="5" name="Picture 4"/>
          <p:cNvPicPr>
            <a:picLocks noChangeAspect="1"/>
          </p:cNvPicPr>
          <p:nvPr/>
        </p:nvPicPr>
        <p:blipFill>
          <a:blip r:embed="rId4"/>
          <a:stretch>
            <a:fillRect/>
          </a:stretch>
        </p:blipFill>
        <p:spPr>
          <a:xfrm>
            <a:off x="1631950" y="2380517"/>
            <a:ext cx="4572000" cy="3810000"/>
          </a:xfrm>
          <a:prstGeom prst="rect">
            <a:avLst/>
          </a:prstGeom>
        </p:spPr>
      </p:pic>
      <p:pic>
        <p:nvPicPr>
          <p:cNvPr id="6" name="Picture 5"/>
          <p:cNvPicPr>
            <a:picLocks noChangeAspect="1"/>
          </p:cNvPicPr>
          <p:nvPr/>
        </p:nvPicPr>
        <p:blipFill>
          <a:blip r:embed="rId5"/>
          <a:stretch>
            <a:fillRect/>
          </a:stretch>
        </p:blipFill>
        <p:spPr>
          <a:xfrm>
            <a:off x="5477504" y="4279660"/>
            <a:ext cx="4055033" cy="2004432"/>
          </a:xfrm>
          <a:prstGeom prst="rect">
            <a:avLst/>
          </a:prstGeom>
        </p:spPr>
      </p:pic>
      <p:cxnSp>
        <p:nvCxnSpPr>
          <p:cNvPr id="10" name="Straight Arrow Connector 9"/>
          <p:cNvCxnSpPr/>
          <p:nvPr/>
        </p:nvCxnSpPr>
        <p:spPr>
          <a:xfrm>
            <a:off x="2639367" y="2160397"/>
            <a:ext cx="170822" cy="1024931"/>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192137" y="3220068"/>
            <a:ext cx="618052" cy="1924689"/>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81983" y="5165586"/>
            <a:ext cx="4269885" cy="255042"/>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7000352" y="3758084"/>
            <a:ext cx="53630" cy="1523792"/>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6501335" y="3643120"/>
            <a:ext cx="1755061" cy="160773"/>
          </a:xfrm>
          <a:prstGeom prst="ellipse">
            <a:avLst/>
          </a:prstGeom>
          <a:solidFill>
            <a:schemeClr val="accent1">
              <a:alpha val="18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6501333" y="3075462"/>
            <a:ext cx="1755061" cy="160773"/>
          </a:xfrm>
          <a:prstGeom prst="ellipse">
            <a:avLst/>
          </a:prstGeom>
          <a:solidFill>
            <a:schemeClr val="accent1">
              <a:alpha val="18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6501334" y="3189456"/>
            <a:ext cx="1755061" cy="160773"/>
          </a:xfrm>
          <a:prstGeom prst="ellipse">
            <a:avLst/>
          </a:prstGeom>
          <a:solidFill>
            <a:schemeClr val="accent1">
              <a:alpha val="18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43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PRE-JOB rig crew and </a:t>
            </a:r>
            <a:r>
              <a:rPr lang="en-US" dirty="0" err="1"/>
              <a:t>sanjel</a:t>
            </a:r>
            <a:r>
              <a:rPr lang="en-US" dirty="0"/>
              <a:t> </a:t>
            </a:r>
            <a:r>
              <a:rPr lang="en-US" dirty="0" err="1"/>
              <a:t>steacs</a:t>
            </a:r>
            <a:br>
              <a:rPr lang="en-US" dirty="0"/>
            </a:br>
            <a:r>
              <a:rPr lang="en-US" dirty="0">
                <a:solidFill>
                  <a:schemeClr val="bg1">
                    <a:lumMod val="75000"/>
                  </a:schemeClr>
                </a:solidFill>
              </a:rPr>
              <a:t>briefing</a:t>
            </a:r>
            <a:endParaRPr lang="en-US" dirty="0"/>
          </a:p>
        </p:txBody>
      </p:sp>
      <p:sp>
        <p:nvSpPr>
          <p:cNvPr id="9" name="Rectangle 8"/>
          <p:cNvSpPr/>
          <p:nvPr/>
        </p:nvSpPr>
        <p:spPr>
          <a:xfrm>
            <a:off x="342900" y="1268761"/>
            <a:ext cx="10370018" cy="2988510"/>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Situation</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Review all personnel on location.</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Review the current weather conditions.</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If there is any 3</a:t>
            </a:r>
            <a:r>
              <a:rPr lang="en-US" sz="2000" kern="0" baseline="30000" dirty="0">
                <a:solidFill>
                  <a:srgbClr val="000000"/>
                </a:solidFill>
                <a:latin typeface="Arial Narrow" pitchFamily="34" charset="0"/>
              </a:rPr>
              <a:t>rd</a:t>
            </a:r>
            <a:r>
              <a:rPr lang="en-US" sz="2000" kern="0" dirty="0">
                <a:solidFill>
                  <a:srgbClr val="000000"/>
                </a:solidFill>
                <a:latin typeface="Arial Narrow" pitchFamily="34" charset="0"/>
              </a:rPr>
              <a:t> party operations working on location, put this information in here.</a:t>
            </a:r>
          </a:p>
          <a:p>
            <a:pPr lvl="1">
              <a:spcBef>
                <a:spcPct val="45000"/>
              </a:spcBef>
              <a:buClr>
                <a:srgbClr val="860038"/>
              </a:buClr>
            </a:pPr>
            <a:endParaRPr lang="en-US" sz="1800" kern="0" dirty="0">
              <a:solidFill>
                <a:srgbClr val="000000"/>
              </a:solidFill>
              <a:latin typeface="Arial Narrow" pitchFamily="34" charset="0"/>
            </a:endParaRPr>
          </a:p>
          <a:p>
            <a:pPr marL="728663" lvl="1" indent="-271463">
              <a:spcBef>
                <a:spcPct val="45000"/>
              </a:spcBef>
              <a:buClr>
                <a:srgbClr val="860038"/>
              </a:buClr>
              <a:buFont typeface="Wingdings" pitchFamily="2" charset="2"/>
              <a:buChar char="§"/>
            </a:pPr>
            <a:endParaRPr lang="en-US" sz="1800" kern="0" dirty="0">
              <a:solidFill>
                <a:srgbClr val="000000"/>
              </a:solidFill>
              <a:latin typeface="Arial Narrow" pitchFamily="34" charset="0"/>
            </a:endParaRPr>
          </a:p>
          <a:p>
            <a:pPr marL="271463"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176" y="3263706"/>
            <a:ext cx="8646795" cy="2952731"/>
          </a:xfrm>
          <a:prstGeom prst="rect">
            <a:avLst/>
          </a:prstGeom>
        </p:spPr>
      </p:pic>
    </p:spTree>
    <p:extLst>
      <p:ext uri="{BB962C8B-B14F-4D97-AF65-F5344CB8AC3E}">
        <p14:creationId xmlns:p14="http://schemas.microsoft.com/office/powerpoint/2010/main" val="229885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PRE-JOB rig crew and </a:t>
            </a:r>
            <a:r>
              <a:rPr lang="en-US" dirty="0" err="1"/>
              <a:t>sanjel</a:t>
            </a:r>
            <a:r>
              <a:rPr lang="en-US" dirty="0"/>
              <a:t> </a:t>
            </a:r>
            <a:r>
              <a:rPr lang="en-US" dirty="0" err="1"/>
              <a:t>steacs</a:t>
            </a:r>
            <a:br>
              <a:rPr lang="en-US" dirty="0"/>
            </a:br>
            <a:r>
              <a:rPr lang="en-US" dirty="0">
                <a:solidFill>
                  <a:schemeClr val="bg1">
                    <a:lumMod val="75000"/>
                  </a:schemeClr>
                </a:solidFill>
              </a:rPr>
              <a:t>briefing</a:t>
            </a:r>
            <a:endParaRPr lang="en-US" dirty="0"/>
          </a:p>
        </p:txBody>
      </p:sp>
      <p:sp>
        <p:nvSpPr>
          <p:cNvPr id="9" name="Rectangle 8"/>
          <p:cNvSpPr/>
          <p:nvPr/>
        </p:nvSpPr>
        <p:spPr>
          <a:xfrm>
            <a:off x="342900" y="1268760"/>
            <a:ext cx="10085071" cy="2572243"/>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Task</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Define what the task is, lay out the steps that are going to be taken throughout the job.</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State how long the job will take to do.</a:t>
            </a:r>
          </a:p>
          <a:p>
            <a:pPr lvl="1">
              <a:spcBef>
                <a:spcPct val="45000"/>
              </a:spcBef>
              <a:buClr>
                <a:srgbClr val="860038"/>
              </a:buClr>
            </a:pPr>
            <a:endParaRPr lang="en-US" sz="1800" kern="0" dirty="0">
              <a:solidFill>
                <a:srgbClr val="000000"/>
              </a:solidFill>
              <a:latin typeface="Arial Narrow" pitchFamily="34" charset="0"/>
            </a:endParaRPr>
          </a:p>
          <a:p>
            <a:pPr marL="728663" lvl="1" indent="-271463">
              <a:spcBef>
                <a:spcPct val="45000"/>
              </a:spcBef>
              <a:buClr>
                <a:srgbClr val="860038"/>
              </a:buClr>
              <a:buFont typeface="Wingdings" pitchFamily="2" charset="2"/>
              <a:buChar char="§"/>
            </a:pPr>
            <a:endParaRPr lang="en-US" sz="1800" kern="0" dirty="0">
              <a:solidFill>
                <a:srgbClr val="000000"/>
              </a:solidFill>
              <a:latin typeface="Arial Narrow" pitchFamily="34" charset="0"/>
            </a:endParaRPr>
          </a:p>
          <a:p>
            <a:pPr marL="271463"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176" y="2722470"/>
            <a:ext cx="8646795" cy="3488787"/>
          </a:xfrm>
          <a:prstGeom prst="rect">
            <a:avLst/>
          </a:prstGeom>
        </p:spPr>
      </p:pic>
    </p:spTree>
    <p:extLst>
      <p:ext uri="{BB962C8B-B14F-4D97-AF65-F5344CB8AC3E}">
        <p14:creationId xmlns:p14="http://schemas.microsoft.com/office/powerpoint/2010/main" val="55278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PRE-JOB rig crew and </a:t>
            </a:r>
            <a:r>
              <a:rPr lang="en-US" dirty="0" err="1"/>
              <a:t>sanjel</a:t>
            </a:r>
            <a:r>
              <a:rPr lang="en-US" dirty="0"/>
              <a:t> </a:t>
            </a:r>
            <a:r>
              <a:rPr lang="en-US" dirty="0" err="1"/>
              <a:t>steacs</a:t>
            </a:r>
            <a:br>
              <a:rPr lang="en-US" dirty="0"/>
            </a:br>
            <a:r>
              <a:rPr lang="en-US" dirty="0">
                <a:solidFill>
                  <a:schemeClr val="bg1">
                    <a:lumMod val="75000"/>
                  </a:schemeClr>
                </a:solidFill>
              </a:rPr>
              <a:t>briefing</a:t>
            </a:r>
            <a:endParaRPr lang="en-US" dirty="0"/>
          </a:p>
        </p:txBody>
      </p:sp>
      <p:sp>
        <p:nvSpPr>
          <p:cNvPr id="9" name="Rectangle 8"/>
          <p:cNvSpPr/>
          <p:nvPr/>
        </p:nvSpPr>
        <p:spPr>
          <a:xfrm>
            <a:off x="342900" y="1289785"/>
            <a:ext cx="10085071" cy="5261056"/>
          </a:xfrm>
          <a:prstGeom prst="rect">
            <a:avLst/>
          </a:prstGeom>
        </p:spPr>
        <p:txBody>
          <a:bodyPr wrap="square">
            <a:spAutoFit/>
          </a:bodyPr>
          <a:lstStyle/>
          <a:p>
            <a:pPr marL="342900"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Execution</a:t>
            </a:r>
          </a:p>
          <a:p>
            <a:pPr marL="800100" lvl="1"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Give a general outline of the tasks to be preformed at the meeting.</a:t>
            </a:r>
          </a:p>
          <a:p>
            <a:pPr marL="800100" lvl="1"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Define who is in charge of what, what is going to happen during the job.</a:t>
            </a:r>
          </a:p>
          <a:p>
            <a:pPr marL="800100" lvl="1"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Go through all the chemicals that are going to be pumped plus the SDS’s.</a:t>
            </a:r>
          </a:p>
          <a:p>
            <a:pPr marL="800100" lvl="1"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Discuss contingency planning.</a:t>
            </a:r>
          </a:p>
          <a:p>
            <a:pPr marL="800100" lvl="1"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Define who is in charge of what by position held.</a:t>
            </a:r>
          </a:p>
          <a:p>
            <a:pPr marL="800100" lvl="1"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Make sure everyone is clear on what is expected from then and at what time.</a:t>
            </a:r>
          </a:p>
          <a:p>
            <a:pPr marL="800100" lvl="1"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Record the current time and let everyone know approximately how long the job will take.</a:t>
            </a:r>
          </a:p>
          <a:p>
            <a:pPr marL="800100" lvl="1" indent="-342900">
              <a:spcBef>
                <a:spcPct val="45000"/>
              </a:spcBef>
              <a:buClr>
                <a:srgbClr val="860038"/>
              </a:buClr>
              <a:buFont typeface="Wingdings" panose="05000000000000000000" pitchFamily="2" charset="2"/>
              <a:buChar char="§"/>
            </a:pPr>
            <a:endParaRPr lang="en-US" sz="2000" kern="0" dirty="0">
              <a:solidFill>
                <a:srgbClr val="000000"/>
              </a:solidFill>
              <a:latin typeface="Arial Narrow" pitchFamily="34" charset="0"/>
            </a:endParaRPr>
          </a:p>
          <a:p>
            <a:pPr lvl="1">
              <a:spcBef>
                <a:spcPct val="45000"/>
              </a:spcBef>
              <a:buClr>
                <a:srgbClr val="860038"/>
              </a:buClr>
            </a:pPr>
            <a:endParaRPr lang="en-US" sz="1800" kern="0" dirty="0">
              <a:solidFill>
                <a:srgbClr val="000000"/>
              </a:solidFill>
              <a:latin typeface="Arial Narrow" pitchFamily="34" charset="0"/>
            </a:endParaRPr>
          </a:p>
          <a:p>
            <a:pPr marL="728663" lvl="1" indent="-271463">
              <a:spcBef>
                <a:spcPct val="45000"/>
              </a:spcBef>
              <a:buClr>
                <a:srgbClr val="860038"/>
              </a:buClr>
              <a:buFont typeface="Wingdings" pitchFamily="2" charset="2"/>
              <a:buChar char="§"/>
            </a:pPr>
            <a:endParaRPr lang="en-US" sz="1800" kern="0" dirty="0">
              <a:solidFill>
                <a:srgbClr val="000000"/>
              </a:solidFill>
              <a:latin typeface="Arial Narrow" pitchFamily="34" charset="0"/>
            </a:endParaRPr>
          </a:p>
          <a:p>
            <a:pPr marL="271463"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p:txBody>
      </p:sp>
    </p:spTree>
    <p:extLst>
      <p:ext uri="{BB962C8B-B14F-4D97-AF65-F5344CB8AC3E}">
        <p14:creationId xmlns:p14="http://schemas.microsoft.com/office/powerpoint/2010/main" val="398808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PRE-JOB rig crew and </a:t>
            </a:r>
            <a:r>
              <a:rPr lang="en-US" dirty="0" err="1"/>
              <a:t>sanjel</a:t>
            </a:r>
            <a:r>
              <a:rPr lang="en-US" dirty="0"/>
              <a:t> </a:t>
            </a:r>
            <a:r>
              <a:rPr lang="en-US" dirty="0" err="1"/>
              <a:t>steacs</a:t>
            </a:r>
            <a:br>
              <a:rPr lang="en-US" dirty="0"/>
            </a:br>
            <a:r>
              <a:rPr lang="en-US" dirty="0">
                <a:solidFill>
                  <a:schemeClr val="bg1">
                    <a:lumMod val="75000"/>
                  </a:schemeClr>
                </a:solidFill>
              </a:rPr>
              <a:t>briefing</a:t>
            </a:r>
            <a:endParaRPr lang="en-US" dirty="0"/>
          </a:p>
        </p:txBody>
      </p:sp>
      <p:sp>
        <p:nvSpPr>
          <p:cNvPr id="9" name="Rectangle 8"/>
          <p:cNvSpPr/>
          <p:nvPr/>
        </p:nvSpPr>
        <p:spPr>
          <a:xfrm>
            <a:off x="342900" y="1268760"/>
            <a:ext cx="10085071" cy="1255728"/>
          </a:xfrm>
          <a:prstGeom prst="rect">
            <a:avLst/>
          </a:prstGeom>
        </p:spPr>
        <p:txBody>
          <a:bodyPr wrap="square">
            <a:spAutoFit/>
          </a:bodyPr>
          <a:lstStyle/>
          <a:p>
            <a:pPr marL="342900"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Execution</a:t>
            </a:r>
          </a:p>
          <a:p>
            <a:pPr marL="728663" lvl="1" indent="-271463">
              <a:spcBef>
                <a:spcPct val="45000"/>
              </a:spcBef>
              <a:buClr>
                <a:srgbClr val="860038"/>
              </a:buClr>
              <a:buFont typeface="Wingdings" pitchFamily="2" charset="2"/>
              <a:buChar char="§"/>
            </a:pPr>
            <a:endParaRPr lang="en-US" sz="1800" kern="0" dirty="0">
              <a:solidFill>
                <a:srgbClr val="000000"/>
              </a:solidFill>
              <a:latin typeface="Arial Narrow" pitchFamily="34" charset="0"/>
            </a:endParaRPr>
          </a:p>
          <a:p>
            <a:pPr marL="271463"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175" y="1923554"/>
            <a:ext cx="8646795" cy="4209960"/>
          </a:xfrm>
          <a:prstGeom prst="rect">
            <a:avLst/>
          </a:prstGeom>
        </p:spPr>
      </p:pic>
    </p:spTree>
    <p:extLst>
      <p:ext uri="{BB962C8B-B14F-4D97-AF65-F5344CB8AC3E}">
        <p14:creationId xmlns:p14="http://schemas.microsoft.com/office/powerpoint/2010/main" val="371030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PRE-JOB rig crew and </a:t>
            </a:r>
            <a:r>
              <a:rPr lang="en-US" dirty="0" err="1"/>
              <a:t>sanjel</a:t>
            </a:r>
            <a:r>
              <a:rPr lang="en-US" dirty="0"/>
              <a:t> </a:t>
            </a:r>
            <a:r>
              <a:rPr lang="en-US" dirty="0" err="1"/>
              <a:t>steacs</a:t>
            </a:r>
            <a:br>
              <a:rPr lang="en-US" dirty="0"/>
            </a:br>
            <a:r>
              <a:rPr lang="en-US" dirty="0">
                <a:solidFill>
                  <a:schemeClr val="bg1">
                    <a:lumMod val="75000"/>
                  </a:schemeClr>
                </a:solidFill>
              </a:rPr>
              <a:t>briefing</a:t>
            </a:r>
            <a:endParaRPr lang="en-US" dirty="0"/>
          </a:p>
        </p:txBody>
      </p:sp>
      <p:sp>
        <p:nvSpPr>
          <p:cNvPr id="9" name="Rectangle 8"/>
          <p:cNvSpPr/>
          <p:nvPr/>
        </p:nvSpPr>
        <p:spPr>
          <a:xfrm>
            <a:off x="342900" y="1111247"/>
            <a:ext cx="10085071" cy="3141245"/>
          </a:xfrm>
          <a:prstGeom prst="rect">
            <a:avLst/>
          </a:prstGeom>
        </p:spPr>
        <p:txBody>
          <a:bodyPr wrap="square">
            <a:spAutoFit/>
          </a:bodyPr>
          <a:lstStyle/>
          <a:p>
            <a:pPr marL="342900"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Assistance</a:t>
            </a:r>
          </a:p>
          <a:p>
            <a:pPr marL="800100" lvl="1"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Write down all the contact information of the people that will be assisting you during the job.</a:t>
            </a:r>
          </a:p>
          <a:p>
            <a:pPr marL="800100" lvl="1"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Write down the STAR’s information if applicable.</a:t>
            </a:r>
          </a:p>
          <a:p>
            <a:pPr marL="342900"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Communication</a:t>
            </a:r>
          </a:p>
          <a:p>
            <a:pPr marL="742950" lvl="1" indent="-28575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Define who the 2</a:t>
            </a:r>
            <a:r>
              <a:rPr lang="en-US" sz="2000" kern="0" baseline="30000" dirty="0">
                <a:solidFill>
                  <a:srgbClr val="000000"/>
                </a:solidFill>
                <a:latin typeface="Arial Narrow" pitchFamily="34" charset="0"/>
              </a:rPr>
              <a:t>nd</a:t>
            </a:r>
            <a:r>
              <a:rPr lang="en-US" sz="2000" kern="0" dirty="0">
                <a:solidFill>
                  <a:srgbClr val="000000"/>
                </a:solidFill>
                <a:latin typeface="Arial Narrow" pitchFamily="34" charset="0"/>
              </a:rPr>
              <a:t> in command will be.</a:t>
            </a:r>
          </a:p>
          <a:p>
            <a:pPr marL="742950" lvl="1" indent="-28575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Go through all the different forms of communication that will be used on the work site.</a:t>
            </a:r>
          </a:p>
          <a:p>
            <a:pPr marL="271463"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176" y="4133986"/>
            <a:ext cx="8646795" cy="2089857"/>
          </a:xfrm>
          <a:prstGeom prst="rect">
            <a:avLst/>
          </a:prstGeom>
        </p:spPr>
      </p:pic>
    </p:spTree>
    <p:extLst>
      <p:ext uri="{BB962C8B-B14F-4D97-AF65-F5344CB8AC3E}">
        <p14:creationId xmlns:p14="http://schemas.microsoft.com/office/powerpoint/2010/main" val="189365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PRE-JOB rig crew and </a:t>
            </a:r>
            <a:r>
              <a:rPr lang="en-US" dirty="0" err="1"/>
              <a:t>sanjel</a:t>
            </a:r>
            <a:r>
              <a:rPr lang="en-US" dirty="0"/>
              <a:t> </a:t>
            </a:r>
            <a:r>
              <a:rPr lang="en-US" dirty="0" err="1"/>
              <a:t>steacs</a:t>
            </a:r>
            <a:br>
              <a:rPr lang="en-US" dirty="0"/>
            </a:br>
            <a:r>
              <a:rPr lang="en-US" dirty="0">
                <a:solidFill>
                  <a:schemeClr val="bg1">
                    <a:lumMod val="75000"/>
                  </a:schemeClr>
                </a:solidFill>
              </a:rPr>
              <a:t>briefing</a:t>
            </a:r>
            <a:endParaRPr lang="en-US" dirty="0"/>
          </a:p>
        </p:txBody>
      </p:sp>
      <p:sp>
        <p:nvSpPr>
          <p:cNvPr id="9" name="Rectangle 8"/>
          <p:cNvSpPr/>
          <p:nvPr/>
        </p:nvSpPr>
        <p:spPr>
          <a:xfrm>
            <a:off x="342900" y="1111249"/>
            <a:ext cx="10085071" cy="4457759"/>
          </a:xfrm>
          <a:prstGeom prst="rect">
            <a:avLst/>
          </a:prstGeom>
        </p:spPr>
        <p:txBody>
          <a:bodyPr wrap="square">
            <a:spAutoFit/>
          </a:bodyPr>
          <a:lstStyle/>
          <a:p>
            <a:pPr marL="342900"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Safety</a:t>
            </a:r>
          </a:p>
          <a:p>
            <a:pPr marL="800100" lvl="1"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Go through the ERP for the location.</a:t>
            </a:r>
          </a:p>
          <a:p>
            <a:pPr marL="800100" lvl="1"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Discuss how all remaining equipment will be moved or lifted.</a:t>
            </a:r>
          </a:p>
          <a:p>
            <a:pPr marL="800100" lvl="1"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Discuss all the required PPE for the job.</a:t>
            </a:r>
          </a:p>
          <a:p>
            <a:pPr marL="800100" lvl="1"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Bring up all the hazards on location and add any hazards that were missed.</a:t>
            </a:r>
          </a:p>
          <a:p>
            <a:pPr marL="800100" lvl="1"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Go through all SDS’s and make sure they are readily available.</a:t>
            </a:r>
          </a:p>
          <a:p>
            <a:pPr marL="800100" lvl="1"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Discuss the orange/red zone.</a:t>
            </a:r>
          </a:p>
          <a:p>
            <a:pPr marL="800100" lvl="1"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Answer any questions and make sure the crew understands what they are doing.</a:t>
            </a:r>
          </a:p>
          <a:p>
            <a:pPr marL="800100" lvl="1" indent="-342900">
              <a:spcBef>
                <a:spcPct val="45000"/>
              </a:spcBef>
              <a:buClr>
                <a:srgbClr val="860038"/>
              </a:buClr>
              <a:buFont typeface="Wingdings" panose="05000000000000000000" pitchFamily="2" charset="2"/>
              <a:buChar char="§"/>
            </a:pPr>
            <a:endParaRPr lang="en-US" sz="1800" kern="0" dirty="0">
              <a:solidFill>
                <a:srgbClr val="000000"/>
              </a:solidFill>
              <a:latin typeface="Arial Narrow" pitchFamily="34" charset="0"/>
            </a:endParaRPr>
          </a:p>
          <a:p>
            <a:pPr marL="800100" lvl="1" indent="-342900">
              <a:spcBef>
                <a:spcPct val="45000"/>
              </a:spcBef>
              <a:buClr>
                <a:srgbClr val="860038"/>
              </a:buClr>
              <a:buFont typeface="Wingdings" panose="05000000000000000000" pitchFamily="2" charset="2"/>
              <a:buChar char="§"/>
            </a:pPr>
            <a:endParaRPr lang="en-US" sz="2000" kern="0" dirty="0">
              <a:solidFill>
                <a:srgbClr val="000000"/>
              </a:solidFill>
              <a:latin typeface="Arial Narrow"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798" y="4643820"/>
            <a:ext cx="8646795" cy="1575580"/>
          </a:xfrm>
          <a:prstGeom prst="rect">
            <a:avLst/>
          </a:prstGeom>
        </p:spPr>
      </p:pic>
    </p:spTree>
    <p:extLst>
      <p:ext uri="{BB962C8B-B14F-4D97-AF65-F5344CB8AC3E}">
        <p14:creationId xmlns:p14="http://schemas.microsoft.com/office/powerpoint/2010/main" val="5912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Cementing corporate standard 7a</a:t>
            </a:r>
            <a:br>
              <a:rPr lang="en-US" dirty="0"/>
            </a:br>
            <a:r>
              <a:rPr lang="en-US" dirty="0">
                <a:solidFill>
                  <a:schemeClr val="bg1">
                    <a:lumMod val="75000"/>
                  </a:schemeClr>
                </a:solidFill>
              </a:rPr>
              <a:t>Key Takeaways as supervisor</a:t>
            </a:r>
          </a:p>
        </p:txBody>
      </p:sp>
      <p:sp>
        <p:nvSpPr>
          <p:cNvPr id="9" name="Rectangle 8"/>
          <p:cNvSpPr/>
          <p:nvPr/>
        </p:nvSpPr>
        <p:spPr>
          <a:xfrm>
            <a:off x="342900" y="1029903"/>
            <a:ext cx="10283826" cy="5429942"/>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This is printed in Chapter 2.</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Review and comment if it is not working or does not make sense.</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Highlight areas below. Can be used as a checklist for job prep – execution</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Written so can follow what needs to be done in common order of Operations</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Job Design</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Departure Meeting</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Arrival at Location</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Rig in</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Pre-job Safety</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Execution</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Rig Out</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Job Documentation</a:t>
            </a:r>
          </a:p>
        </p:txBody>
      </p:sp>
    </p:spTree>
    <p:extLst>
      <p:ext uri="{BB962C8B-B14F-4D97-AF65-F5344CB8AC3E}">
        <p14:creationId xmlns:p14="http://schemas.microsoft.com/office/powerpoint/2010/main" val="287508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PRE-JOB rig crew and </a:t>
            </a:r>
            <a:r>
              <a:rPr lang="en-US" dirty="0" err="1"/>
              <a:t>sanjel</a:t>
            </a:r>
            <a:r>
              <a:rPr lang="en-US" dirty="0"/>
              <a:t> </a:t>
            </a:r>
            <a:r>
              <a:rPr lang="en-US" dirty="0" err="1"/>
              <a:t>steacs</a:t>
            </a:r>
            <a:br>
              <a:rPr lang="en-US" dirty="0"/>
            </a:br>
            <a:r>
              <a:rPr lang="en-US" dirty="0">
                <a:solidFill>
                  <a:schemeClr val="bg1">
                    <a:lumMod val="75000"/>
                  </a:schemeClr>
                </a:solidFill>
              </a:rPr>
              <a:t>briefing</a:t>
            </a:r>
            <a:r>
              <a:rPr lang="en-US" dirty="0"/>
              <a:t> </a:t>
            </a:r>
            <a:r>
              <a:rPr lang="en-US" dirty="0">
                <a:solidFill>
                  <a:schemeClr val="bg1">
                    <a:lumMod val="75000"/>
                  </a:schemeClr>
                </a:solidFill>
              </a:rPr>
              <a:t>Scenario</a:t>
            </a:r>
            <a:endParaRPr lang="en-US" dirty="0"/>
          </a:p>
        </p:txBody>
      </p:sp>
      <p:sp>
        <p:nvSpPr>
          <p:cNvPr id="9" name="Rectangle 8"/>
          <p:cNvSpPr/>
          <p:nvPr/>
        </p:nvSpPr>
        <p:spPr>
          <a:xfrm>
            <a:off x="342899" y="1260909"/>
            <a:ext cx="11505799" cy="4765151"/>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Use call sheet (21 - Cenovus CS (Intermediate) – 1067782) Intermediate for Cenovus 109/03-20-070-04 W4M</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Use Program (8 - Cenovus Pgm  (Surf and </a:t>
            </a:r>
            <a:r>
              <a:rPr lang="en-US" sz="2000" kern="0" dirty="0" err="1">
                <a:solidFill>
                  <a:srgbClr val="000000"/>
                </a:solidFill>
                <a:latin typeface="Arial Narrow" pitchFamily="34" charset="0"/>
              </a:rPr>
              <a:t>Interm</a:t>
            </a:r>
            <a:r>
              <a:rPr lang="en-US" sz="2000" kern="0" dirty="0">
                <a:solidFill>
                  <a:srgbClr val="000000"/>
                </a:solidFill>
                <a:latin typeface="Arial Narrow" pitchFamily="34" charset="0"/>
              </a:rPr>
              <a:t>) – 4322.R1)</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Sanjel has arrived on location for a Cenovus Intermediate casing job. It is 2000hrs and foggy. There was a light rain that is frozen now. </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The location is matted from the p-tanks to the rig</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See diagram for lease layout.</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Extra long rig in to stand pipe in cellar.</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Using the information provided and the paperwork found in Chapter 21, we will go through a mock Pre-job Rig crew and Sanjel STEACS briefing to show you what this should look like.</a:t>
            </a:r>
          </a:p>
          <a:p>
            <a:pPr marL="271463" indent="-271463">
              <a:spcBef>
                <a:spcPct val="45000"/>
              </a:spcBef>
              <a:buClr>
                <a:srgbClr val="860038"/>
              </a:buClr>
              <a:buFont typeface="Wingdings" pitchFamily="2" charset="2"/>
              <a:buChar char="§"/>
            </a:pPr>
            <a:endParaRPr lang="en-US" sz="2200" kern="0" dirty="0">
              <a:solidFill>
                <a:srgbClr val="000000"/>
              </a:solidFill>
              <a:latin typeface="Arial Narrow" pitchFamily="34" charset="0"/>
            </a:endParaRPr>
          </a:p>
          <a:p>
            <a:pPr>
              <a:spcBef>
                <a:spcPct val="45000"/>
              </a:spcBef>
              <a:buClr>
                <a:srgbClr val="860038"/>
              </a:buClr>
            </a:pPr>
            <a:endParaRPr lang="en-US" sz="2200" kern="0" dirty="0">
              <a:solidFill>
                <a:srgbClr val="000000"/>
              </a:solidFill>
              <a:latin typeface="Arial Narrow" pitchFamily="34" charset="0"/>
            </a:endParaRPr>
          </a:p>
        </p:txBody>
      </p:sp>
    </p:spTree>
    <p:extLst>
      <p:ext uri="{BB962C8B-B14F-4D97-AF65-F5344CB8AC3E}">
        <p14:creationId xmlns:p14="http://schemas.microsoft.com/office/powerpoint/2010/main" val="119443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Post-JOB </a:t>
            </a:r>
            <a:r>
              <a:rPr lang="en-US" dirty="0" err="1"/>
              <a:t>sanjel</a:t>
            </a:r>
            <a:r>
              <a:rPr lang="en-US" dirty="0"/>
              <a:t> </a:t>
            </a:r>
            <a:r>
              <a:rPr lang="en-US" dirty="0" err="1"/>
              <a:t>steacs</a:t>
            </a:r>
            <a:br>
              <a:rPr lang="en-US" dirty="0"/>
            </a:br>
            <a:r>
              <a:rPr lang="en-US" dirty="0">
                <a:solidFill>
                  <a:schemeClr val="bg1">
                    <a:lumMod val="75000"/>
                  </a:schemeClr>
                </a:solidFill>
              </a:rPr>
              <a:t>briefing</a:t>
            </a:r>
            <a:endParaRPr lang="en-US" dirty="0"/>
          </a:p>
        </p:txBody>
      </p:sp>
      <p:sp>
        <p:nvSpPr>
          <p:cNvPr id="9" name="Rectangle 8"/>
          <p:cNvSpPr/>
          <p:nvPr/>
        </p:nvSpPr>
        <p:spPr>
          <a:xfrm>
            <a:off x="6096000" y="1268760"/>
            <a:ext cx="4331970" cy="1617366"/>
          </a:xfrm>
          <a:prstGeom prst="rect">
            <a:avLst/>
          </a:prstGeom>
        </p:spPr>
        <p:txBody>
          <a:bodyPr wrap="square">
            <a:spAutoFit/>
          </a:bodyPr>
          <a:lstStyle/>
          <a:p>
            <a:pPr marL="342900"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FRM-HSE-015a form needs to be filled out and handed in to the district. </a:t>
            </a:r>
          </a:p>
          <a:p>
            <a:pPr marL="728663" lvl="1"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a:p>
            <a:pPr marL="271463"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176" y="1268760"/>
            <a:ext cx="4202283" cy="4991363"/>
          </a:xfrm>
          <a:prstGeom prst="rect">
            <a:avLst/>
          </a:prstGeom>
        </p:spPr>
      </p:pic>
    </p:spTree>
    <p:extLst>
      <p:ext uri="{BB962C8B-B14F-4D97-AF65-F5344CB8AC3E}">
        <p14:creationId xmlns:p14="http://schemas.microsoft.com/office/powerpoint/2010/main" val="21779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Post-JOB </a:t>
            </a:r>
            <a:r>
              <a:rPr lang="en-US" dirty="0" err="1"/>
              <a:t>sanjel</a:t>
            </a:r>
            <a:r>
              <a:rPr lang="en-US" dirty="0"/>
              <a:t> </a:t>
            </a:r>
            <a:r>
              <a:rPr lang="en-US" dirty="0" err="1"/>
              <a:t>steacs</a:t>
            </a:r>
            <a:br>
              <a:rPr lang="en-US" dirty="0"/>
            </a:br>
            <a:r>
              <a:rPr lang="en-US" dirty="0">
                <a:solidFill>
                  <a:schemeClr val="bg1">
                    <a:lumMod val="75000"/>
                  </a:schemeClr>
                </a:solidFill>
              </a:rPr>
              <a:t>briefing</a:t>
            </a:r>
            <a:endParaRPr lang="en-US" dirty="0"/>
          </a:p>
        </p:txBody>
      </p:sp>
      <p:sp>
        <p:nvSpPr>
          <p:cNvPr id="9" name="Rectangle 8"/>
          <p:cNvSpPr/>
          <p:nvPr/>
        </p:nvSpPr>
        <p:spPr>
          <a:xfrm>
            <a:off x="342900" y="1268761"/>
            <a:ext cx="10947534" cy="2344103"/>
          </a:xfrm>
          <a:prstGeom prst="rect">
            <a:avLst/>
          </a:prstGeom>
        </p:spPr>
        <p:txBody>
          <a:bodyPr wrap="square">
            <a:spAutoFit/>
          </a:bodyPr>
          <a:lstStyle/>
          <a:p>
            <a:pPr marL="342900"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As a supervisor you need to gather up everyone after the job to have a post-job STEACS briefing to go through what is happening when rigging out, who is doing what, etc.</a:t>
            </a:r>
          </a:p>
          <a:p>
            <a:pPr marL="342900"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In FRM-HSE-015a, there is a section in Execution to fill out the tasks, the safety hazards, the controls that put in place to mitigate the hazards, and who is doing those tasks.</a:t>
            </a:r>
          </a:p>
          <a:p>
            <a:pPr marL="728663" lvl="1"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a:p>
            <a:pPr marL="271463"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990" y="3868616"/>
            <a:ext cx="6217920" cy="2321170"/>
          </a:xfrm>
          <a:prstGeom prst="rect">
            <a:avLst/>
          </a:prstGeom>
        </p:spPr>
      </p:pic>
    </p:spTree>
    <p:extLst>
      <p:ext uri="{BB962C8B-B14F-4D97-AF65-F5344CB8AC3E}">
        <p14:creationId xmlns:p14="http://schemas.microsoft.com/office/powerpoint/2010/main" val="354447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Post-JOB </a:t>
            </a:r>
            <a:r>
              <a:rPr lang="en-US" dirty="0" err="1"/>
              <a:t>sanjel</a:t>
            </a:r>
            <a:r>
              <a:rPr lang="en-US" dirty="0"/>
              <a:t> </a:t>
            </a:r>
            <a:r>
              <a:rPr lang="en-US" dirty="0" err="1"/>
              <a:t>steacs</a:t>
            </a:r>
            <a:br>
              <a:rPr lang="en-US" dirty="0"/>
            </a:br>
            <a:r>
              <a:rPr lang="en-US" dirty="0">
                <a:solidFill>
                  <a:schemeClr val="bg1">
                    <a:lumMod val="75000"/>
                  </a:schemeClr>
                </a:solidFill>
              </a:rPr>
              <a:t>briefing</a:t>
            </a:r>
            <a:endParaRPr lang="en-US" dirty="0"/>
          </a:p>
        </p:txBody>
      </p:sp>
      <p:sp>
        <p:nvSpPr>
          <p:cNvPr id="9" name="Rectangle 8"/>
          <p:cNvSpPr/>
          <p:nvPr/>
        </p:nvSpPr>
        <p:spPr>
          <a:xfrm>
            <a:off x="342900" y="1268761"/>
            <a:ext cx="10085071" cy="1180708"/>
          </a:xfrm>
          <a:prstGeom prst="rect">
            <a:avLst/>
          </a:prstGeom>
        </p:spPr>
        <p:txBody>
          <a:bodyPr wrap="square">
            <a:spAutoFit/>
          </a:bodyPr>
          <a:lstStyle/>
          <a:p>
            <a:pPr marL="342900" indent="-3429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Here is an example of how to fill out the Execution section, you just need to hold a meeting to make sure everyone knows what they are doing so its organized and efficient.</a:t>
            </a:r>
          </a:p>
          <a:p>
            <a:pPr marL="271463"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329" y="2729133"/>
            <a:ext cx="8496642" cy="3439803"/>
          </a:xfrm>
          <a:prstGeom prst="rect">
            <a:avLst/>
          </a:prstGeom>
        </p:spPr>
      </p:pic>
    </p:spTree>
    <p:extLst>
      <p:ext uri="{BB962C8B-B14F-4D97-AF65-F5344CB8AC3E}">
        <p14:creationId xmlns:p14="http://schemas.microsoft.com/office/powerpoint/2010/main" val="425920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p:sp>
      <p:sp>
        <p:nvSpPr>
          <p:cNvPr id="5" name="Title 4"/>
          <p:cNvSpPr>
            <a:spLocks noGrp="1"/>
          </p:cNvSpPr>
          <p:nvPr>
            <p:ph type="title"/>
          </p:nvPr>
        </p:nvSpPr>
        <p:spPr>
          <a:xfrm>
            <a:off x="1524000" y="990600"/>
            <a:ext cx="8973769" cy="4770120"/>
          </a:xfrm>
        </p:spPr>
        <p:txBody>
          <a:bodyPr/>
          <a:lstStyle/>
          <a:p>
            <a:r>
              <a:rPr lang="en-US" dirty="0"/>
              <a:t>Homework do example on Next Slide.</a:t>
            </a:r>
            <a:br>
              <a:rPr lang="en-US" dirty="0"/>
            </a:br>
            <a:r>
              <a:rPr lang="en-US" dirty="0"/>
              <a:t>read instruction documents in </a:t>
            </a:r>
            <a:r>
              <a:rPr lang="en-US" dirty="0" err="1"/>
              <a:t>ch</a:t>
            </a:r>
            <a:r>
              <a:rPr lang="en-US" dirty="0"/>
              <a:t> 16 – 20.</a:t>
            </a:r>
            <a:br>
              <a:rPr lang="en-US" dirty="0"/>
            </a:br>
            <a:r>
              <a:rPr lang="en-US" dirty="0"/>
              <a:t>review MATERIAL For Day 4 quiz: CHPT 6, 26; Read slides 48-86, 130-144, &amp; 189-204.</a:t>
            </a:r>
          </a:p>
        </p:txBody>
      </p:sp>
    </p:spTree>
    <p:extLst>
      <p:ext uri="{BB962C8B-B14F-4D97-AF65-F5344CB8AC3E}">
        <p14:creationId xmlns:p14="http://schemas.microsoft.com/office/powerpoint/2010/main" val="3802968335"/>
      </p:ext>
    </p:extLst>
  </p:cSld>
  <p:clrMapOvr>
    <a:masterClrMapping/>
  </p:clrMapOvr>
  <p:transition spd="slow">
    <p:wipe dir="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br>
              <a:rPr lang="en-US" dirty="0"/>
            </a:br>
            <a:r>
              <a:rPr lang="en-US" dirty="0">
                <a:solidFill>
                  <a:schemeClr val="bg1">
                    <a:lumMod val="75000"/>
                  </a:schemeClr>
                </a:solidFill>
              </a:rPr>
              <a:t>Scenario &amp; Read instruction documents</a:t>
            </a:r>
            <a:endParaRPr lang="en-US" dirty="0"/>
          </a:p>
        </p:txBody>
      </p:sp>
      <p:sp>
        <p:nvSpPr>
          <p:cNvPr id="9" name="Rectangle 8"/>
          <p:cNvSpPr/>
          <p:nvPr/>
        </p:nvSpPr>
        <p:spPr>
          <a:xfrm>
            <a:off x="342900" y="1280160"/>
            <a:ext cx="9144000" cy="3609834"/>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Intermediate</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Total casing – 2846 m  Shoe track – 10.7 m 177.8 mm 35.72 kg/m L-80	</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Surface casing 219.1 mm 35.72 kg/m to 601 m</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200 mm OH (20% Excess)</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150 m Invert pre-flush / 150 m Invert spacer</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iGain and Expandomix HT (ToT 1926 m)</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Mud: 1150 kg/m³ (Pressurized = 1205 kg/m³) Invert</a:t>
            </a:r>
          </a:p>
          <a:p>
            <a:pPr marL="271463"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p:txBody>
      </p:sp>
    </p:spTree>
    <p:extLst>
      <p:ext uri="{BB962C8B-B14F-4D97-AF65-F5344CB8AC3E}">
        <p14:creationId xmlns:p14="http://schemas.microsoft.com/office/powerpoint/2010/main" val="87038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p:sp>
      <p:sp>
        <p:nvSpPr>
          <p:cNvPr id="5" name="Title 4"/>
          <p:cNvSpPr>
            <a:spLocks noGrp="1"/>
          </p:cNvSpPr>
          <p:nvPr>
            <p:ph type="title"/>
          </p:nvPr>
        </p:nvSpPr>
        <p:spPr/>
        <p:txBody>
          <a:bodyPr/>
          <a:lstStyle/>
          <a:p>
            <a:r>
              <a:rPr lang="en-US" dirty="0"/>
              <a:t>Quiz </a:t>
            </a:r>
            <a:br>
              <a:rPr lang="en-US" dirty="0"/>
            </a:br>
            <a:r>
              <a:rPr lang="en-US" dirty="0"/>
              <a:t>review homework example</a:t>
            </a:r>
          </a:p>
        </p:txBody>
      </p:sp>
    </p:spTree>
    <p:extLst>
      <p:ext uri="{BB962C8B-B14F-4D97-AF65-F5344CB8AC3E}">
        <p14:creationId xmlns:p14="http://schemas.microsoft.com/office/powerpoint/2010/main" val="653306481"/>
      </p:ext>
    </p:extLst>
  </p:cSld>
  <p:clrMapOvr>
    <a:masterClrMapping/>
  </p:clrMapOvr>
  <p:transition spd="slow">
    <p:wipe dir="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p:sp>
      <p:sp>
        <p:nvSpPr>
          <p:cNvPr id="5" name="Title 4"/>
          <p:cNvSpPr>
            <a:spLocks noGrp="1"/>
          </p:cNvSpPr>
          <p:nvPr>
            <p:ph type="title"/>
          </p:nvPr>
        </p:nvSpPr>
        <p:spPr/>
        <p:txBody>
          <a:bodyPr/>
          <a:lstStyle/>
          <a:p>
            <a:r>
              <a:rPr lang="en-US" dirty="0"/>
              <a:t>Cement plug calculations</a:t>
            </a:r>
          </a:p>
        </p:txBody>
      </p:sp>
    </p:spTree>
    <p:extLst>
      <p:ext uri="{BB962C8B-B14F-4D97-AF65-F5344CB8AC3E}">
        <p14:creationId xmlns:p14="http://schemas.microsoft.com/office/powerpoint/2010/main" val="2828225973"/>
      </p:ext>
    </p:extLst>
  </p:cSld>
  <p:clrMapOvr>
    <a:masterClrMapping/>
  </p:clrMapOvr>
  <p:transition spd="slow">
    <p:wipe dir="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Reasons for Spotting plugs</a:t>
            </a:r>
          </a:p>
        </p:txBody>
      </p:sp>
      <p:sp>
        <p:nvSpPr>
          <p:cNvPr id="6" name="Content Placeholder 5"/>
          <p:cNvSpPr>
            <a:spLocks noGrp="1"/>
          </p:cNvSpPr>
          <p:nvPr>
            <p:ph sz="half" idx="1"/>
          </p:nvPr>
        </p:nvSpPr>
        <p:spPr>
          <a:xfrm>
            <a:off x="336341" y="1164657"/>
            <a:ext cx="4749006" cy="4620126"/>
          </a:xfrm>
        </p:spPr>
        <p:txBody>
          <a:bodyPr/>
          <a:lstStyle/>
          <a:p>
            <a:r>
              <a:rPr lang="en-CA" b="1" dirty="0"/>
              <a:t>Abandonment </a:t>
            </a:r>
          </a:p>
          <a:p>
            <a:r>
              <a:rPr lang="en-CA" b="1" dirty="0"/>
              <a:t>Lost Circulation</a:t>
            </a:r>
          </a:p>
          <a:p>
            <a:r>
              <a:rPr lang="en-CA" b="1" dirty="0"/>
              <a:t>Sidetracking</a:t>
            </a:r>
          </a:p>
          <a:p>
            <a:r>
              <a:rPr lang="en-CA" b="1" dirty="0"/>
              <a:t>Zone Isolation</a:t>
            </a:r>
          </a:p>
          <a:p>
            <a:r>
              <a:rPr lang="en-CA" b="1" dirty="0"/>
              <a:t>Formation Testing</a:t>
            </a:r>
          </a:p>
          <a:p>
            <a:r>
              <a:rPr lang="en-CA" b="1" dirty="0"/>
              <a:t>Squeeze</a:t>
            </a:r>
          </a:p>
        </p:txBody>
      </p:sp>
    </p:spTree>
    <p:extLst>
      <p:ext uri="{BB962C8B-B14F-4D97-AF65-F5344CB8AC3E}">
        <p14:creationId xmlns:p14="http://schemas.microsoft.com/office/powerpoint/2010/main" val="76268672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Balanced plug</a:t>
            </a:r>
          </a:p>
        </p:txBody>
      </p:sp>
      <p:sp>
        <p:nvSpPr>
          <p:cNvPr id="3" name="TextBox 2"/>
          <p:cNvSpPr txBox="1"/>
          <p:nvPr/>
        </p:nvSpPr>
        <p:spPr>
          <a:xfrm>
            <a:off x="336341" y="1145406"/>
            <a:ext cx="10944467" cy="4170372"/>
          </a:xfrm>
          <a:prstGeom prst="rect">
            <a:avLst/>
          </a:prstGeom>
          <a:noFill/>
        </p:spPr>
        <p:txBody>
          <a:bodyPr wrap="square" rtlCol="0">
            <a:spAutoFit/>
          </a:bodyPr>
          <a:lstStyle/>
          <a:p>
            <a:pPr eaLnBrk="1" hangingPunct="1">
              <a:buClr>
                <a:srgbClr val="860038"/>
              </a:buClr>
              <a:defRPr/>
            </a:pPr>
            <a:r>
              <a:rPr lang="en-US" sz="2000" b="1" dirty="0">
                <a:solidFill>
                  <a:srgbClr val="000000"/>
                </a:solidFill>
                <a:latin typeface="Arial Narrow" panose="020B0606020202030204" pitchFamily="34" charset="0"/>
                <a:ea typeface="+mn-ea"/>
                <a:cs typeface="Arial" pitchFamily="34" charset="0"/>
              </a:rPr>
              <a:t>To place a balanced plug:</a:t>
            </a:r>
          </a:p>
          <a:p>
            <a:pPr eaLnBrk="1" hangingPunct="1">
              <a:buClr>
                <a:srgbClr val="860038"/>
              </a:buClr>
              <a:defRPr/>
            </a:pPr>
            <a:endParaRPr lang="en-US" sz="2000" b="1" dirty="0">
              <a:solidFill>
                <a:srgbClr val="000000"/>
              </a:solidFill>
              <a:latin typeface="Arial Narrow" panose="020B0606020202030204" pitchFamily="34" charset="0"/>
              <a:ea typeface="+mn-ea"/>
              <a:cs typeface="Arial" pitchFamily="34" charset="0"/>
            </a:endParaRPr>
          </a:p>
          <a:p>
            <a:pPr marL="285750" indent="-285750" eaLnBrk="1" hangingPunct="1">
              <a:spcBef>
                <a:spcPts val="600"/>
              </a:spcBef>
              <a:buClr>
                <a:srgbClr val="860038"/>
              </a:buClr>
              <a:buFont typeface="Wingdings" panose="05000000000000000000" pitchFamily="2" charset="2"/>
              <a:buChar char="§"/>
              <a:defRPr/>
            </a:pPr>
            <a:r>
              <a:rPr lang="en-US" sz="2000" dirty="0">
                <a:solidFill>
                  <a:srgbClr val="000000"/>
                </a:solidFill>
                <a:latin typeface="Arial Narrow" panose="020B0606020202030204" pitchFamily="34" charset="0"/>
                <a:ea typeface="+mn-ea"/>
                <a:cs typeface="Arial" pitchFamily="34" charset="0"/>
              </a:rPr>
              <a:t>Pump required preflush/spacer down tubing/drill pipe</a:t>
            </a:r>
          </a:p>
          <a:p>
            <a:pPr marL="285750" indent="-285750" eaLnBrk="1" hangingPunct="1">
              <a:spcBef>
                <a:spcPts val="600"/>
              </a:spcBef>
              <a:buClr>
                <a:srgbClr val="860038"/>
              </a:buClr>
              <a:buFont typeface="Wingdings" panose="05000000000000000000" pitchFamily="2" charset="2"/>
              <a:buChar char="§"/>
              <a:defRPr/>
            </a:pPr>
            <a:endParaRPr lang="en-US" sz="2000" dirty="0">
              <a:solidFill>
                <a:srgbClr val="000000"/>
              </a:solidFill>
              <a:latin typeface="Arial Narrow" panose="020B0606020202030204" pitchFamily="34" charset="0"/>
              <a:ea typeface="+mn-ea"/>
              <a:cs typeface="Arial" pitchFamily="34" charset="0"/>
            </a:endParaRPr>
          </a:p>
          <a:p>
            <a:pPr marL="285750" indent="-285750" eaLnBrk="1" hangingPunct="1">
              <a:spcBef>
                <a:spcPts val="600"/>
              </a:spcBef>
              <a:buClr>
                <a:srgbClr val="860038"/>
              </a:buClr>
              <a:buFont typeface="Wingdings" panose="05000000000000000000" pitchFamily="2" charset="2"/>
              <a:buChar char="§"/>
              <a:defRPr/>
            </a:pPr>
            <a:r>
              <a:rPr lang="en-US" sz="2000" dirty="0">
                <a:solidFill>
                  <a:srgbClr val="000000"/>
                </a:solidFill>
                <a:latin typeface="Arial Narrow" panose="020B0606020202030204" pitchFamily="34" charset="0"/>
                <a:ea typeface="+mn-ea"/>
                <a:cs typeface="Arial" pitchFamily="34" charset="0"/>
              </a:rPr>
              <a:t>Pump calculated amount of cement down tubing/drill pipe</a:t>
            </a:r>
          </a:p>
          <a:p>
            <a:pPr marL="285750" indent="-285750" eaLnBrk="1" hangingPunct="1">
              <a:spcBef>
                <a:spcPts val="600"/>
              </a:spcBef>
              <a:buClr>
                <a:srgbClr val="860038"/>
              </a:buClr>
              <a:buFont typeface="Wingdings" panose="05000000000000000000" pitchFamily="2" charset="2"/>
              <a:buChar char="§"/>
              <a:defRPr/>
            </a:pPr>
            <a:endParaRPr lang="en-US" sz="2000" dirty="0">
              <a:solidFill>
                <a:srgbClr val="000000"/>
              </a:solidFill>
              <a:latin typeface="Arial Narrow" panose="020B0606020202030204" pitchFamily="34" charset="0"/>
              <a:ea typeface="+mn-ea"/>
              <a:cs typeface="Arial" pitchFamily="34" charset="0"/>
            </a:endParaRPr>
          </a:p>
          <a:p>
            <a:pPr marL="285750" indent="-285750" eaLnBrk="1" hangingPunct="1">
              <a:spcBef>
                <a:spcPts val="600"/>
              </a:spcBef>
              <a:buClr>
                <a:srgbClr val="860038"/>
              </a:buClr>
              <a:buFont typeface="Wingdings" panose="05000000000000000000" pitchFamily="2" charset="2"/>
              <a:buChar char="§"/>
              <a:defRPr/>
            </a:pPr>
            <a:r>
              <a:rPr lang="en-US" sz="2000" dirty="0">
                <a:solidFill>
                  <a:srgbClr val="000000"/>
                </a:solidFill>
                <a:latin typeface="Arial Narrow" panose="020B0606020202030204" pitchFamily="34" charset="0"/>
                <a:ea typeface="+mn-ea"/>
                <a:cs typeface="Arial" pitchFamily="34" charset="0"/>
              </a:rPr>
              <a:t>Pump preflush/spacer behind </a:t>
            </a:r>
          </a:p>
          <a:p>
            <a:pPr eaLnBrk="1" hangingPunct="1">
              <a:spcBef>
                <a:spcPts val="600"/>
              </a:spcBef>
              <a:buClr>
                <a:srgbClr val="860038"/>
              </a:buClr>
              <a:defRPr/>
            </a:pPr>
            <a:endParaRPr lang="en-US" sz="2000" dirty="0">
              <a:solidFill>
                <a:srgbClr val="000000"/>
              </a:solidFill>
              <a:latin typeface="Arial Narrow" panose="020B0606020202030204" pitchFamily="34" charset="0"/>
              <a:ea typeface="+mn-ea"/>
              <a:cs typeface="Arial" pitchFamily="34" charset="0"/>
            </a:endParaRPr>
          </a:p>
          <a:p>
            <a:pPr marL="285750" indent="-285750" eaLnBrk="1" hangingPunct="1">
              <a:spcBef>
                <a:spcPts val="600"/>
              </a:spcBef>
              <a:buClr>
                <a:srgbClr val="860038"/>
              </a:buClr>
              <a:buFont typeface="Wingdings" panose="05000000000000000000" pitchFamily="2" charset="2"/>
              <a:buChar char="§"/>
              <a:defRPr/>
            </a:pPr>
            <a:r>
              <a:rPr lang="en-US" sz="2000" dirty="0">
                <a:solidFill>
                  <a:srgbClr val="000000"/>
                </a:solidFill>
                <a:latin typeface="Arial Narrow" panose="020B0606020202030204" pitchFamily="34" charset="0"/>
                <a:ea typeface="+mn-ea"/>
                <a:cs typeface="Arial" pitchFamily="34" charset="0"/>
              </a:rPr>
              <a:t>Displace with well fluid until the level of fluid on the outside of the pipe is equal to the level of fluid inside the pipe</a:t>
            </a:r>
          </a:p>
          <a:p>
            <a:pPr eaLnBrk="1" hangingPunct="1">
              <a:spcBef>
                <a:spcPts val="600"/>
              </a:spcBef>
              <a:buClr>
                <a:srgbClr val="860038"/>
              </a:buClr>
              <a:defRPr/>
            </a:pPr>
            <a:endParaRPr lang="en-US" sz="2000" dirty="0">
              <a:solidFill>
                <a:srgbClr val="000000"/>
              </a:solidFill>
              <a:latin typeface="Arial Narrow" panose="020B0606020202030204" pitchFamily="34" charset="0"/>
              <a:ea typeface="+mn-ea"/>
              <a:cs typeface="Arial" pitchFamily="34" charset="0"/>
            </a:endParaRPr>
          </a:p>
          <a:p>
            <a:pPr marL="285750" indent="-285750" eaLnBrk="1" hangingPunct="1">
              <a:spcBef>
                <a:spcPts val="600"/>
              </a:spcBef>
              <a:buClr>
                <a:srgbClr val="860038"/>
              </a:buClr>
              <a:buFont typeface="Wingdings" panose="05000000000000000000" pitchFamily="2" charset="2"/>
              <a:buChar char="§"/>
              <a:defRPr/>
            </a:pPr>
            <a:r>
              <a:rPr lang="en-US" sz="2000" dirty="0">
                <a:solidFill>
                  <a:srgbClr val="000000"/>
                </a:solidFill>
                <a:latin typeface="Arial Narrow" panose="020B0606020202030204" pitchFamily="34" charset="0"/>
                <a:ea typeface="+mn-ea"/>
                <a:cs typeface="Arial" pitchFamily="34" charset="0"/>
              </a:rPr>
              <a:t>Pull pipe from hole, leaving cement plug in place with spacer above</a:t>
            </a:r>
          </a:p>
        </p:txBody>
      </p:sp>
    </p:spTree>
    <p:extLst>
      <p:ext uri="{BB962C8B-B14F-4D97-AF65-F5344CB8AC3E}">
        <p14:creationId xmlns:p14="http://schemas.microsoft.com/office/powerpoint/2010/main" val="3955134663"/>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Cementing corporate standard 7a</a:t>
            </a:r>
            <a:br>
              <a:rPr lang="en-US" dirty="0"/>
            </a:br>
            <a:r>
              <a:rPr lang="en-US" dirty="0">
                <a:solidFill>
                  <a:schemeClr val="bg1">
                    <a:lumMod val="75000"/>
                  </a:schemeClr>
                </a:solidFill>
              </a:rPr>
              <a:t>Key Takeaways as supervisor</a:t>
            </a:r>
          </a:p>
        </p:txBody>
      </p:sp>
      <p:sp>
        <p:nvSpPr>
          <p:cNvPr id="9" name="Rectangle 8"/>
          <p:cNvSpPr/>
          <p:nvPr/>
        </p:nvSpPr>
        <p:spPr>
          <a:xfrm>
            <a:off x="342901" y="1203158"/>
            <a:ext cx="10180722" cy="4750147"/>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This is printed in Chapter 2.</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The High-Pressure test must be 7 MPa (1000 psi) or 11% above the MATP rounded up to the nearest 5 but never exceeding the Envelope WP (For example if the PRV setting in Sanjel iron is 4 MPa for a conductor barrel the High Pressure Test must not exceed the PRV setting of 4 MPa.)</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Pressure tests must be done for </a:t>
            </a:r>
            <a:r>
              <a:rPr lang="en-US" sz="2000" kern="0" dirty="0" err="1">
                <a:solidFill>
                  <a:srgbClr val="000000"/>
                </a:solidFill>
                <a:latin typeface="Arial Narrow" pitchFamily="34" charset="0"/>
              </a:rPr>
              <a:t>Sanjel’s</a:t>
            </a:r>
            <a:r>
              <a:rPr lang="en-US" sz="2000" kern="0" dirty="0">
                <a:solidFill>
                  <a:srgbClr val="000000"/>
                </a:solidFill>
                <a:latin typeface="Arial Narrow" pitchFamily="34" charset="0"/>
              </a:rPr>
              <a:t> treating line from the pumping unit(s) to the Sanjel valve closest to the client’s equipment.</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Sanjel Supervisors shall ensure that, with the co-operation of the client, that all Sanjel Personnel at the wellsite is compliant with this and other applicable standards, procedures, policies, best practices, etc. If unacceptable risks exist the Sanjel Supervisor must take action to mitigate the risks. If unacceptable risks cannot be mitigated or the standard requirements cannot be complied with, the Sanjel Supervisor must terminate the job and notify Sanjel Line Management of the situation to seek an acceptable solution that will allow continuation of the operation.</a:t>
            </a:r>
          </a:p>
          <a:p>
            <a:pPr marL="728663" lvl="1"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p:txBody>
      </p:sp>
    </p:spTree>
    <p:extLst>
      <p:ext uri="{BB962C8B-B14F-4D97-AF65-F5344CB8AC3E}">
        <p14:creationId xmlns:p14="http://schemas.microsoft.com/office/powerpoint/2010/main" val="62845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Balanced plug</a:t>
            </a:r>
          </a:p>
        </p:txBody>
      </p:sp>
      <p:pic>
        <p:nvPicPr>
          <p:cNvPr id="7" name="Picture 131"/>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1991544" y="1268760"/>
            <a:ext cx="8280920"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180309"/>
      </p:ext>
    </p:extLst>
  </p:cSld>
  <p:clrMapOvr>
    <a:masterClrMapping/>
  </p:clrMapOvr>
  <p:transition spd="slow">
    <p:wipe dir="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Balanced plug</a:t>
            </a:r>
          </a:p>
        </p:txBody>
      </p:sp>
      <p:pic>
        <p:nvPicPr>
          <p:cNvPr id="3" name="Content Placeholder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46344" y="1345824"/>
            <a:ext cx="8470764" cy="2175974"/>
          </a:xfrm>
        </p:spPr>
      </p:pic>
      <p:sp>
        <p:nvSpPr>
          <p:cNvPr id="6" name="Content Placeholder 2"/>
          <p:cNvSpPr>
            <a:spLocks noGrp="1"/>
          </p:cNvSpPr>
          <p:nvPr>
            <p:ph idx="1"/>
          </p:nvPr>
        </p:nvSpPr>
        <p:spPr>
          <a:xfrm>
            <a:off x="1776257" y="3521798"/>
            <a:ext cx="8699907" cy="2937076"/>
          </a:xfrm>
        </p:spPr>
        <p:txBody>
          <a:bodyPr/>
          <a:lstStyle/>
          <a:p>
            <a:r>
              <a:rPr lang="en-US" b="1" dirty="0"/>
              <a:t>Management of Change sign off in Program for On Site Representative (OSR)</a:t>
            </a:r>
          </a:p>
          <a:p>
            <a:r>
              <a:rPr lang="en-US" b="1" dirty="0"/>
              <a:t>From work instruction document (from SCORE in future but right now they are here)</a:t>
            </a:r>
          </a:p>
          <a:p>
            <a:endParaRPr lang="en-US" sz="2400" dirty="0"/>
          </a:p>
          <a:p>
            <a:pPr marL="271463" lvl="1" indent="0">
              <a:buNone/>
            </a:pPr>
            <a:endParaRPr lang="en-US" sz="2200" dirty="0"/>
          </a:p>
        </p:txBody>
      </p:sp>
      <p:pic>
        <p:nvPicPr>
          <p:cNvPr id="2" name="Picture 1"/>
          <p:cNvPicPr>
            <a:picLocks noChangeAspect="1"/>
          </p:cNvPicPr>
          <p:nvPr/>
        </p:nvPicPr>
        <p:blipFill>
          <a:blip r:embed="rId3"/>
          <a:stretch>
            <a:fillRect/>
          </a:stretch>
        </p:blipFill>
        <p:spPr>
          <a:xfrm>
            <a:off x="3633801" y="4790311"/>
            <a:ext cx="4895850" cy="400050"/>
          </a:xfrm>
          <a:prstGeom prst="rect">
            <a:avLst/>
          </a:prstGeom>
        </p:spPr>
      </p:pic>
    </p:spTree>
    <p:extLst>
      <p:ext uri="{BB962C8B-B14F-4D97-AF65-F5344CB8AC3E}">
        <p14:creationId xmlns:p14="http://schemas.microsoft.com/office/powerpoint/2010/main" val="1693630233"/>
      </p:ext>
    </p:extLst>
  </p:cSld>
  <p:clrMapOvr>
    <a:masterClrMapping/>
  </p:clrMapOvr>
  <p:transition spd="slow">
    <p:wipe dir="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Balanced plug in casing example </a:t>
            </a:r>
          </a:p>
        </p:txBody>
      </p:sp>
      <p:sp>
        <p:nvSpPr>
          <p:cNvPr id="3" name="Content Placeholder 2"/>
          <p:cNvSpPr>
            <a:spLocks noGrp="1"/>
          </p:cNvSpPr>
          <p:nvPr>
            <p:ph idx="1"/>
          </p:nvPr>
        </p:nvSpPr>
        <p:spPr>
          <a:xfrm>
            <a:off x="342900" y="1417642"/>
            <a:ext cx="10841656" cy="4891679"/>
          </a:xfrm>
        </p:spPr>
        <p:txBody>
          <a:bodyPr/>
          <a:lstStyle/>
          <a:p>
            <a:r>
              <a:rPr lang="en-US" sz="2000" b="1" dirty="0"/>
              <a:t>Calculate slurry. Bulk and water requirements.  Determine top of cement plug to calculate displacement.</a:t>
            </a:r>
          </a:p>
          <a:p>
            <a:pPr marL="800100" lvl="1" indent="-342900" eaLnBrk="0" hangingPunct="0">
              <a:buClr>
                <a:srgbClr val="860038"/>
              </a:buClr>
            </a:pPr>
            <a:r>
              <a:rPr lang="en-US" dirty="0"/>
              <a:t>Casing: 114.3 mm 14.14 kg/m</a:t>
            </a:r>
          </a:p>
          <a:p>
            <a:pPr marL="800100" lvl="1" indent="-342900" eaLnBrk="0" hangingPunct="0">
              <a:buClr>
                <a:srgbClr val="860038"/>
              </a:buClr>
            </a:pPr>
            <a:r>
              <a:rPr lang="en-US" dirty="0"/>
              <a:t>Tubing: 60.3 mm 6.99 kg/m J-55 set at 1723 m</a:t>
            </a:r>
          </a:p>
          <a:p>
            <a:pPr marL="800100" lvl="1" indent="-342900" eaLnBrk="0" hangingPunct="0">
              <a:buClr>
                <a:srgbClr val="860038"/>
              </a:buClr>
            </a:pPr>
            <a:r>
              <a:rPr lang="en-US" dirty="0"/>
              <a:t>Plug height required – 150 m</a:t>
            </a:r>
          </a:p>
          <a:p>
            <a:pPr marL="800100" lvl="1" indent="-342900" eaLnBrk="0" hangingPunct="0">
              <a:buClr>
                <a:srgbClr val="860038"/>
              </a:buClr>
            </a:pPr>
            <a:r>
              <a:rPr lang="en-US" dirty="0"/>
              <a:t>Using 0-1-0 G</a:t>
            </a:r>
          </a:p>
          <a:p>
            <a:pPr marL="800100" lvl="1" indent="-342900" eaLnBrk="0" hangingPunct="0">
              <a:buClr>
                <a:srgbClr val="860038"/>
              </a:buClr>
            </a:pPr>
            <a:r>
              <a:rPr lang="en-US" dirty="0"/>
              <a:t>2.5 m³ H</a:t>
            </a:r>
            <a:r>
              <a:rPr lang="en-US" baseline="-25000" dirty="0"/>
              <a:t>2</a:t>
            </a:r>
            <a:r>
              <a:rPr lang="en-US" dirty="0"/>
              <a:t>O ahead</a:t>
            </a:r>
          </a:p>
          <a:p>
            <a:pPr marL="800100" lvl="1" indent="-342900" eaLnBrk="0" hangingPunct="0">
              <a:buClr>
                <a:srgbClr val="860038"/>
              </a:buClr>
            </a:pPr>
            <a:r>
              <a:rPr lang="en-US" dirty="0"/>
              <a:t>Wellbore fluid is water, Friction pressure is 5 MPa.</a:t>
            </a:r>
          </a:p>
          <a:p>
            <a:pPr marL="271463" lvl="1" indent="0">
              <a:buNone/>
            </a:pPr>
            <a:r>
              <a:rPr lang="en-US" b="1" dirty="0"/>
              <a:t>NOTE: When talking about height of plug, this is without drill pipe/tubing in the hole. When talking about height of </a:t>
            </a:r>
            <a:r>
              <a:rPr lang="en-US" b="1" dirty="0" err="1"/>
              <a:t>preflush</a:t>
            </a:r>
            <a:r>
              <a:rPr lang="en-US" b="1" dirty="0"/>
              <a:t>/spacer, this is with drill pipe/tubing in the hole.</a:t>
            </a:r>
          </a:p>
        </p:txBody>
      </p:sp>
    </p:spTree>
    <p:extLst>
      <p:ext uri="{BB962C8B-B14F-4D97-AF65-F5344CB8AC3E}">
        <p14:creationId xmlns:p14="http://schemas.microsoft.com/office/powerpoint/2010/main" val="142903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263" y="188641"/>
            <a:ext cx="10157840" cy="910927"/>
          </a:xfrm>
        </p:spPr>
        <p:txBody>
          <a:bodyPr/>
          <a:lstStyle/>
          <a:p>
            <a:r>
              <a:rPr lang="en-US" dirty="0"/>
              <a:t>Balanced plug in casing example </a:t>
            </a:r>
          </a:p>
        </p:txBody>
      </p:sp>
      <p:sp>
        <p:nvSpPr>
          <p:cNvPr id="3" name="Content Placeholder 2"/>
          <p:cNvSpPr>
            <a:spLocks noGrp="1"/>
          </p:cNvSpPr>
          <p:nvPr>
            <p:ph idx="1"/>
          </p:nvPr>
        </p:nvSpPr>
        <p:spPr>
          <a:xfrm>
            <a:off x="5735961" y="1515609"/>
            <a:ext cx="4680519" cy="4721454"/>
          </a:xfrm>
        </p:spPr>
        <p:txBody>
          <a:bodyPr/>
          <a:lstStyle/>
          <a:p>
            <a:pPr marL="800100" lvl="1" indent="-342900" eaLnBrk="0" hangingPunct="0">
              <a:buClr>
                <a:srgbClr val="860038"/>
              </a:buClr>
            </a:pPr>
            <a:r>
              <a:rPr lang="en-US" dirty="0"/>
              <a:t>Casing: 0.008477 m³/m</a:t>
            </a:r>
          </a:p>
          <a:p>
            <a:pPr marL="800100" lvl="1" indent="-342900" eaLnBrk="0" hangingPunct="0">
              <a:buClr>
                <a:srgbClr val="860038"/>
              </a:buClr>
            </a:pPr>
            <a:r>
              <a:rPr lang="en-US" dirty="0"/>
              <a:t>Tubing: 0.002016 m³/m</a:t>
            </a:r>
          </a:p>
          <a:p>
            <a:pPr marL="800100" lvl="1" indent="-342900" eaLnBrk="0" hangingPunct="0">
              <a:buClr>
                <a:srgbClr val="860038"/>
              </a:buClr>
            </a:pPr>
            <a:r>
              <a:rPr lang="en-US" dirty="0"/>
              <a:t>Annulus: 0.0056 m³/m</a:t>
            </a:r>
          </a:p>
          <a:p>
            <a:pPr marL="800100" lvl="1" indent="-342900" eaLnBrk="0" hangingPunct="0">
              <a:buClr>
                <a:srgbClr val="860038"/>
              </a:buClr>
            </a:pPr>
            <a:r>
              <a:rPr lang="en-US" dirty="0"/>
              <a:t>T &amp; A: 0.007616 m³/m</a:t>
            </a:r>
          </a:p>
          <a:p>
            <a:pPr marL="800100" lvl="1" indent="-342900" eaLnBrk="0" hangingPunct="0">
              <a:buClr>
                <a:srgbClr val="860038"/>
              </a:buClr>
            </a:pPr>
            <a:r>
              <a:rPr lang="en-US" dirty="0"/>
              <a:t>Burst: 53 MPa</a:t>
            </a:r>
          </a:p>
          <a:p>
            <a:pPr marL="800100" lvl="1" indent="-342900" eaLnBrk="0" hangingPunct="0">
              <a:buClr>
                <a:srgbClr val="860038"/>
              </a:buClr>
            </a:pPr>
            <a:r>
              <a:rPr lang="en-US" dirty="0"/>
              <a:t>Collapse: 56 MPa</a:t>
            </a:r>
          </a:p>
          <a:p>
            <a:pPr marL="800100" lvl="1" indent="-342900" eaLnBrk="0" hangingPunct="0">
              <a:buClr>
                <a:srgbClr val="860038"/>
              </a:buClr>
            </a:pPr>
            <a:r>
              <a:rPr lang="en-US" dirty="0"/>
              <a:t>Mix: 0.44 m³/t</a:t>
            </a:r>
          </a:p>
          <a:p>
            <a:pPr marL="800100" lvl="1" indent="-342900" eaLnBrk="0" hangingPunct="0">
              <a:buClr>
                <a:srgbClr val="860038"/>
              </a:buClr>
            </a:pPr>
            <a:r>
              <a:rPr lang="en-US" dirty="0"/>
              <a:t>Yield: 0.76 m³/t</a:t>
            </a:r>
          </a:p>
          <a:p>
            <a:pPr marL="800100" lvl="1" indent="-342900" eaLnBrk="0" hangingPunct="0">
              <a:buClr>
                <a:srgbClr val="860038"/>
              </a:buClr>
            </a:pPr>
            <a:r>
              <a:rPr lang="en-US" dirty="0"/>
              <a:t>Density: 1901 kg/m³</a:t>
            </a:r>
          </a:p>
          <a:p>
            <a:pPr marL="0" indent="0">
              <a:buNone/>
            </a:pPr>
            <a:endParaRPr lang="en-US" sz="2050" dirty="0"/>
          </a:p>
        </p:txBody>
      </p:sp>
      <p:sp>
        <p:nvSpPr>
          <p:cNvPr id="36" name="TextBox 35"/>
          <p:cNvSpPr txBox="1"/>
          <p:nvPr/>
        </p:nvSpPr>
        <p:spPr>
          <a:xfrm>
            <a:off x="5735961" y="5176589"/>
            <a:ext cx="45719" cy="369332"/>
          </a:xfrm>
          <a:prstGeom prst="rect">
            <a:avLst/>
          </a:prstGeom>
          <a:noFill/>
        </p:spPr>
        <p:txBody>
          <a:bodyPr wrap="square" rtlCol="0">
            <a:spAutoFit/>
          </a:bodyPr>
          <a:lstStyle/>
          <a:p>
            <a:pPr eaLnBrk="1" hangingPunct="1">
              <a:defRPr/>
            </a:pPr>
            <a:endParaRPr lang="en-US" sz="1800" dirty="0">
              <a:solidFill>
                <a:srgbClr val="000000"/>
              </a:solidFill>
              <a:latin typeface="HelveticaNeueLT Std"/>
              <a:ea typeface="+mn-ea"/>
              <a:cs typeface="Arial" pitchFamily="34" charset="0"/>
            </a:endParaRPr>
          </a:p>
        </p:txBody>
      </p:sp>
      <p:pic>
        <p:nvPicPr>
          <p:cNvPr id="25" name="Picture 2"/>
          <p:cNvPicPr>
            <a:picLocks noChangeAspect="1" noChangeArrowheads="1"/>
          </p:cNvPicPr>
          <p:nvPr/>
        </p:nvPicPr>
        <p:blipFill>
          <a:blip r:embed="rId3" cstate="print"/>
          <a:srcRect/>
          <a:stretch>
            <a:fillRect/>
          </a:stretch>
        </p:blipFill>
        <p:spPr bwMode="auto">
          <a:xfrm>
            <a:off x="2360849" y="1691927"/>
            <a:ext cx="1530697" cy="4545137"/>
          </a:xfrm>
          <a:prstGeom prst="rect">
            <a:avLst/>
          </a:prstGeom>
          <a:noFill/>
          <a:ln w="9525">
            <a:noFill/>
            <a:miter lim="800000"/>
            <a:headEnd/>
            <a:tailEnd/>
          </a:ln>
        </p:spPr>
      </p:pic>
      <p:cxnSp>
        <p:nvCxnSpPr>
          <p:cNvPr id="27" name="Straight Arrow Connector 26"/>
          <p:cNvCxnSpPr/>
          <p:nvPr/>
        </p:nvCxnSpPr>
        <p:spPr>
          <a:xfrm flipH="1">
            <a:off x="3522242" y="3212976"/>
            <a:ext cx="485526" cy="28803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326669" y="5900395"/>
            <a:ext cx="90936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041553" y="3028310"/>
            <a:ext cx="1242716" cy="707886"/>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114.3 mm</a:t>
            </a:r>
          </a:p>
          <a:p>
            <a:pPr eaLnBrk="1" hangingPunct="1">
              <a:defRPr/>
            </a:pPr>
            <a:r>
              <a:rPr lang="en-US" sz="2000" dirty="0">
                <a:solidFill>
                  <a:srgbClr val="000000"/>
                </a:solidFill>
                <a:latin typeface="Arial Narrow" panose="020B0606020202030204" pitchFamily="34" charset="0"/>
                <a:ea typeface="+mn-ea"/>
                <a:cs typeface="Arial" pitchFamily="34" charset="0"/>
              </a:rPr>
              <a:t>14.14 kg/m</a:t>
            </a:r>
          </a:p>
        </p:txBody>
      </p:sp>
      <p:sp>
        <p:nvSpPr>
          <p:cNvPr id="43" name="TextBox 42"/>
          <p:cNvSpPr txBox="1"/>
          <p:nvPr/>
        </p:nvSpPr>
        <p:spPr>
          <a:xfrm>
            <a:off x="4236034" y="5715729"/>
            <a:ext cx="878593"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1723 m </a:t>
            </a:r>
          </a:p>
        </p:txBody>
      </p:sp>
      <p:sp>
        <p:nvSpPr>
          <p:cNvPr id="5" name="Rectangle 4"/>
          <p:cNvSpPr/>
          <p:nvPr/>
        </p:nvSpPr>
        <p:spPr>
          <a:xfrm>
            <a:off x="2982180" y="1829967"/>
            <a:ext cx="288032" cy="40704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endParaRPr lang="en-US" sz="1800" dirty="0">
              <a:solidFill>
                <a:srgbClr val="FFFFFF"/>
              </a:solidFill>
              <a:latin typeface="HelveticaNeueLT Std"/>
            </a:endParaRPr>
          </a:p>
        </p:txBody>
      </p:sp>
      <p:cxnSp>
        <p:nvCxnSpPr>
          <p:cNvPr id="15" name="Straight Arrow Connector 14"/>
          <p:cNvCxnSpPr/>
          <p:nvPr/>
        </p:nvCxnSpPr>
        <p:spPr>
          <a:xfrm flipH="1" flipV="1">
            <a:off x="3306663" y="4576817"/>
            <a:ext cx="617017" cy="14117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876278" y="4581128"/>
            <a:ext cx="1139603" cy="1015663"/>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60.3 mm </a:t>
            </a:r>
          </a:p>
          <a:p>
            <a:pPr eaLnBrk="1" hangingPunct="1">
              <a:defRPr/>
            </a:pPr>
            <a:r>
              <a:rPr lang="en-US" sz="2000" dirty="0">
                <a:solidFill>
                  <a:srgbClr val="000000"/>
                </a:solidFill>
                <a:latin typeface="Arial Narrow" panose="020B0606020202030204" pitchFamily="34" charset="0"/>
                <a:ea typeface="+mn-ea"/>
                <a:cs typeface="Arial" pitchFamily="34" charset="0"/>
              </a:rPr>
              <a:t>6.99 kg/m</a:t>
            </a:r>
          </a:p>
          <a:p>
            <a:pPr eaLnBrk="1" hangingPunct="1">
              <a:defRPr/>
            </a:pPr>
            <a:r>
              <a:rPr lang="en-US" sz="2000" dirty="0">
                <a:solidFill>
                  <a:srgbClr val="000000"/>
                </a:solidFill>
                <a:latin typeface="Arial Narrow" panose="020B0606020202030204" pitchFamily="34" charset="0"/>
                <a:ea typeface="+mn-ea"/>
                <a:cs typeface="Arial" pitchFamily="34" charset="0"/>
              </a:rPr>
              <a:t>J-55</a:t>
            </a:r>
          </a:p>
        </p:txBody>
      </p:sp>
    </p:spTree>
    <p:extLst>
      <p:ext uri="{BB962C8B-B14F-4D97-AF65-F5344CB8AC3E}">
        <p14:creationId xmlns:p14="http://schemas.microsoft.com/office/powerpoint/2010/main" val="276057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265" y="188641"/>
            <a:ext cx="10080838" cy="910927"/>
          </a:xfrm>
        </p:spPr>
        <p:txBody>
          <a:bodyPr/>
          <a:lstStyle/>
          <a:p>
            <a:r>
              <a:rPr lang="en-US" dirty="0"/>
              <a:t>Balanced plug in casing example </a:t>
            </a:r>
          </a:p>
        </p:txBody>
      </p:sp>
      <p:sp>
        <p:nvSpPr>
          <p:cNvPr id="3" name="Content Placeholder 2"/>
          <p:cNvSpPr>
            <a:spLocks noGrp="1"/>
          </p:cNvSpPr>
          <p:nvPr>
            <p:ph idx="1"/>
          </p:nvPr>
        </p:nvSpPr>
        <p:spPr>
          <a:xfrm>
            <a:off x="5065576" y="1495631"/>
            <a:ext cx="5328592" cy="4937727"/>
          </a:xfrm>
        </p:spPr>
        <p:txBody>
          <a:bodyPr/>
          <a:lstStyle/>
          <a:p>
            <a:pPr lvl="1">
              <a:buClr>
                <a:schemeClr val="accent1"/>
              </a:buClr>
              <a:buFont typeface="Wingdings" panose="05000000000000000000" pitchFamily="2" charset="2"/>
              <a:buChar char="§"/>
            </a:pPr>
            <a:r>
              <a:rPr lang="en-US" dirty="0"/>
              <a:t>Plug height requirements are stated in terms of open hole (or casing):</a:t>
            </a:r>
          </a:p>
          <a:p>
            <a:pPr lvl="1">
              <a:buClr>
                <a:schemeClr val="accent1"/>
              </a:buClr>
              <a:buFont typeface="Wingdings" panose="05000000000000000000" pitchFamily="2" charset="2"/>
              <a:buChar char="§"/>
            </a:pPr>
            <a:r>
              <a:rPr lang="en-US" dirty="0"/>
              <a:t>Use the casing capacity to calculate cement requirements:</a:t>
            </a:r>
          </a:p>
          <a:p>
            <a:pPr marL="541338" lvl="2" indent="0">
              <a:buNone/>
            </a:pPr>
            <a:r>
              <a:rPr lang="en-US" sz="2000" dirty="0"/>
              <a:t>	150 m x 0.008477 m³/m = </a:t>
            </a:r>
            <a:r>
              <a:rPr lang="en-US" sz="2000" b="1" dirty="0"/>
              <a:t>1.3 m³</a:t>
            </a:r>
          </a:p>
          <a:p>
            <a:pPr marL="800100" lvl="1" indent="-342900" eaLnBrk="0" hangingPunct="0">
              <a:buClr>
                <a:srgbClr val="860038"/>
              </a:buClr>
            </a:pPr>
            <a:r>
              <a:rPr lang="en-US" dirty="0"/>
              <a:t>Calculate Bulk and mix water:</a:t>
            </a:r>
          </a:p>
          <a:p>
            <a:pPr marL="541338" lvl="2" indent="0">
              <a:buNone/>
            </a:pPr>
            <a:r>
              <a:rPr lang="en-US" sz="2000" dirty="0"/>
              <a:t>	1.3 m³ ÷ 0.76 m³/t = 1.7 t</a:t>
            </a:r>
            <a:endParaRPr lang="en-US" sz="2000" b="1" dirty="0"/>
          </a:p>
          <a:p>
            <a:pPr marL="541338" lvl="2" indent="0">
              <a:buNone/>
            </a:pPr>
            <a:r>
              <a:rPr lang="en-US" sz="2000" b="1" dirty="0"/>
              <a:t>	</a:t>
            </a:r>
            <a:r>
              <a:rPr lang="en-US" sz="2000" dirty="0"/>
              <a:t>1.7 t x 0.44 m³/t = 0.7 m³</a:t>
            </a:r>
            <a:endParaRPr lang="en-US" sz="2000" b="1" dirty="0"/>
          </a:p>
          <a:p>
            <a:pPr lvl="2">
              <a:buFont typeface="Arial" panose="020B0604020202020204" pitchFamily="34" charset="0"/>
              <a:buChar char="•"/>
            </a:pPr>
            <a:endParaRPr lang="en-US" sz="2200" b="1" dirty="0"/>
          </a:p>
          <a:p>
            <a:pPr marL="0" indent="0">
              <a:buNone/>
            </a:pPr>
            <a:endParaRPr lang="en-US" dirty="0"/>
          </a:p>
        </p:txBody>
      </p:sp>
      <p:sp>
        <p:nvSpPr>
          <p:cNvPr id="36" name="TextBox 35"/>
          <p:cNvSpPr txBox="1"/>
          <p:nvPr/>
        </p:nvSpPr>
        <p:spPr>
          <a:xfrm>
            <a:off x="5735961" y="5176589"/>
            <a:ext cx="45719" cy="369332"/>
          </a:xfrm>
          <a:prstGeom prst="rect">
            <a:avLst/>
          </a:prstGeom>
          <a:noFill/>
        </p:spPr>
        <p:txBody>
          <a:bodyPr wrap="square" rtlCol="0">
            <a:spAutoFit/>
          </a:bodyPr>
          <a:lstStyle/>
          <a:p>
            <a:pPr eaLnBrk="1" hangingPunct="1">
              <a:defRPr/>
            </a:pPr>
            <a:endParaRPr lang="en-US" sz="1800" dirty="0">
              <a:solidFill>
                <a:srgbClr val="000000"/>
              </a:solidFill>
              <a:latin typeface="HelveticaNeueLT Std"/>
              <a:ea typeface="+mn-ea"/>
              <a:cs typeface="Arial" pitchFamily="34" charset="0"/>
            </a:endParaRPr>
          </a:p>
        </p:txBody>
      </p:sp>
      <p:pic>
        <p:nvPicPr>
          <p:cNvPr id="25" name="Picture 2"/>
          <p:cNvPicPr>
            <a:picLocks noChangeAspect="1" noChangeArrowheads="1"/>
          </p:cNvPicPr>
          <p:nvPr/>
        </p:nvPicPr>
        <p:blipFill>
          <a:blip r:embed="rId2" cstate="print"/>
          <a:srcRect/>
          <a:stretch>
            <a:fillRect/>
          </a:stretch>
        </p:blipFill>
        <p:spPr bwMode="auto">
          <a:xfrm>
            <a:off x="2360849" y="1691927"/>
            <a:ext cx="1530697" cy="4545137"/>
          </a:xfrm>
          <a:prstGeom prst="rect">
            <a:avLst/>
          </a:prstGeom>
          <a:noFill/>
          <a:ln w="9525">
            <a:noFill/>
            <a:miter lim="800000"/>
            <a:headEnd/>
            <a:tailEnd/>
          </a:ln>
        </p:spPr>
      </p:pic>
      <p:cxnSp>
        <p:nvCxnSpPr>
          <p:cNvPr id="27" name="Straight Arrow Connector 26"/>
          <p:cNvCxnSpPr>
            <a:stCxn id="14" idx="1"/>
          </p:cNvCxnSpPr>
          <p:nvPr/>
        </p:nvCxnSpPr>
        <p:spPr>
          <a:xfrm flipH="1">
            <a:off x="3504629" y="3382253"/>
            <a:ext cx="536924" cy="43475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15" idx="1"/>
          </p:cNvCxnSpPr>
          <p:nvPr/>
        </p:nvCxnSpPr>
        <p:spPr>
          <a:xfrm>
            <a:off x="3575721" y="5900395"/>
            <a:ext cx="660313" cy="1538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Left Brace 43"/>
          <p:cNvSpPr/>
          <p:nvPr/>
        </p:nvSpPr>
        <p:spPr>
          <a:xfrm>
            <a:off x="2360848" y="4221088"/>
            <a:ext cx="360040" cy="172819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eaLnBrk="1" hangingPunct="1">
              <a:defRPr/>
            </a:pPr>
            <a:endParaRPr lang="en-US" sz="1800" dirty="0">
              <a:solidFill>
                <a:srgbClr val="000000"/>
              </a:solidFill>
              <a:latin typeface="HelveticaNeueLT Std"/>
            </a:endParaRPr>
          </a:p>
        </p:txBody>
      </p:sp>
      <p:sp>
        <p:nvSpPr>
          <p:cNvPr id="45" name="TextBox 44"/>
          <p:cNvSpPr txBox="1"/>
          <p:nvPr/>
        </p:nvSpPr>
        <p:spPr>
          <a:xfrm>
            <a:off x="1703512" y="4941168"/>
            <a:ext cx="792088"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150 m</a:t>
            </a:r>
          </a:p>
        </p:txBody>
      </p:sp>
      <p:sp>
        <p:nvSpPr>
          <p:cNvPr id="47" name="Rectangle 46"/>
          <p:cNvSpPr/>
          <p:nvPr/>
        </p:nvSpPr>
        <p:spPr>
          <a:xfrm>
            <a:off x="2756892" y="4223995"/>
            <a:ext cx="738608" cy="172819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endParaRPr lang="en-US" sz="1800" dirty="0">
              <a:solidFill>
                <a:srgbClr val="FFFFFF"/>
              </a:solidFill>
              <a:latin typeface="HelveticaNeueLT Std"/>
            </a:endParaRPr>
          </a:p>
        </p:txBody>
      </p:sp>
      <p:sp>
        <p:nvSpPr>
          <p:cNvPr id="48" name="TextBox 47"/>
          <p:cNvSpPr txBox="1"/>
          <p:nvPr/>
        </p:nvSpPr>
        <p:spPr>
          <a:xfrm>
            <a:off x="2720888" y="4797152"/>
            <a:ext cx="774612" cy="369332"/>
          </a:xfrm>
          <a:prstGeom prst="rect">
            <a:avLst/>
          </a:prstGeom>
          <a:noFill/>
        </p:spPr>
        <p:txBody>
          <a:bodyPr wrap="square" rtlCol="0">
            <a:spAutoFit/>
          </a:bodyPr>
          <a:lstStyle/>
          <a:p>
            <a:pPr eaLnBrk="1" hangingPunct="1">
              <a:defRPr/>
            </a:pPr>
            <a:r>
              <a:rPr lang="en-US" sz="1800" dirty="0">
                <a:solidFill>
                  <a:srgbClr val="000000"/>
                </a:solidFill>
                <a:latin typeface="Arial Narrow" panose="020B0606020202030204" pitchFamily="34" charset="0"/>
                <a:ea typeface="+mn-ea"/>
                <a:cs typeface="Arial" pitchFamily="34" charset="0"/>
              </a:rPr>
              <a:t>1.3 m³</a:t>
            </a:r>
          </a:p>
        </p:txBody>
      </p:sp>
      <p:sp>
        <p:nvSpPr>
          <p:cNvPr id="14" name="TextBox 13"/>
          <p:cNvSpPr txBox="1"/>
          <p:nvPr/>
        </p:nvSpPr>
        <p:spPr>
          <a:xfrm>
            <a:off x="4041553" y="3028310"/>
            <a:ext cx="1252342" cy="707886"/>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114.3 mm</a:t>
            </a:r>
          </a:p>
          <a:p>
            <a:pPr eaLnBrk="1" hangingPunct="1">
              <a:defRPr/>
            </a:pPr>
            <a:r>
              <a:rPr lang="en-US" sz="2000" dirty="0">
                <a:solidFill>
                  <a:srgbClr val="000000"/>
                </a:solidFill>
                <a:latin typeface="Arial Narrow" panose="020B0606020202030204" pitchFamily="34" charset="0"/>
                <a:ea typeface="+mn-ea"/>
                <a:cs typeface="Arial" pitchFamily="34" charset="0"/>
              </a:rPr>
              <a:t>14.14 kg/m</a:t>
            </a:r>
          </a:p>
        </p:txBody>
      </p:sp>
      <p:sp>
        <p:nvSpPr>
          <p:cNvPr id="15" name="TextBox 14"/>
          <p:cNvSpPr txBox="1"/>
          <p:nvPr/>
        </p:nvSpPr>
        <p:spPr>
          <a:xfrm>
            <a:off x="4236034" y="5715729"/>
            <a:ext cx="903857"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1723 m </a:t>
            </a:r>
          </a:p>
        </p:txBody>
      </p:sp>
    </p:spTree>
    <p:extLst>
      <p:ext uri="{BB962C8B-B14F-4D97-AF65-F5344CB8AC3E}">
        <p14:creationId xmlns:p14="http://schemas.microsoft.com/office/powerpoint/2010/main" val="101536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015" y="188641"/>
            <a:ext cx="10100088" cy="910927"/>
          </a:xfrm>
        </p:spPr>
        <p:txBody>
          <a:bodyPr/>
          <a:lstStyle/>
          <a:p>
            <a:r>
              <a:rPr lang="en-US" dirty="0"/>
              <a:t>Balanced plug in casing example </a:t>
            </a:r>
          </a:p>
        </p:txBody>
      </p:sp>
      <p:sp>
        <p:nvSpPr>
          <p:cNvPr id="3" name="Content Placeholder 2"/>
          <p:cNvSpPr>
            <a:spLocks noGrp="1"/>
          </p:cNvSpPr>
          <p:nvPr>
            <p:ph idx="1"/>
          </p:nvPr>
        </p:nvSpPr>
        <p:spPr>
          <a:xfrm>
            <a:off x="5186995" y="1515609"/>
            <a:ext cx="5229485" cy="4721454"/>
          </a:xfrm>
        </p:spPr>
        <p:txBody>
          <a:bodyPr/>
          <a:lstStyle/>
          <a:p>
            <a:pPr lvl="1">
              <a:buClr>
                <a:schemeClr val="accent1"/>
              </a:buClr>
              <a:buFont typeface="Wingdings" panose="05000000000000000000" pitchFamily="2" charset="2"/>
              <a:buChar char="§"/>
            </a:pPr>
            <a:r>
              <a:rPr lang="en-US" dirty="0"/>
              <a:t>The required cement will actually be more than 150 m until the pipe is removed.</a:t>
            </a:r>
          </a:p>
          <a:p>
            <a:pPr lvl="1">
              <a:buClr>
                <a:schemeClr val="accent1"/>
              </a:buClr>
              <a:buFont typeface="Wingdings" panose="05000000000000000000" pitchFamily="2" charset="2"/>
              <a:buChar char="§"/>
            </a:pPr>
            <a:r>
              <a:rPr lang="en-US" dirty="0"/>
              <a:t>To calculate the cement height with pipe in hole we need to combine the tubing capacity with the annular capacity:</a:t>
            </a:r>
          </a:p>
          <a:p>
            <a:pPr marL="271463" lvl="1" indent="0">
              <a:buClr>
                <a:schemeClr val="accent1"/>
              </a:buClr>
              <a:buNone/>
            </a:pPr>
            <a:r>
              <a:rPr lang="en-US" dirty="0"/>
              <a:t>	0.002016 m³/m + 0.0056 m³/m 	 </a:t>
            </a:r>
          </a:p>
          <a:p>
            <a:pPr marL="271463" lvl="1" indent="0">
              <a:buClr>
                <a:schemeClr val="accent1"/>
              </a:buClr>
              <a:buNone/>
            </a:pPr>
            <a:r>
              <a:rPr lang="en-US" dirty="0"/>
              <a:t>	= </a:t>
            </a:r>
            <a:r>
              <a:rPr lang="en-US" b="1" dirty="0"/>
              <a:t>0.007616 m³/m</a:t>
            </a:r>
          </a:p>
          <a:p>
            <a:pPr marL="271463" lvl="1" indent="0">
              <a:spcBef>
                <a:spcPts val="600"/>
              </a:spcBef>
              <a:buClr>
                <a:schemeClr val="accent1"/>
              </a:buClr>
              <a:buNone/>
            </a:pPr>
            <a:r>
              <a:rPr lang="en-US" dirty="0"/>
              <a:t>	1.3 m³ ÷ 0.007616 m³/m</a:t>
            </a:r>
          </a:p>
          <a:p>
            <a:pPr marL="271463" lvl="1" indent="0">
              <a:spcBef>
                <a:spcPts val="600"/>
              </a:spcBef>
              <a:buClr>
                <a:schemeClr val="accent1"/>
              </a:buClr>
              <a:buNone/>
            </a:pPr>
            <a:r>
              <a:rPr lang="en-US" dirty="0"/>
              <a:t>	= </a:t>
            </a:r>
            <a:r>
              <a:rPr lang="en-US" b="1" dirty="0"/>
              <a:t>170.7 m</a:t>
            </a:r>
          </a:p>
          <a:p>
            <a:pPr marL="0" indent="0">
              <a:buNone/>
            </a:pPr>
            <a:endParaRPr lang="en-US" dirty="0"/>
          </a:p>
        </p:txBody>
      </p:sp>
      <p:sp>
        <p:nvSpPr>
          <p:cNvPr id="36" name="TextBox 35"/>
          <p:cNvSpPr txBox="1"/>
          <p:nvPr/>
        </p:nvSpPr>
        <p:spPr>
          <a:xfrm>
            <a:off x="5735961" y="5176589"/>
            <a:ext cx="45719" cy="369332"/>
          </a:xfrm>
          <a:prstGeom prst="rect">
            <a:avLst/>
          </a:prstGeom>
          <a:noFill/>
        </p:spPr>
        <p:txBody>
          <a:bodyPr wrap="square" rtlCol="0">
            <a:spAutoFit/>
          </a:bodyPr>
          <a:lstStyle/>
          <a:p>
            <a:pPr eaLnBrk="1" hangingPunct="1">
              <a:defRPr/>
            </a:pPr>
            <a:endParaRPr lang="en-US" sz="1800" dirty="0">
              <a:solidFill>
                <a:srgbClr val="000000"/>
              </a:solidFill>
              <a:latin typeface="HelveticaNeueLT Std"/>
              <a:ea typeface="+mn-ea"/>
              <a:cs typeface="Arial" pitchFamily="34" charset="0"/>
            </a:endParaRPr>
          </a:p>
        </p:txBody>
      </p:sp>
      <p:pic>
        <p:nvPicPr>
          <p:cNvPr id="25" name="Picture 2"/>
          <p:cNvPicPr>
            <a:picLocks noChangeAspect="1" noChangeArrowheads="1"/>
          </p:cNvPicPr>
          <p:nvPr/>
        </p:nvPicPr>
        <p:blipFill>
          <a:blip r:embed="rId2" cstate="print"/>
          <a:srcRect/>
          <a:stretch>
            <a:fillRect/>
          </a:stretch>
        </p:blipFill>
        <p:spPr bwMode="auto">
          <a:xfrm>
            <a:off x="2360849" y="1691927"/>
            <a:ext cx="1530697" cy="4545137"/>
          </a:xfrm>
          <a:prstGeom prst="rect">
            <a:avLst/>
          </a:prstGeom>
          <a:noFill/>
          <a:ln w="9525">
            <a:noFill/>
            <a:miter lim="800000"/>
            <a:headEnd/>
            <a:tailEnd/>
          </a:ln>
        </p:spPr>
      </p:pic>
      <p:cxnSp>
        <p:nvCxnSpPr>
          <p:cNvPr id="27" name="Straight Arrow Connector 26"/>
          <p:cNvCxnSpPr/>
          <p:nvPr/>
        </p:nvCxnSpPr>
        <p:spPr>
          <a:xfrm flipH="1">
            <a:off x="3522242" y="3212976"/>
            <a:ext cx="485526" cy="28803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326669" y="5900395"/>
            <a:ext cx="90936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Left Brace 43"/>
          <p:cNvSpPr/>
          <p:nvPr/>
        </p:nvSpPr>
        <p:spPr>
          <a:xfrm>
            <a:off x="2360848" y="3861048"/>
            <a:ext cx="360040" cy="20882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eaLnBrk="1" hangingPunct="1">
              <a:defRPr/>
            </a:pPr>
            <a:endParaRPr lang="en-US" sz="1800" dirty="0">
              <a:solidFill>
                <a:srgbClr val="000000"/>
              </a:solidFill>
              <a:latin typeface="HelveticaNeueLT Std"/>
            </a:endParaRPr>
          </a:p>
        </p:txBody>
      </p:sp>
      <p:sp>
        <p:nvSpPr>
          <p:cNvPr id="47" name="Rectangle 46"/>
          <p:cNvSpPr/>
          <p:nvPr/>
        </p:nvSpPr>
        <p:spPr>
          <a:xfrm>
            <a:off x="2756892" y="3861049"/>
            <a:ext cx="738608" cy="209113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endParaRPr lang="en-US" sz="1800" dirty="0">
              <a:solidFill>
                <a:srgbClr val="FFFFFF"/>
              </a:solidFill>
              <a:latin typeface="HelveticaNeueLT Std"/>
            </a:endParaRPr>
          </a:p>
        </p:txBody>
      </p:sp>
      <p:sp>
        <p:nvSpPr>
          <p:cNvPr id="5" name="Rectangle 4"/>
          <p:cNvSpPr/>
          <p:nvPr/>
        </p:nvSpPr>
        <p:spPr>
          <a:xfrm>
            <a:off x="2982180" y="1829967"/>
            <a:ext cx="288032" cy="40704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endParaRPr lang="en-US" sz="1800" dirty="0">
              <a:solidFill>
                <a:srgbClr val="FFFFFF"/>
              </a:solidFill>
              <a:latin typeface="HelveticaNeueLT Std"/>
            </a:endParaRPr>
          </a:p>
        </p:txBody>
      </p:sp>
      <p:sp>
        <p:nvSpPr>
          <p:cNvPr id="15" name="TextBox 14"/>
          <p:cNvSpPr txBox="1"/>
          <p:nvPr/>
        </p:nvSpPr>
        <p:spPr>
          <a:xfrm>
            <a:off x="4041553" y="3028310"/>
            <a:ext cx="1261664" cy="707886"/>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114.3 mm</a:t>
            </a:r>
          </a:p>
          <a:p>
            <a:pPr eaLnBrk="1" hangingPunct="1">
              <a:defRPr/>
            </a:pPr>
            <a:r>
              <a:rPr lang="en-US" sz="2000" dirty="0">
                <a:solidFill>
                  <a:srgbClr val="000000"/>
                </a:solidFill>
                <a:latin typeface="Arial Narrow" panose="020B0606020202030204" pitchFamily="34" charset="0"/>
                <a:ea typeface="+mn-ea"/>
                <a:cs typeface="Arial" pitchFamily="34" charset="0"/>
              </a:rPr>
              <a:t>14.14 kg/m</a:t>
            </a:r>
          </a:p>
        </p:txBody>
      </p:sp>
      <p:sp>
        <p:nvSpPr>
          <p:cNvPr id="16" name="TextBox 15"/>
          <p:cNvSpPr txBox="1"/>
          <p:nvPr/>
        </p:nvSpPr>
        <p:spPr>
          <a:xfrm>
            <a:off x="4236034" y="5715729"/>
            <a:ext cx="950961"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1723 m </a:t>
            </a:r>
          </a:p>
        </p:txBody>
      </p:sp>
      <p:sp>
        <p:nvSpPr>
          <p:cNvPr id="18" name="TextBox 17"/>
          <p:cNvSpPr txBox="1"/>
          <p:nvPr/>
        </p:nvSpPr>
        <p:spPr>
          <a:xfrm rot="5400000">
            <a:off x="2959874" y="4735887"/>
            <a:ext cx="829543" cy="338554"/>
          </a:xfrm>
          <a:prstGeom prst="rect">
            <a:avLst/>
          </a:prstGeom>
          <a:noFill/>
        </p:spPr>
        <p:txBody>
          <a:bodyPr wrap="square" rtlCol="0">
            <a:spAutoFit/>
          </a:bodyPr>
          <a:lstStyle/>
          <a:p>
            <a:pPr eaLnBrk="1" hangingPunct="1">
              <a:defRPr/>
            </a:pPr>
            <a:r>
              <a:rPr lang="en-US" sz="1600" dirty="0">
                <a:solidFill>
                  <a:srgbClr val="000000"/>
                </a:solidFill>
                <a:latin typeface="Arial Narrow" panose="020B0606020202030204" pitchFamily="34" charset="0"/>
                <a:ea typeface="+mn-ea"/>
                <a:cs typeface="Arial" pitchFamily="34" charset="0"/>
              </a:rPr>
              <a:t>1.3 m³</a:t>
            </a:r>
          </a:p>
        </p:txBody>
      </p:sp>
      <p:sp>
        <p:nvSpPr>
          <p:cNvPr id="4" name="TextBox 3"/>
          <p:cNvSpPr txBox="1"/>
          <p:nvPr/>
        </p:nvSpPr>
        <p:spPr>
          <a:xfrm>
            <a:off x="1524000" y="4735887"/>
            <a:ext cx="936104"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170.7 m</a:t>
            </a:r>
          </a:p>
        </p:txBody>
      </p:sp>
    </p:spTree>
    <p:extLst>
      <p:ext uri="{BB962C8B-B14F-4D97-AF65-F5344CB8AC3E}">
        <p14:creationId xmlns:p14="http://schemas.microsoft.com/office/powerpoint/2010/main" val="380793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762" y="188641"/>
            <a:ext cx="10196341" cy="910927"/>
          </a:xfrm>
        </p:spPr>
        <p:txBody>
          <a:bodyPr/>
          <a:lstStyle/>
          <a:p>
            <a:r>
              <a:rPr lang="en-US" dirty="0"/>
              <a:t>Balanced plug in casing example </a:t>
            </a:r>
          </a:p>
        </p:txBody>
      </p:sp>
      <p:sp>
        <p:nvSpPr>
          <p:cNvPr id="3" name="Content Placeholder 2"/>
          <p:cNvSpPr>
            <a:spLocks noGrp="1"/>
          </p:cNvSpPr>
          <p:nvPr>
            <p:ph idx="1"/>
          </p:nvPr>
        </p:nvSpPr>
        <p:spPr>
          <a:xfrm>
            <a:off x="5282209" y="1515609"/>
            <a:ext cx="5229485" cy="4721454"/>
          </a:xfrm>
        </p:spPr>
        <p:txBody>
          <a:bodyPr/>
          <a:lstStyle/>
          <a:p>
            <a:pPr lvl="1">
              <a:buClr>
                <a:schemeClr val="accent1"/>
              </a:buClr>
              <a:buFont typeface="Wingdings" panose="05000000000000000000" pitchFamily="2" charset="2"/>
              <a:buChar char="§"/>
            </a:pPr>
            <a:r>
              <a:rPr lang="en-US" dirty="0"/>
              <a:t>You can now calculate the cement top:</a:t>
            </a:r>
          </a:p>
          <a:p>
            <a:pPr marL="271463" lvl="1" indent="0">
              <a:buClr>
                <a:schemeClr val="accent1"/>
              </a:buClr>
              <a:buNone/>
            </a:pPr>
            <a:r>
              <a:rPr lang="en-US" dirty="0"/>
              <a:t>	1723 m – 170.7 m = </a:t>
            </a:r>
            <a:r>
              <a:rPr lang="en-US" b="1" dirty="0"/>
              <a:t>1552.3 m</a:t>
            </a:r>
          </a:p>
          <a:p>
            <a:pPr lvl="1">
              <a:buClr>
                <a:schemeClr val="accent1"/>
              </a:buClr>
              <a:buFont typeface="Wingdings" panose="05000000000000000000" pitchFamily="2" charset="2"/>
              <a:buChar char="§"/>
            </a:pPr>
            <a:r>
              <a:rPr lang="en-US" dirty="0"/>
              <a:t>Once you have the cement top you can calculate displacement:</a:t>
            </a:r>
          </a:p>
          <a:p>
            <a:pPr marL="271463" lvl="1" indent="0">
              <a:buClr>
                <a:schemeClr val="accent1"/>
              </a:buClr>
              <a:buNone/>
            </a:pPr>
            <a:r>
              <a:rPr lang="en-US" dirty="0"/>
              <a:t>	1552.3 m x 0.002016 m³/m = </a:t>
            </a:r>
            <a:r>
              <a:rPr lang="en-US" b="1" dirty="0"/>
              <a:t>3.1 m³</a:t>
            </a:r>
          </a:p>
          <a:p>
            <a:pPr marL="271463" lvl="1" indent="0">
              <a:buClr>
                <a:schemeClr val="accent1"/>
              </a:buClr>
              <a:buNone/>
            </a:pPr>
            <a:r>
              <a:rPr lang="en-US" b="1" dirty="0">
                <a:solidFill>
                  <a:srgbClr val="FF0000"/>
                </a:solidFill>
              </a:rPr>
              <a:t>NEED TO ADD MUD DISPLACEMENT. </a:t>
            </a:r>
          </a:p>
          <a:p>
            <a:pPr marL="271463" lvl="1" indent="0">
              <a:buClr>
                <a:schemeClr val="accent1"/>
              </a:buClr>
              <a:buNone/>
            </a:pPr>
            <a:r>
              <a:rPr lang="en-US" b="1" dirty="0">
                <a:solidFill>
                  <a:srgbClr val="FF0000"/>
                </a:solidFill>
              </a:rPr>
              <a:t>2.5m</a:t>
            </a:r>
            <a:r>
              <a:rPr lang="en-US" b="1" baseline="30000" dirty="0">
                <a:solidFill>
                  <a:srgbClr val="FF0000"/>
                </a:solidFill>
              </a:rPr>
              <a:t>3</a:t>
            </a:r>
            <a:r>
              <a:rPr lang="en-US" b="1" dirty="0">
                <a:solidFill>
                  <a:srgbClr val="FF0000"/>
                </a:solidFill>
              </a:rPr>
              <a:t> ahead of water needs to be balanced</a:t>
            </a:r>
          </a:p>
          <a:p>
            <a:pPr marL="271463" lvl="1" indent="0">
              <a:buClr>
                <a:schemeClr val="accent1"/>
              </a:buClr>
              <a:buNone/>
            </a:pPr>
            <a:r>
              <a:rPr lang="en-US" b="1" dirty="0">
                <a:solidFill>
                  <a:srgbClr val="FF0000"/>
                </a:solidFill>
              </a:rPr>
              <a:t>(or specify that wellbore is full of water instead of mud)</a:t>
            </a:r>
          </a:p>
          <a:p>
            <a:pPr marL="0" indent="0">
              <a:buNone/>
            </a:pPr>
            <a:endParaRPr lang="en-US" sz="2050" dirty="0"/>
          </a:p>
        </p:txBody>
      </p:sp>
      <p:sp>
        <p:nvSpPr>
          <p:cNvPr id="36" name="TextBox 35"/>
          <p:cNvSpPr txBox="1"/>
          <p:nvPr/>
        </p:nvSpPr>
        <p:spPr>
          <a:xfrm>
            <a:off x="5735961" y="5176589"/>
            <a:ext cx="45719" cy="369332"/>
          </a:xfrm>
          <a:prstGeom prst="rect">
            <a:avLst/>
          </a:prstGeom>
          <a:noFill/>
        </p:spPr>
        <p:txBody>
          <a:bodyPr wrap="square" rtlCol="0">
            <a:spAutoFit/>
          </a:bodyPr>
          <a:lstStyle/>
          <a:p>
            <a:pPr eaLnBrk="1" hangingPunct="1">
              <a:defRPr/>
            </a:pPr>
            <a:endParaRPr lang="en-US" sz="1800" dirty="0">
              <a:solidFill>
                <a:srgbClr val="000000"/>
              </a:solidFill>
              <a:latin typeface="HelveticaNeueLT Std"/>
              <a:ea typeface="+mn-ea"/>
              <a:cs typeface="Arial" pitchFamily="34" charset="0"/>
            </a:endParaRPr>
          </a:p>
        </p:txBody>
      </p:sp>
      <p:pic>
        <p:nvPicPr>
          <p:cNvPr id="25" name="Picture 2"/>
          <p:cNvPicPr>
            <a:picLocks noChangeAspect="1" noChangeArrowheads="1"/>
          </p:cNvPicPr>
          <p:nvPr/>
        </p:nvPicPr>
        <p:blipFill>
          <a:blip r:embed="rId2" cstate="print"/>
          <a:srcRect/>
          <a:stretch>
            <a:fillRect/>
          </a:stretch>
        </p:blipFill>
        <p:spPr bwMode="auto">
          <a:xfrm>
            <a:off x="2360849" y="1691927"/>
            <a:ext cx="1530697" cy="4545137"/>
          </a:xfrm>
          <a:prstGeom prst="rect">
            <a:avLst/>
          </a:prstGeom>
          <a:noFill/>
          <a:ln w="9525">
            <a:noFill/>
            <a:miter lim="800000"/>
            <a:headEnd/>
            <a:tailEnd/>
          </a:ln>
        </p:spPr>
      </p:pic>
      <p:cxnSp>
        <p:nvCxnSpPr>
          <p:cNvPr id="31" name="Straight Connector 30"/>
          <p:cNvCxnSpPr/>
          <p:nvPr/>
        </p:nvCxnSpPr>
        <p:spPr>
          <a:xfrm>
            <a:off x="3326669" y="5900395"/>
            <a:ext cx="90936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36034" y="5715729"/>
            <a:ext cx="942358"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1723 m</a:t>
            </a:r>
          </a:p>
        </p:txBody>
      </p:sp>
      <p:sp>
        <p:nvSpPr>
          <p:cNvPr id="44" name="Left Brace 43"/>
          <p:cNvSpPr/>
          <p:nvPr/>
        </p:nvSpPr>
        <p:spPr>
          <a:xfrm>
            <a:off x="2360848" y="3861048"/>
            <a:ext cx="360040" cy="20882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eaLnBrk="1" hangingPunct="1">
              <a:defRPr/>
            </a:pPr>
            <a:endParaRPr lang="en-US" sz="1800" dirty="0">
              <a:solidFill>
                <a:srgbClr val="000000"/>
              </a:solidFill>
              <a:latin typeface="HelveticaNeueLT Std"/>
            </a:endParaRPr>
          </a:p>
        </p:txBody>
      </p:sp>
      <p:sp>
        <p:nvSpPr>
          <p:cNvPr id="45" name="TextBox 44"/>
          <p:cNvSpPr txBox="1"/>
          <p:nvPr/>
        </p:nvSpPr>
        <p:spPr>
          <a:xfrm>
            <a:off x="1524001" y="4720498"/>
            <a:ext cx="976611"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170.7 m</a:t>
            </a:r>
          </a:p>
        </p:txBody>
      </p:sp>
      <p:sp>
        <p:nvSpPr>
          <p:cNvPr id="47" name="Rectangle 46"/>
          <p:cNvSpPr/>
          <p:nvPr/>
        </p:nvSpPr>
        <p:spPr>
          <a:xfrm>
            <a:off x="2756892" y="3861049"/>
            <a:ext cx="738608" cy="209113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endParaRPr lang="en-US" sz="1800" dirty="0">
              <a:solidFill>
                <a:srgbClr val="FFFFFF"/>
              </a:solidFill>
              <a:latin typeface="HelveticaNeueLT Std"/>
            </a:endParaRPr>
          </a:p>
        </p:txBody>
      </p:sp>
      <p:sp>
        <p:nvSpPr>
          <p:cNvPr id="5" name="Rectangle 4"/>
          <p:cNvSpPr/>
          <p:nvPr/>
        </p:nvSpPr>
        <p:spPr>
          <a:xfrm>
            <a:off x="2982180" y="1829967"/>
            <a:ext cx="288032" cy="40704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endParaRPr lang="en-US" sz="1800" dirty="0">
              <a:solidFill>
                <a:srgbClr val="FFFFFF"/>
              </a:solidFill>
              <a:latin typeface="HelveticaNeueLT Std"/>
            </a:endParaRPr>
          </a:p>
        </p:txBody>
      </p:sp>
      <p:cxnSp>
        <p:nvCxnSpPr>
          <p:cNvPr id="17" name="Straight Connector 16"/>
          <p:cNvCxnSpPr/>
          <p:nvPr/>
        </p:nvCxnSpPr>
        <p:spPr>
          <a:xfrm>
            <a:off x="3495501" y="3865180"/>
            <a:ext cx="74053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36034" y="3680514"/>
            <a:ext cx="1067879"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1552.3 m</a:t>
            </a:r>
          </a:p>
        </p:txBody>
      </p:sp>
      <p:sp>
        <p:nvSpPr>
          <p:cNvPr id="7" name="TextBox 6"/>
          <p:cNvSpPr txBox="1"/>
          <p:nvPr/>
        </p:nvSpPr>
        <p:spPr>
          <a:xfrm rot="5400000">
            <a:off x="2955203" y="4808808"/>
            <a:ext cx="829543" cy="338554"/>
          </a:xfrm>
          <a:prstGeom prst="rect">
            <a:avLst/>
          </a:prstGeom>
          <a:noFill/>
        </p:spPr>
        <p:txBody>
          <a:bodyPr wrap="square" rtlCol="0">
            <a:spAutoFit/>
          </a:bodyPr>
          <a:lstStyle/>
          <a:p>
            <a:pPr eaLnBrk="1" hangingPunct="1">
              <a:defRPr/>
            </a:pPr>
            <a:r>
              <a:rPr lang="en-US" sz="1600" dirty="0">
                <a:solidFill>
                  <a:srgbClr val="000000"/>
                </a:solidFill>
                <a:latin typeface="Arial Narrow" panose="020B0606020202030204" pitchFamily="34" charset="0"/>
                <a:ea typeface="+mn-ea"/>
                <a:cs typeface="Arial" pitchFamily="34" charset="0"/>
              </a:rPr>
              <a:t>1.3 m³</a:t>
            </a:r>
          </a:p>
        </p:txBody>
      </p:sp>
    </p:spTree>
    <p:extLst>
      <p:ext uri="{BB962C8B-B14F-4D97-AF65-F5344CB8AC3E}">
        <p14:creationId xmlns:p14="http://schemas.microsoft.com/office/powerpoint/2010/main" val="207006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013" y="188641"/>
            <a:ext cx="10177090" cy="910927"/>
          </a:xfrm>
        </p:spPr>
        <p:txBody>
          <a:bodyPr/>
          <a:lstStyle/>
          <a:p>
            <a:r>
              <a:rPr lang="en-US" dirty="0"/>
              <a:t>Balanced plug in casing example </a:t>
            </a:r>
          </a:p>
        </p:txBody>
      </p:sp>
      <p:sp>
        <p:nvSpPr>
          <p:cNvPr id="3" name="Content Placeholder 2"/>
          <p:cNvSpPr>
            <a:spLocks noGrp="1"/>
          </p:cNvSpPr>
          <p:nvPr>
            <p:ph idx="1"/>
          </p:nvPr>
        </p:nvSpPr>
        <p:spPr>
          <a:xfrm>
            <a:off x="5186995" y="1515609"/>
            <a:ext cx="5229485" cy="4721454"/>
          </a:xfrm>
        </p:spPr>
        <p:txBody>
          <a:bodyPr/>
          <a:lstStyle/>
          <a:p>
            <a:pPr lvl="1">
              <a:buClr>
                <a:schemeClr val="accent1"/>
              </a:buClr>
              <a:buFont typeface="Wingdings" panose="05000000000000000000" pitchFamily="2" charset="2"/>
              <a:buChar char="§"/>
            </a:pPr>
            <a:r>
              <a:rPr lang="en-US" dirty="0"/>
              <a:t>Total H</a:t>
            </a:r>
            <a:r>
              <a:rPr lang="en-US" baseline="-25000" dirty="0"/>
              <a:t>2</a:t>
            </a:r>
            <a:r>
              <a:rPr lang="en-US" dirty="0"/>
              <a:t>O required:</a:t>
            </a:r>
          </a:p>
          <a:p>
            <a:pPr marL="800100" lvl="1" indent="-342900" eaLnBrk="0" hangingPunct="0">
              <a:buClr>
                <a:srgbClr val="860038"/>
              </a:buClr>
            </a:pPr>
            <a:r>
              <a:rPr lang="en-US" dirty="0"/>
              <a:t>Preflush	2.5 m³</a:t>
            </a:r>
          </a:p>
          <a:p>
            <a:pPr marL="800100" lvl="1" indent="-342900" eaLnBrk="0" hangingPunct="0">
              <a:buClr>
                <a:srgbClr val="860038"/>
              </a:buClr>
            </a:pPr>
            <a:r>
              <a:rPr lang="en-US" dirty="0"/>
              <a:t>Mix	0.7 m³</a:t>
            </a:r>
          </a:p>
          <a:p>
            <a:pPr marL="800100" lvl="1" indent="-342900" eaLnBrk="0" hangingPunct="0">
              <a:buClr>
                <a:srgbClr val="860038"/>
              </a:buClr>
            </a:pPr>
            <a:r>
              <a:rPr lang="en-US" dirty="0"/>
              <a:t>Displace 	3.1 m³</a:t>
            </a:r>
          </a:p>
          <a:p>
            <a:pPr marL="800100" lvl="1" indent="-342900" eaLnBrk="0" hangingPunct="0">
              <a:buClr>
                <a:srgbClr val="860038"/>
              </a:buClr>
            </a:pPr>
            <a:r>
              <a:rPr lang="en-US" dirty="0"/>
              <a:t>Extra	5.0 m³</a:t>
            </a:r>
          </a:p>
          <a:p>
            <a:pPr marL="800100" lvl="1" indent="-342900" eaLnBrk="0" hangingPunct="0">
              <a:buClr>
                <a:srgbClr val="860038"/>
              </a:buClr>
            </a:pPr>
            <a:r>
              <a:rPr lang="en-US" dirty="0"/>
              <a:t>		= 11.3 m³</a:t>
            </a:r>
          </a:p>
          <a:p>
            <a:pPr marL="800100" lvl="1" indent="-342900" eaLnBrk="0" hangingPunct="0">
              <a:buClr>
                <a:srgbClr val="860038"/>
              </a:buClr>
            </a:pPr>
            <a:endParaRPr lang="en-US" dirty="0"/>
          </a:p>
        </p:txBody>
      </p:sp>
      <p:sp>
        <p:nvSpPr>
          <p:cNvPr id="36" name="TextBox 35"/>
          <p:cNvSpPr txBox="1"/>
          <p:nvPr/>
        </p:nvSpPr>
        <p:spPr>
          <a:xfrm>
            <a:off x="5735961" y="5176589"/>
            <a:ext cx="45719" cy="369332"/>
          </a:xfrm>
          <a:prstGeom prst="rect">
            <a:avLst/>
          </a:prstGeom>
          <a:noFill/>
        </p:spPr>
        <p:txBody>
          <a:bodyPr wrap="square" rtlCol="0">
            <a:spAutoFit/>
          </a:bodyPr>
          <a:lstStyle/>
          <a:p>
            <a:pPr eaLnBrk="1" hangingPunct="1">
              <a:defRPr/>
            </a:pPr>
            <a:endParaRPr lang="en-US" sz="1800" dirty="0">
              <a:solidFill>
                <a:srgbClr val="000000"/>
              </a:solidFill>
              <a:latin typeface="HelveticaNeueLT Std"/>
              <a:ea typeface="+mn-ea"/>
              <a:cs typeface="Arial" pitchFamily="34" charset="0"/>
            </a:endParaRPr>
          </a:p>
        </p:txBody>
      </p:sp>
      <p:pic>
        <p:nvPicPr>
          <p:cNvPr id="25" name="Picture 2"/>
          <p:cNvPicPr>
            <a:picLocks noChangeAspect="1" noChangeArrowheads="1"/>
          </p:cNvPicPr>
          <p:nvPr/>
        </p:nvPicPr>
        <p:blipFill>
          <a:blip r:embed="rId2" cstate="print"/>
          <a:srcRect/>
          <a:stretch>
            <a:fillRect/>
          </a:stretch>
        </p:blipFill>
        <p:spPr bwMode="auto">
          <a:xfrm>
            <a:off x="2360849" y="1691927"/>
            <a:ext cx="1530697" cy="4545137"/>
          </a:xfrm>
          <a:prstGeom prst="rect">
            <a:avLst/>
          </a:prstGeom>
          <a:noFill/>
          <a:ln w="9525">
            <a:noFill/>
            <a:miter lim="800000"/>
            <a:headEnd/>
            <a:tailEnd/>
          </a:ln>
        </p:spPr>
      </p:pic>
      <p:sp>
        <p:nvSpPr>
          <p:cNvPr id="44" name="Left Brace 43"/>
          <p:cNvSpPr/>
          <p:nvPr/>
        </p:nvSpPr>
        <p:spPr>
          <a:xfrm>
            <a:off x="2360848" y="3861048"/>
            <a:ext cx="360040" cy="20882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eaLnBrk="1" hangingPunct="1">
              <a:defRPr/>
            </a:pPr>
            <a:endParaRPr lang="en-US" sz="1800" dirty="0">
              <a:solidFill>
                <a:srgbClr val="000000"/>
              </a:solidFill>
              <a:latin typeface="HelveticaNeueLT Std"/>
            </a:endParaRPr>
          </a:p>
        </p:txBody>
      </p:sp>
      <p:sp>
        <p:nvSpPr>
          <p:cNvPr id="45" name="TextBox 44"/>
          <p:cNvSpPr txBox="1"/>
          <p:nvPr/>
        </p:nvSpPr>
        <p:spPr>
          <a:xfrm>
            <a:off x="1524001" y="4720498"/>
            <a:ext cx="976611"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170.7 m</a:t>
            </a:r>
          </a:p>
        </p:txBody>
      </p:sp>
      <p:sp>
        <p:nvSpPr>
          <p:cNvPr id="47" name="Rectangle 46"/>
          <p:cNvSpPr/>
          <p:nvPr/>
        </p:nvSpPr>
        <p:spPr>
          <a:xfrm>
            <a:off x="2756892" y="3861049"/>
            <a:ext cx="738608" cy="209113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endParaRPr lang="en-US" sz="1800" dirty="0">
              <a:solidFill>
                <a:srgbClr val="FFFFFF"/>
              </a:solidFill>
              <a:latin typeface="HelveticaNeueLT Std"/>
            </a:endParaRPr>
          </a:p>
        </p:txBody>
      </p:sp>
      <p:sp>
        <p:nvSpPr>
          <p:cNvPr id="5" name="Rectangle 4"/>
          <p:cNvSpPr/>
          <p:nvPr/>
        </p:nvSpPr>
        <p:spPr>
          <a:xfrm>
            <a:off x="2982180" y="1829967"/>
            <a:ext cx="288032" cy="40704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endParaRPr lang="en-US" sz="1800" dirty="0">
              <a:solidFill>
                <a:srgbClr val="FFFFFF"/>
              </a:solidFill>
              <a:latin typeface="HelveticaNeueLT Std"/>
            </a:endParaRPr>
          </a:p>
        </p:txBody>
      </p:sp>
      <p:sp>
        <p:nvSpPr>
          <p:cNvPr id="7" name="TextBox 6"/>
          <p:cNvSpPr txBox="1"/>
          <p:nvPr/>
        </p:nvSpPr>
        <p:spPr>
          <a:xfrm rot="5400000">
            <a:off x="2955203" y="4808808"/>
            <a:ext cx="829543" cy="338554"/>
          </a:xfrm>
          <a:prstGeom prst="rect">
            <a:avLst/>
          </a:prstGeom>
          <a:noFill/>
        </p:spPr>
        <p:txBody>
          <a:bodyPr wrap="square" rtlCol="0">
            <a:spAutoFit/>
          </a:bodyPr>
          <a:lstStyle/>
          <a:p>
            <a:pPr eaLnBrk="1" hangingPunct="1">
              <a:defRPr/>
            </a:pPr>
            <a:r>
              <a:rPr lang="en-US" sz="1600" dirty="0">
                <a:solidFill>
                  <a:srgbClr val="000000"/>
                </a:solidFill>
                <a:latin typeface="Arial Narrow" panose="020B0606020202030204" pitchFamily="34" charset="0"/>
                <a:ea typeface="+mn-ea"/>
                <a:cs typeface="Arial" pitchFamily="34" charset="0"/>
              </a:rPr>
              <a:t>1.3 m³</a:t>
            </a:r>
          </a:p>
        </p:txBody>
      </p:sp>
    </p:spTree>
    <p:extLst>
      <p:ext uri="{BB962C8B-B14F-4D97-AF65-F5344CB8AC3E}">
        <p14:creationId xmlns:p14="http://schemas.microsoft.com/office/powerpoint/2010/main" val="111625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553" y="188641"/>
            <a:ext cx="8845550" cy="910927"/>
          </a:xfrm>
        </p:spPr>
        <p:txBody>
          <a:bodyPr/>
          <a:lstStyle/>
          <a:p>
            <a:r>
              <a:rPr lang="en-US" dirty="0"/>
              <a:t>Balanced plug in casing example </a:t>
            </a:r>
          </a:p>
        </p:txBody>
      </p:sp>
      <p:sp>
        <p:nvSpPr>
          <p:cNvPr id="3" name="Content Placeholder 2"/>
          <p:cNvSpPr>
            <a:spLocks noGrp="1"/>
          </p:cNvSpPr>
          <p:nvPr>
            <p:ph idx="1"/>
          </p:nvPr>
        </p:nvSpPr>
        <p:spPr>
          <a:xfrm>
            <a:off x="4512878" y="1515609"/>
            <a:ext cx="5903602" cy="4721454"/>
          </a:xfrm>
        </p:spPr>
        <p:txBody>
          <a:bodyPr/>
          <a:lstStyle/>
          <a:p>
            <a:pPr lvl="1">
              <a:buClr>
                <a:schemeClr val="accent1"/>
              </a:buClr>
              <a:buFont typeface="Wingdings" panose="05000000000000000000" pitchFamily="2" charset="2"/>
              <a:buChar char="§"/>
            </a:pPr>
            <a:r>
              <a:rPr lang="en-US" dirty="0"/>
              <a:t>Calculate high pressure test:</a:t>
            </a:r>
          </a:p>
          <a:p>
            <a:pPr marL="0" indent="0">
              <a:buNone/>
            </a:pPr>
            <a:r>
              <a:rPr lang="en-US" sz="2000" dirty="0"/>
              <a:t>	</a:t>
            </a:r>
            <a:r>
              <a:rPr lang="en-US" sz="2000" b="1" dirty="0"/>
              <a:t>MATP: P</a:t>
            </a:r>
            <a:r>
              <a:rPr lang="en-US" sz="2000" b="1" baseline="-25000" dirty="0"/>
              <a:t>friction</a:t>
            </a:r>
            <a:r>
              <a:rPr lang="en-US" sz="2000" b="1" dirty="0"/>
              <a:t> = 5 MPa</a:t>
            </a:r>
          </a:p>
          <a:p>
            <a:pPr marL="0" indent="0">
              <a:buNone/>
            </a:pPr>
            <a:r>
              <a:rPr lang="en-US" sz="2000" b="1" dirty="0"/>
              <a:t>	MATP + 11% = 5 MPa x 1.11 = 5.6 MPa</a:t>
            </a:r>
          </a:p>
          <a:p>
            <a:pPr marL="541338" lvl="2" indent="0">
              <a:buClr>
                <a:srgbClr val="860038"/>
              </a:buClr>
              <a:buNone/>
            </a:pPr>
            <a:r>
              <a:rPr lang="en-US" sz="2000" b="1" dirty="0"/>
              <a:t>	</a:t>
            </a:r>
            <a:r>
              <a:rPr lang="en-US" sz="2000" b="1" dirty="0">
                <a:solidFill>
                  <a:srgbClr val="000000"/>
                </a:solidFill>
              </a:rPr>
              <a:t>Round to nearest 5 MPa</a:t>
            </a:r>
            <a:endParaRPr lang="en-US" sz="2000" dirty="0">
              <a:solidFill>
                <a:srgbClr val="000000"/>
              </a:solidFill>
            </a:endParaRPr>
          </a:p>
          <a:p>
            <a:pPr marL="541338" lvl="2" indent="0">
              <a:buClr>
                <a:srgbClr val="860038"/>
              </a:buClr>
              <a:buNone/>
            </a:pPr>
            <a:r>
              <a:rPr lang="en-US" sz="2000" b="1" dirty="0">
                <a:solidFill>
                  <a:srgbClr val="000000"/>
                </a:solidFill>
              </a:rPr>
              <a:t>	PT</a:t>
            </a:r>
            <a:r>
              <a:rPr lang="en-US" sz="2000" b="1" baseline="-25000" dirty="0">
                <a:solidFill>
                  <a:srgbClr val="000000"/>
                </a:solidFill>
              </a:rPr>
              <a:t>high</a:t>
            </a:r>
            <a:r>
              <a:rPr lang="en-US" sz="2000" b="1" dirty="0">
                <a:solidFill>
                  <a:srgbClr val="000000"/>
                </a:solidFill>
              </a:rPr>
              <a:t> = 10 MPa</a:t>
            </a:r>
            <a:endParaRPr lang="en-US" sz="2000" b="1" dirty="0"/>
          </a:p>
          <a:p>
            <a:pPr lvl="1">
              <a:buClr>
                <a:srgbClr val="860038"/>
              </a:buClr>
              <a:buFont typeface="Wingdings" panose="05000000000000000000" pitchFamily="2" charset="2"/>
              <a:buChar char="§"/>
            </a:pPr>
            <a:r>
              <a:rPr lang="en-US" dirty="0">
                <a:solidFill>
                  <a:srgbClr val="000000"/>
                </a:solidFill>
              </a:rPr>
              <a:t>Calculate electronic pressure trip value:</a:t>
            </a:r>
          </a:p>
          <a:p>
            <a:pPr marL="271463" lvl="1" indent="0">
              <a:spcBef>
                <a:spcPts val="600"/>
              </a:spcBef>
              <a:buClr>
                <a:srgbClr val="860038"/>
              </a:buClr>
              <a:buNone/>
            </a:pPr>
            <a:r>
              <a:rPr lang="en-US" dirty="0">
                <a:solidFill>
                  <a:srgbClr val="000000"/>
                </a:solidFill>
              </a:rPr>
              <a:t>	</a:t>
            </a:r>
            <a:r>
              <a:rPr lang="en-US" b="1" dirty="0">
                <a:solidFill>
                  <a:srgbClr val="000000"/>
                </a:solidFill>
              </a:rPr>
              <a:t>Burst: 53 MPa x 0.8 = 42.4 MPa</a:t>
            </a:r>
          </a:p>
          <a:p>
            <a:pPr marL="271463" lvl="1" indent="0">
              <a:spcBef>
                <a:spcPts val="600"/>
              </a:spcBef>
              <a:buClr>
                <a:srgbClr val="860038"/>
              </a:buClr>
              <a:buNone/>
            </a:pPr>
            <a:r>
              <a:rPr lang="en-US" b="1" dirty="0">
                <a:solidFill>
                  <a:srgbClr val="000000"/>
                </a:solidFill>
              </a:rPr>
              <a:t>	Collapse: 56 MPa x 0.8 = 44.8 MPa</a:t>
            </a:r>
          </a:p>
          <a:p>
            <a:pPr marL="271463" lvl="1" indent="0">
              <a:spcBef>
                <a:spcPts val="600"/>
              </a:spcBef>
              <a:buClr>
                <a:srgbClr val="860038"/>
              </a:buClr>
              <a:buNone/>
            </a:pPr>
            <a:r>
              <a:rPr lang="en-US" b="1" dirty="0">
                <a:solidFill>
                  <a:srgbClr val="000000"/>
                </a:solidFill>
              </a:rPr>
              <a:t>	</a:t>
            </a:r>
            <a:r>
              <a:rPr lang="en-US" b="1" dirty="0" err="1">
                <a:solidFill>
                  <a:srgbClr val="000000"/>
                </a:solidFill>
              </a:rPr>
              <a:t>PT</a:t>
            </a:r>
            <a:r>
              <a:rPr lang="en-US" b="1" baseline="-25000" dirty="0" err="1">
                <a:solidFill>
                  <a:srgbClr val="000000"/>
                </a:solidFill>
              </a:rPr>
              <a:t>Elect</a:t>
            </a:r>
            <a:r>
              <a:rPr lang="en-US" b="1" dirty="0">
                <a:solidFill>
                  <a:srgbClr val="000000"/>
                </a:solidFill>
              </a:rPr>
              <a:t> = 10 MPa x 0.9 = 9 MPa</a:t>
            </a:r>
          </a:p>
          <a:p>
            <a:pPr marL="541338" lvl="2" indent="0">
              <a:buClr>
                <a:srgbClr val="860038"/>
              </a:buClr>
              <a:buNone/>
            </a:pPr>
            <a:endParaRPr lang="en-US" sz="2400" dirty="0">
              <a:solidFill>
                <a:srgbClr val="000000"/>
              </a:solidFill>
            </a:endParaRPr>
          </a:p>
          <a:p>
            <a:pPr marL="0" indent="0">
              <a:buNone/>
            </a:pPr>
            <a:endParaRPr lang="en-US" b="1" dirty="0"/>
          </a:p>
          <a:p>
            <a:endParaRPr lang="en-US" b="1" dirty="0"/>
          </a:p>
        </p:txBody>
      </p:sp>
      <p:sp>
        <p:nvSpPr>
          <p:cNvPr id="36" name="TextBox 35"/>
          <p:cNvSpPr txBox="1"/>
          <p:nvPr/>
        </p:nvSpPr>
        <p:spPr>
          <a:xfrm>
            <a:off x="5735961" y="5176589"/>
            <a:ext cx="45719" cy="369332"/>
          </a:xfrm>
          <a:prstGeom prst="rect">
            <a:avLst/>
          </a:prstGeom>
          <a:noFill/>
        </p:spPr>
        <p:txBody>
          <a:bodyPr wrap="square" rtlCol="0">
            <a:spAutoFit/>
          </a:bodyPr>
          <a:lstStyle/>
          <a:p>
            <a:pPr eaLnBrk="1" hangingPunct="1">
              <a:defRPr/>
            </a:pPr>
            <a:endParaRPr lang="en-US" sz="1800" dirty="0">
              <a:solidFill>
                <a:srgbClr val="000000"/>
              </a:solidFill>
              <a:latin typeface="HelveticaNeueLT Std"/>
              <a:ea typeface="+mn-ea"/>
              <a:cs typeface="Arial" pitchFamily="34" charset="0"/>
            </a:endParaRPr>
          </a:p>
        </p:txBody>
      </p:sp>
      <p:pic>
        <p:nvPicPr>
          <p:cNvPr id="25" name="Picture 2"/>
          <p:cNvPicPr>
            <a:picLocks noChangeAspect="1" noChangeArrowheads="1"/>
          </p:cNvPicPr>
          <p:nvPr/>
        </p:nvPicPr>
        <p:blipFill>
          <a:blip r:embed="rId2" cstate="print"/>
          <a:srcRect/>
          <a:stretch>
            <a:fillRect/>
          </a:stretch>
        </p:blipFill>
        <p:spPr bwMode="auto">
          <a:xfrm>
            <a:off x="2360849" y="1691927"/>
            <a:ext cx="1530697" cy="4545137"/>
          </a:xfrm>
          <a:prstGeom prst="rect">
            <a:avLst/>
          </a:prstGeom>
          <a:noFill/>
          <a:ln w="9525">
            <a:noFill/>
            <a:miter lim="800000"/>
            <a:headEnd/>
            <a:tailEnd/>
          </a:ln>
        </p:spPr>
      </p:pic>
      <p:sp>
        <p:nvSpPr>
          <p:cNvPr id="44" name="Left Brace 43"/>
          <p:cNvSpPr/>
          <p:nvPr/>
        </p:nvSpPr>
        <p:spPr>
          <a:xfrm>
            <a:off x="2360848" y="3861048"/>
            <a:ext cx="360040" cy="20882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eaLnBrk="1" hangingPunct="1">
              <a:defRPr/>
            </a:pPr>
            <a:endParaRPr lang="en-US" sz="1800" dirty="0">
              <a:solidFill>
                <a:srgbClr val="000000"/>
              </a:solidFill>
              <a:latin typeface="HelveticaNeueLT Std"/>
            </a:endParaRPr>
          </a:p>
        </p:txBody>
      </p:sp>
      <p:sp>
        <p:nvSpPr>
          <p:cNvPr id="45" name="TextBox 44"/>
          <p:cNvSpPr txBox="1"/>
          <p:nvPr/>
        </p:nvSpPr>
        <p:spPr>
          <a:xfrm>
            <a:off x="1463041" y="4720498"/>
            <a:ext cx="1037572"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170.7 m</a:t>
            </a:r>
          </a:p>
        </p:txBody>
      </p:sp>
      <p:sp>
        <p:nvSpPr>
          <p:cNvPr id="47" name="Rectangle 46"/>
          <p:cNvSpPr/>
          <p:nvPr/>
        </p:nvSpPr>
        <p:spPr>
          <a:xfrm>
            <a:off x="2756892" y="3861049"/>
            <a:ext cx="738608" cy="209113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endParaRPr lang="en-US" sz="1800" dirty="0">
              <a:solidFill>
                <a:srgbClr val="FFFFFF"/>
              </a:solidFill>
              <a:latin typeface="HelveticaNeueLT Std"/>
            </a:endParaRPr>
          </a:p>
        </p:txBody>
      </p:sp>
      <p:sp>
        <p:nvSpPr>
          <p:cNvPr id="5" name="Rectangle 4"/>
          <p:cNvSpPr/>
          <p:nvPr/>
        </p:nvSpPr>
        <p:spPr>
          <a:xfrm>
            <a:off x="2982180" y="1829967"/>
            <a:ext cx="288032" cy="40704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defRPr/>
            </a:pPr>
            <a:endParaRPr lang="en-US" sz="1800" dirty="0">
              <a:solidFill>
                <a:srgbClr val="FFFFFF"/>
              </a:solidFill>
              <a:latin typeface="HelveticaNeueLT Std"/>
            </a:endParaRPr>
          </a:p>
        </p:txBody>
      </p:sp>
      <p:sp>
        <p:nvSpPr>
          <p:cNvPr id="7" name="TextBox 6"/>
          <p:cNvSpPr txBox="1"/>
          <p:nvPr/>
        </p:nvSpPr>
        <p:spPr>
          <a:xfrm rot="5400000">
            <a:off x="2955203" y="4808808"/>
            <a:ext cx="829543" cy="338554"/>
          </a:xfrm>
          <a:prstGeom prst="rect">
            <a:avLst/>
          </a:prstGeom>
          <a:noFill/>
        </p:spPr>
        <p:txBody>
          <a:bodyPr wrap="square" rtlCol="0">
            <a:spAutoFit/>
          </a:bodyPr>
          <a:lstStyle/>
          <a:p>
            <a:pPr eaLnBrk="1" hangingPunct="1">
              <a:defRPr/>
            </a:pPr>
            <a:r>
              <a:rPr lang="en-US" sz="1600" dirty="0">
                <a:solidFill>
                  <a:srgbClr val="000000"/>
                </a:solidFill>
                <a:latin typeface="Arial Narrow" panose="020B0606020202030204" pitchFamily="34" charset="0"/>
                <a:ea typeface="+mn-ea"/>
                <a:cs typeface="Arial" pitchFamily="34" charset="0"/>
              </a:rPr>
              <a:t>1.3 m³</a:t>
            </a:r>
          </a:p>
        </p:txBody>
      </p:sp>
    </p:spTree>
    <p:extLst>
      <p:ext uri="{BB962C8B-B14F-4D97-AF65-F5344CB8AC3E}">
        <p14:creationId xmlns:p14="http://schemas.microsoft.com/office/powerpoint/2010/main" val="186369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Balanced plug example– cheat sheet</a:t>
            </a:r>
          </a:p>
        </p:txBody>
      </p:sp>
      <p:sp>
        <p:nvSpPr>
          <p:cNvPr id="3" name="Content Placeholder 2"/>
          <p:cNvSpPr>
            <a:spLocks noGrp="1"/>
          </p:cNvSpPr>
          <p:nvPr>
            <p:ph idx="1"/>
          </p:nvPr>
        </p:nvSpPr>
        <p:spPr>
          <a:xfrm>
            <a:off x="1825525" y="1196752"/>
            <a:ext cx="8676456" cy="5040560"/>
          </a:xfrm>
        </p:spPr>
        <p:txBody>
          <a:bodyPr/>
          <a:lstStyle/>
          <a:p>
            <a:pPr marL="0" indent="0">
              <a:buNone/>
            </a:pPr>
            <a:r>
              <a:rPr lang="en-US" sz="2000" dirty="0"/>
              <a:t>**</a:t>
            </a:r>
            <a:r>
              <a:rPr lang="en-US" dirty="0"/>
              <a:t> </a:t>
            </a:r>
            <a:r>
              <a:rPr lang="en-US" sz="2000" dirty="0"/>
              <a:t>Pump the job at 0.5 m</a:t>
            </a:r>
            <a:r>
              <a:rPr lang="en-US" sz="2000" baseline="30000" dirty="0"/>
              <a:t>3</a:t>
            </a:r>
            <a:r>
              <a:rPr lang="en-US" sz="2000" dirty="0"/>
              <a:t>/min unless otherwise specified **</a:t>
            </a:r>
          </a:p>
          <a:p>
            <a:pPr marL="342900" indent="-342900">
              <a:buFont typeface="+mj-lt"/>
              <a:buAutoNum type="arabicPeriod"/>
            </a:pPr>
            <a:r>
              <a:rPr lang="en-US" sz="2000" dirty="0"/>
              <a:t>Pump 1.0 m³ H</a:t>
            </a:r>
            <a:r>
              <a:rPr lang="en-US" sz="2000" baseline="-25000" dirty="0"/>
              <a:t>2</a:t>
            </a:r>
            <a:r>
              <a:rPr lang="en-US" sz="2000" dirty="0"/>
              <a:t>O</a:t>
            </a:r>
          </a:p>
          <a:p>
            <a:pPr marL="342900" indent="-342900">
              <a:buFont typeface="+mj-lt"/>
              <a:buAutoNum type="arabicPeriod"/>
            </a:pPr>
            <a:r>
              <a:rPr lang="en-US" sz="2000" dirty="0"/>
              <a:t>Pressure Test 7 MPa</a:t>
            </a:r>
          </a:p>
          <a:p>
            <a:pPr marL="342900" indent="-342900">
              <a:buFont typeface="+mj-lt"/>
              <a:buAutoNum type="arabicPeriod"/>
            </a:pPr>
            <a:r>
              <a:rPr lang="en-US" sz="2000" dirty="0"/>
              <a:t>Pressure Test 10 MPa</a:t>
            </a:r>
          </a:p>
          <a:p>
            <a:pPr marL="342900" indent="-342900">
              <a:buFont typeface="+mj-lt"/>
              <a:buAutoNum type="arabicPeriod"/>
            </a:pPr>
            <a:r>
              <a:rPr lang="en-US" sz="2000" dirty="0"/>
              <a:t>Set trips for 9 MPa</a:t>
            </a:r>
          </a:p>
          <a:p>
            <a:pPr marL="342900" indent="-342900">
              <a:buFont typeface="+mj-lt"/>
              <a:buAutoNum type="arabicPeriod"/>
            </a:pPr>
            <a:r>
              <a:rPr lang="en-US" sz="2000" dirty="0"/>
              <a:t>Pump 1.5 m</a:t>
            </a:r>
            <a:r>
              <a:rPr lang="en-US" sz="2000" baseline="30000" dirty="0"/>
              <a:t>3</a:t>
            </a:r>
            <a:r>
              <a:rPr lang="en-US" sz="2000" dirty="0"/>
              <a:t> H</a:t>
            </a:r>
            <a:r>
              <a:rPr lang="en-US" sz="2000" baseline="-25000" dirty="0"/>
              <a:t>2</a:t>
            </a:r>
            <a:r>
              <a:rPr lang="en-US" sz="2000" dirty="0"/>
              <a:t>O</a:t>
            </a:r>
          </a:p>
          <a:p>
            <a:pPr marL="342900" indent="-342900">
              <a:buFont typeface="+mj-lt"/>
              <a:buAutoNum type="arabicPeriod"/>
            </a:pPr>
            <a:r>
              <a:rPr lang="en-US" sz="2000" dirty="0"/>
              <a:t>Mix 1.3 m³ ‘G’ @ 1901 kg/m³</a:t>
            </a:r>
          </a:p>
          <a:p>
            <a:pPr marL="342900" indent="-342900">
              <a:buFont typeface="+mj-lt"/>
              <a:buAutoNum type="arabicPeriod"/>
            </a:pPr>
            <a:r>
              <a:rPr lang="en-US" sz="2000" dirty="0"/>
              <a:t>Displace 3.1 m³ H</a:t>
            </a:r>
            <a:r>
              <a:rPr lang="en-US" sz="2000" baseline="-25000" dirty="0"/>
              <a:t>2</a:t>
            </a:r>
            <a:r>
              <a:rPr lang="en-US" sz="2000" dirty="0"/>
              <a:t>O</a:t>
            </a:r>
          </a:p>
          <a:p>
            <a:pPr marL="342900" indent="-342900">
              <a:buFont typeface="+mj-lt"/>
              <a:buAutoNum type="arabicPeriod"/>
            </a:pPr>
            <a:r>
              <a:rPr lang="en-US" sz="2000" dirty="0"/>
              <a:t>Shut down</a:t>
            </a:r>
          </a:p>
          <a:p>
            <a:pPr marL="342900" indent="-342900">
              <a:buFont typeface="+mj-lt"/>
              <a:buAutoNum type="arabicPeriod"/>
            </a:pPr>
            <a:r>
              <a:rPr lang="en-US" sz="2000" dirty="0"/>
              <a:t>Open Return – Pull tubing</a:t>
            </a:r>
          </a:p>
          <a:p>
            <a:pPr marL="271463" lvl="1" indent="0">
              <a:buNone/>
            </a:pPr>
            <a:endParaRPr lang="en-US" dirty="0"/>
          </a:p>
          <a:p>
            <a:pPr marL="271463" lvl="1" indent="0">
              <a:buNone/>
            </a:pPr>
            <a:endParaRPr lang="en-US" dirty="0"/>
          </a:p>
          <a:p>
            <a:pPr lvl="1"/>
            <a:endParaRPr lang="en-US" dirty="0"/>
          </a:p>
          <a:p>
            <a:pPr marL="271463" lvl="1" indent="0">
              <a:buNone/>
            </a:pPr>
            <a:endParaRPr lang="en-US" dirty="0"/>
          </a:p>
          <a:p>
            <a:pPr marL="271463" lvl="1" indent="0">
              <a:buNone/>
            </a:pPr>
            <a:endParaRPr lang="en-US" dirty="0"/>
          </a:p>
          <a:p>
            <a:pPr lvl="1"/>
            <a:endParaRPr lang="en-US" dirty="0"/>
          </a:p>
          <a:p>
            <a:pPr marL="271463" lvl="1" indent="0">
              <a:buNone/>
            </a:pPr>
            <a:endParaRPr lang="en-US" dirty="0"/>
          </a:p>
          <a:p>
            <a:pPr lvl="1">
              <a:spcBef>
                <a:spcPts val="0"/>
              </a:spcBef>
            </a:pPr>
            <a:endParaRPr lang="en-US" dirty="0"/>
          </a:p>
          <a:p>
            <a:pPr lvl="1"/>
            <a:endParaRPr lang="en-US" dirty="0"/>
          </a:p>
          <a:p>
            <a:pPr marL="0" indent="0">
              <a:buNone/>
            </a:pPr>
            <a:endParaRPr lang="en-US" dirty="0"/>
          </a:p>
        </p:txBody>
      </p:sp>
      <p:pic>
        <p:nvPicPr>
          <p:cNvPr id="13" name="Picture 12" descr="P:\Marketing\Photo Library\Sanjel\3.0 People\High Res\5_B_USA_116.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541"/>
          <a:stretch/>
        </p:blipFill>
        <p:spPr bwMode="auto">
          <a:xfrm>
            <a:off x="6672065" y="1988841"/>
            <a:ext cx="3829917" cy="3296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84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Cementing corporate standard 7a</a:t>
            </a:r>
            <a:br>
              <a:rPr lang="en-US" dirty="0"/>
            </a:br>
            <a:r>
              <a:rPr lang="en-US" dirty="0">
                <a:solidFill>
                  <a:schemeClr val="bg1">
                    <a:lumMod val="75000"/>
                  </a:schemeClr>
                </a:solidFill>
              </a:rPr>
              <a:t>Key Take a ways as supervisor</a:t>
            </a:r>
          </a:p>
        </p:txBody>
      </p:sp>
      <p:sp>
        <p:nvSpPr>
          <p:cNvPr id="9" name="Rectangle 8"/>
          <p:cNvSpPr/>
          <p:nvPr/>
        </p:nvSpPr>
        <p:spPr>
          <a:xfrm>
            <a:off x="342900" y="1222409"/>
            <a:ext cx="10180721" cy="4892108"/>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This is printed in Chapter 2.</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All Sanjel Personnel must review SDS’s for the onsite chemical and must follow the safe handling procedures including PPE requirements outlined in SDS’s to minimize exposure to onsite chemicals. Refer to the SCS for Materials Storage and Handling for SDS compliance information.</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Sanjel Personnel may only tap, a pressure vessel that has a pressure differential less than 14.9 psi with a rubber mallet (</a:t>
            </a:r>
            <a:r>
              <a:rPr lang="en-US" sz="2000" kern="0" dirty="0" err="1">
                <a:solidFill>
                  <a:srgbClr val="000000"/>
                </a:solidFill>
                <a:latin typeface="Arial Narrow" pitchFamily="34" charset="0"/>
              </a:rPr>
              <a:t>eg.</a:t>
            </a:r>
            <a:r>
              <a:rPr lang="en-US" sz="2000" kern="0" dirty="0">
                <a:solidFill>
                  <a:srgbClr val="000000"/>
                </a:solidFill>
                <a:latin typeface="Arial Narrow" pitchFamily="34" charset="0"/>
              </a:rPr>
              <a:t> bulk storage and transport vessels). No pressure vessel will be struck with something harder than a rubber mallet.</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Sanjel employees must never operate equipment that does not belong to, is not leased to or is not rented to Sanjel.</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Personal cell phone use is not allowed on </a:t>
            </a:r>
            <a:r>
              <a:rPr lang="en-US" sz="2000" kern="0" dirty="0" err="1">
                <a:solidFill>
                  <a:srgbClr val="000000"/>
                </a:solidFill>
                <a:latin typeface="Arial Narrow" pitchFamily="34" charset="0"/>
              </a:rPr>
              <a:t>wellsites</a:t>
            </a:r>
            <a:r>
              <a:rPr lang="en-US" sz="2000" kern="0" dirty="0">
                <a:solidFill>
                  <a:srgbClr val="000000"/>
                </a:solidFill>
                <a:latin typeface="Arial Narrow" pitchFamily="34" charset="0"/>
              </a:rPr>
              <a:t> as use will distract from assigned duties. This includes pre-job preparation, rig-in, pressure test, pumping operation, and rig-down. Other Client cell phone restrictions may also be in place.</a:t>
            </a:r>
          </a:p>
          <a:p>
            <a:pPr marL="728663" lvl="1"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p:txBody>
      </p:sp>
    </p:spTree>
    <p:extLst>
      <p:ext uri="{BB962C8B-B14F-4D97-AF65-F5344CB8AC3E}">
        <p14:creationId xmlns:p14="http://schemas.microsoft.com/office/powerpoint/2010/main" val="254792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p:sp>
      <p:sp>
        <p:nvSpPr>
          <p:cNvPr id="5" name="Title 4"/>
          <p:cNvSpPr>
            <a:spLocks noGrp="1"/>
          </p:cNvSpPr>
          <p:nvPr>
            <p:ph type="title"/>
          </p:nvPr>
        </p:nvSpPr>
        <p:spPr/>
        <p:txBody>
          <a:bodyPr/>
          <a:lstStyle/>
          <a:p>
            <a:r>
              <a:rPr lang="en-US" dirty="0"/>
              <a:t>plug cementing calculations tab</a:t>
            </a:r>
          </a:p>
        </p:txBody>
      </p:sp>
    </p:spTree>
    <p:extLst>
      <p:ext uri="{BB962C8B-B14F-4D97-AF65-F5344CB8AC3E}">
        <p14:creationId xmlns:p14="http://schemas.microsoft.com/office/powerpoint/2010/main" val="1965795123"/>
      </p:ext>
    </p:extLst>
  </p:cSld>
  <p:clrMapOvr>
    <a:masterClrMapping/>
  </p:clrMapOvr>
  <p:transition spd="slow">
    <p:wipe dir="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Plug Field Cement Calculator</a:t>
            </a:r>
          </a:p>
        </p:txBody>
      </p:sp>
      <p:sp>
        <p:nvSpPr>
          <p:cNvPr id="8" name="TextBox 7"/>
          <p:cNvSpPr txBox="1"/>
          <p:nvPr/>
        </p:nvSpPr>
        <p:spPr>
          <a:xfrm>
            <a:off x="342900" y="1299412"/>
            <a:ext cx="10937908" cy="5363007"/>
          </a:xfrm>
          <a:prstGeom prst="rect">
            <a:avLst/>
          </a:prstGeom>
          <a:noFill/>
        </p:spPr>
        <p:txBody>
          <a:bodyPr wrap="square" rtlCol="0">
            <a:spAutoFit/>
          </a:bodyPr>
          <a:lstStyle/>
          <a:p>
            <a:pPr marL="457200" indent="-457200">
              <a:buClr>
                <a:srgbClr val="860038"/>
              </a:buClr>
              <a:buFont typeface="+mj-lt"/>
              <a:buAutoNum type="arabicPeriod"/>
            </a:pPr>
            <a:r>
              <a:rPr lang="en-US" sz="2000" dirty="0">
                <a:solidFill>
                  <a:schemeClr val="tx1"/>
                </a:solidFill>
                <a:latin typeface="Arial Narrow" panose="020B0606020202030204" pitchFamily="34" charset="0"/>
              </a:rPr>
              <a:t>We will first look at the Plugs tab so click on this tab.</a:t>
            </a:r>
          </a:p>
          <a:p>
            <a:pPr marL="457200" indent="-457200">
              <a:buClr>
                <a:srgbClr val="860038"/>
              </a:buClr>
              <a:buFont typeface="+mj-lt"/>
              <a:buAutoNum type="arabicPeriod"/>
            </a:pPr>
            <a:endParaRPr lang="en-US" sz="2050" dirty="0">
              <a:solidFill>
                <a:schemeClr val="tx1"/>
              </a:solidFill>
              <a:latin typeface="Arial Narrow" panose="020B0606020202030204" pitchFamily="34" charset="0"/>
            </a:endParaRPr>
          </a:p>
          <a:p>
            <a:pPr marL="457200" indent="-457200">
              <a:buClr>
                <a:srgbClr val="860038"/>
              </a:buClr>
              <a:buFont typeface="+mj-lt"/>
              <a:buAutoNum type="arabicPeriod"/>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a:pPr>
            <a:r>
              <a:rPr lang="en-US" sz="2000" dirty="0">
                <a:solidFill>
                  <a:schemeClr val="tx1"/>
                </a:solidFill>
                <a:latin typeface="Arial Narrow" panose="020B0606020202030204" pitchFamily="34" charset="0"/>
              </a:rPr>
              <a:t>The Plugs tab looks like the picture below, so there are a few things to pay attention to. First off is a little description about how you should use the calculator. Grey boxes are for typing into and the white boxes are calculated. Only input data into the Grey boxes. Use the Tail Cement for one blend jobs.</a:t>
            </a:r>
          </a:p>
          <a:p>
            <a:pPr marL="457200" indent="-457200">
              <a:buClr>
                <a:srgbClr val="860038"/>
              </a:buClr>
              <a:buFont typeface="+mj-lt"/>
              <a:buAutoNum type="arabicPeriod"/>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892" y="1758701"/>
            <a:ext cx="2626591" cy="1143000"/>
          </a:xfrm>
          <a:prstGeom prst="rect">
            <a:avLst/>
          </a:prstGeom>
        </p:spPr>
      </p:pic>
      <p:sp>
        <p:nvSpPr>
          <p:cNvPr id="6" name="Rectangle 5"/>
          <p:cNvSpPr/>
          <p:nvPr/>
        </p:nvSpPr>
        <p:spPr>
          <a:xfrm>
            <a:off x="5163671" y="2541506"/>
            <a:ext cx="448236" cy="22411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1781175" y="4417017"/>
            <a:ext cx="8251394" cy="1875295"/>
          </a:xfrm>
          <a:prstGeom prst="rect">
            <a:avLst/>
          </a:prstGeom>
        </p:spPr>
      </p:pic>
      <p:sp>
        <p:nvSpPr>
          <p:cNvPr id="11" name="Rectangle 10"/>
          <p:cNvSpPr/>
          <p:nvPr/>
        </p:nvSpPr>
        <p:spPr>
          <a:xfrm>
            <a:off x="1781175" y="4757981"/>
            <a:ext cx="4171390" cy="29991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57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Plug Field Cement Calculator</a:t>
            </a:r>
          </a:p>
        </p:txBody>
      </p:sp>
      <p:sp>
        <p:nvSpPr>
          <p:cNvPr id="8" name="TextBox 7"/>
          <p:cNvSpPr txBox="1"/>
          <p:nvPr/>
        </p:nvSpPr>
        <p:spPr>
          <a:xfrm>
            <a:off x="342900" y="1299412"/>
            <a:ext cx="11255542" cy="7109639"/>
          </a:xfrm>
          <a:prstGeom prst="rect">
            <a:avLst/>
          </a:prstGeom>
          <a:noFill/>
        </p:spPr>
        <p:txBody>
          <a:bodyPr wrap="square" rtlCol="0">
            <a:spAutoFit/>
          </a:bodyPr>
          <a:lstStyle/>
          <a:p>
            <a:pPr marL="457200" indent="-457200">
              <a:buClr>
                <a:srgbClr val="860038"/>
              </a:buClr>
              <a:buFont typeface="+mj-lt"/>
              <a:buAutoNum type="arabicPeriod" startAt="3"/>
            </a:pPr>
            <a:r>
              <a:rPr lang="en-US" sz="2000" dirty="0">
                <a:solidFill>
                  <a:schemeClr val="tx1"/>
                </a:solidFill>
                <a:latin typeface="Arial Narrow" panose="020B0606020202030204" pitchFamily="34" charset="0"/>
              </a:rPr>
              <a:t>Before starting to input data, click on the Page Reset button in the top right corner of the excel sheet. This will remove all the information from the grey boxes.</a:t>
            </a:r>
          </a:p>
          <a:p>
            <a:pPr marL="457200" indent="-457200">
              <a:buClr>
                <a:srgbClr val="860038"/>
              </a:buClr>
              <a:buFont typeface="+mj-lt"/>
              <a:buAutoNum type="arabicPeriod" startAt="3"/>
            </a:pPr>
            <a:endParaRPr lang="en-US" sz="20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3"/>
            </a:pPr>
            <a:r>
              <a:rPr lang="en-US" sz="2000" dirty="0">
                <a:solidFill>
                  <a:schemeClr val="tx1"/>
                </a:solidFill>
                <a:latin typeface="Arial Narrow" panose="020B0606020202030204" pitchFamily="34" charset="0"/>
              </a:rPr>
              <a:t>Enter the </a:t>
            </a:r>
            <a:r>
              <a:rPr lang="en-US" sz="2000" dirty="0" err="1">
                <a:solidFill>
                  <a:schemeClr val="tx1"/>
                </a:solidFill>
                <a:latin typeface="Arial Narrow" panose="020B0606020202030204" pitchFamily="34" charset="0"/>
              </a:rPr>
              <a:t>callsheet</a:t>
            </a:r>
            <a:r>
              <a:rPr lang="en-US" sz="2000" dirty="0">
                <a:solidFill>
                  <a:schemeClr val="tx1"/>
                </a:solidFill>
                <a:latin typeface="Arial Narrow" panose="020B0606020202030204" pitchFamily="34" charset="0"/>
              </a:rPr>
              <a:t> # and Program ID # into the grey boxes.</a:t>
            </a:r>
          </a:p>
          <a:p>
            <a:pPr marL="457200" indent="-457200">
              <a:buClr>
                <a:srgbClr val="860038"/>
              </a:buClr>
              <a:buFont typeface="+mj-lt"/>
              <a:buAutoNum type="arabicPeriod" startAt="3"/>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p:txBody>
      </p:sp>
      <p:pic>
        <p:nvPicPr>
          <p:cNvPr id="3" name="Picture 2"/>
          <p:cNvPicPr>
            <a:picLocks/>
          </p:cNvPicPr>
          <p:nvPr/>
        </p:nvPicPr>
        <p:blipFill>
          <a:blip r:embed="rId2">
            <a:extLst>
              <a:ext uri="{28A0092B-C50C-407E-A947-70E740481C1C}">
                <a14:useLocalDpi xmlns:a14="http://schemas.microsoft.com/office/drawing/2010/main" val="0"/>
              </a:ext>
            </a:extLst>
          </a:blip>
          <a:stretch>
            <a:fillRect/>
          </a:stretch>
        </p:blipFill>
        <p:spPr>
          <a:xfrm>
            <a:off x="1679658" y="2065905"/>
            <a:ext cx="8582025" cy="1925583"/>
          </a:xfrm>
          <a:prstGeom prst="rect">
            <a:avLst/>
          </a:prstGeom>
        </p:spPr>
      </p:pic>
      <p:sp>
        <p:nvSpPr>
          <p:cNvPr id="11" name="Rectangle 10"/>
          <p:cNvSpPr/>
          <p:nvPr/>
        </p:nvSpPr>
        <p:spPr>
          <a:xfrm>
            <a:off x="9281768" y="2473619"/>
            <a:ext cx="803526" cy="29603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p:cNvPicPr>
          <p:nvPr/>
        </p:nvPicPr>
        <p:blipFill rotWithShape="1">
          <a:blip r:embed="rId2">
            <a:extLst>
              <a:ext uri="{28A0092B-C50C-407E-A947-70E740481C1C}">
                <a14:useLocalDpi xmlns:a14="http://schemas.microsoft.com/office/drawing/2010/main" val="0"/>
              </a:ext>
            </a:extLst>
          </a:blip>
          <a:srcRect b="64395"/>
          <a:stretch/>
        </p:blipFill>
        <p:spPr>
          <a:xfrm>
            <a:off x="1781175" y="4757981"/>
            <a:ext cx="8622792" cy="1510053"/>
          </a:xfrm>
          <a:prstGeom prst="rect">
            <a:avLst/>
          </a:prstGeom>
        </p:spPr>
      </p:pic>
      <p:sp>
        <p:nvSpPr>
          <p:cNvPr id="12" name="Rectangle 11"/>
          <p:cNvSpPr/>
          <p:nvPr/>
        </p:nvSpPr>
        <p:spPr>
          <a:xfrm>
            <a:off x="1853949" y="6035365"/>
            <a:ext cx="2385543" cy="232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12265" y="6035365"/>
            <a:ext cx="2162427" cy="232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04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Plug Field Cement Calculator</a:t>
            </a:r>
          </a:p>
        </p:txBody>
      </p:sp>
      <p:sp>
        <p:nvSpPr>
          <p:cNvPr id="8" name="TextBox 7"/>
          <p:cNvSpPr txBox="1"/>
          <p:nvPr/>
        </p:nvSpPr>
        <p:spPr>
          <a:xfrm>
            <a:off x="342900" y="1111248"/>
            <a:ext cx="11399921" cy="8209940"/>
          </a:xfrm>
          <a:prstGeom prst="rect">
            <a:avLst/>
          </a:prstGeom>
          <a:noFill/>
        </p:spPr>
        <p:txBody>
          <a:bodyPr wrap="square" rtlCol="0">
            <a:spAutoFit/>
          </a:bodyPr>
          <a:lstStyle/>
          <a:p>
            <a:pPr marL="457200" indent="-457200">
              <a:buClr>
                <a:srgbClr val="860038"/>
              </a:buClr>
              <a:buFont typeface="+mj-lt"/>
              <a:buAutoNum type="arabicPeriod" startAt="5"/>
            </a:pPr>
            <a:r>
              <a:rPr lang="en-US" sz="2000" dirty="0">
                <a:solidFill>
                  <a:schemeClr val="tx1"/>
                </a:solidFill>
                <a:latin typeface="Arial Narrow" panose="020B0606020202030204" pitchFamily="34" charset="0"/>
              </a:rPr>
              <a:t>The first section of the calculator is the Work String section (what we are pumping down). Click on each cell to initiate the drop down menu, pick the correct pipe type, size, and weight. Type in the bottom of each interval which is in measured depth (MD). We can enter up to three work strings. There is also cell for calculating the pipe capacity based on knowing the ID of the pipe. If the pipe is an odd size and the capacity needs to be calculated from the ID then the Calculated Capacity will need to be put into the Pipe Capacity cell manually.</a:t>
            </a:r>
          </a:p>
          <a:p>
            <a:pPr marL="457200" indent="-457200">
              <a:buClr>
                <a:srgbClr val="860038"/>
              </a:buClr>
              <a:buFont typeface="+mj-lt"/>
              <a:buAutoNum type="arabicPeriod" startAt="5"/>
            </a:pPr>
            <a:endParaRPr lang="en-US" sz="2000" dirty="0">
              <a:solidFill>
                <a:schemeClr val="tx1"/>
              </a:solidFill>
              <a:latin typeface="Arial Narrow" panose="020B0606020202030204" pitchFamily="34" charset="0"/>
            </a:endParaRPr>
          </a:p>
          <a:p>
            <a:pPr marL="457200" indent="-457200">
              <a:buClr>
                <a:srgbClr val="860038"/>
              </a:buClr>
              <a:buFont typeface="+mj-lt"/>
              <a:buAutoNum type="arabicPeriod" startAt="5"/>
            </a:pPr>
            <a:endParaRPr lang="en-US" sz="2000" dirty="0">
              <a:solidFill>
                <a:schemeClr val="tx1"/>
              </a:solidFill>
              <a:latin typeface="Arial Narrow" panose="020B0606020202030204" pitchFamily="34" charset="0"/>
            </a:endParaRPr>
          </a:p>
          <a:p>
            <a:pPr marL="457200" indent="-457200">
              <a:buClr>
                <a:srgbClr val="860038"/>
              </a:buClr>
              <a:buFont typeface="+mj-lt"/>
              <a:buAutoNum type="arabicPeriod" startAt="5"/>
            </a:pPr>
            <a:endParaRPr lang="en-US" sz="2000" dirty="0">
              <a:solidFill>
                <a:schemeClr val="tx1"/>
              </a:solidFill>
              <a:latin typeface="Arial Narrow" panose="020B0606020202030204" pitchFamily="34" charset="0"/>
            </a:endParaRPr>
          </a:p>
          <a:p>
            <a:pPr>
              <a:buClr>
                <a:srgbClr val="860038"/>
              </a:buClr>
            </a:pPr>
            <a:endParaRPr lang="en-US" sz="2000" dirty="0">
              <a:solidFill>
                <a:schemeClr val="tx1"/>
              </a:solidFill>
              <a:latin typeface="Arial Narrow" panose="020B0606020202030204" pitchFamily="34" charset="0"/>
            </a:endParaRPr>
          </a:p>
          <a:p>
            <a:pPr marL="457200" indent="-457200">
              <a:buClr>
                <a:srgbClr val="860038"/>
              </a:buClr>
              <a:buFont typeface="+mj-lt"/>
              <a:buAutoNum type="arabicPeriod" startAt="5"/>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6"/>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6"/>
            </a:pPr>
            <a:endParaRPr lang="en-US" sz="2050" dirty="0">
              <a:solidFill>
                <a:schemeClr val="tx1"/>
              </a:solidFill>
              <a:latin typeface="Arial Narrow" panose="020B0606020202030204" pitchFamily="34" charset="0"/>
            </a:endParaRPr>
          </a:p>
          <a:p>
            <a:pPr marL="457200" indent="-457200">
              <a:buClr>
                <a:srgbClr val="860038"/>
              </a:buClr>
              <a:buFont typeface="+mj-lt"/>
              <a:buAutoNum type="arabicPeriod" startAt="6"/>
            </a:pPr>
            <a:endParaRPr lang="en-US" sz="2050" dirty="0">
              <a:solidFill>
                <a:schemeClr val="tx1"/>
              </a:solidFill>
              <a:latin typeface="Arial Narrow" panose="020B0606020202030204" pitchFamily="34" charset="0"/>
            </a:endParaRPr>
          </a:p>
          <a:p>
            <a:pPr marL="457200" indent="-457200">
              <a:buClr>
                <a:srgbClr val="860038"/>
              </a:buClr>
              <a:buFont typeface="+mj-lt"/>
              <a:buAutoNum type="arabicPeriod" startAt="6"/>
            </a:pPr>
            <a:r>
              <a:rPr lang="en-US" sz="2000" dirty="0">
                <a:solidFill>
                  <a:schemeClr val="tx1"/>
                </a:solidFill>
                <a:latin typeface="Arial Narrow" panose="020B0606020202030204" pitchFamily="34" charset="0"/>
              </a:rPr>
              <a:t>The pipe capacity and total pipe volume will auto calculate based on the data you put in.</a:t>
            </a:r>
          </a:p>
          <a:p>
            <a:pPr marL="457200" indent="-457200">
              <a:buClr>
                <a:srgbClr val="860038"/>
              </a:buClr>
              <a:buFont typeface="+mj-lt"/>
              <a:buAutoNum type="arabicPeriod" startAt="6"/>
            </a:pPr>
            <a:endParaRPr lang="en-US" sz="2000" dirty="0">
              <a:solidFill>
                <a:schemeClr val="tx1"/>
              </a:solidFill>
              <a:latin typeface="Arial Narrow" panose="020B0606020202030204" pitchFamily="34" charset="0"/>
            </a:endParaRPr>
          </a:p>
          <a:p>
            <a:pPr marL="457200" indent="-457200">
              <a:buClr>
                <a:srgbClr val="860038"/>
              </a:buClr>
              <a:buFont typeface="+mj-lt"/>
              <a:buAutoNum type="arabicPeriod" startAt="6"/>
            </a:pPr>
            <a:endParaRPr lang="en-US" sz="2000" dirty="0">
              <a:solidFill>
                <a:schemeClr val="tx1"/>
              </a:solidFill>
              <a:latin typeface="Arial Narrow" panose="020B0606020202030204" pitchFamily="34" charset="0"/>
            </a:endParaRPr>
          </a:p>
          <a:p>
            <a:pPr marL="457200" indent="-457200">
              <a:buClr>
                <a:srgbClr val="860038"/>
              </a:buClr>
              <a:buFont typeface="+mj-lt"/>
              <a:buAutoNum type="arabicPeriod" startAt="6"/>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6"/>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6"/>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6"/>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6"/>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6"/>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6"/>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6"/>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p:txBody>
      </p:sp>
      <p:pic>
        <p:nvPicPr>
          <p:cNvPr id="3" name="Picture 2"/>
          <p:cNvPicPr>
            <a:picLocks/>
          </p:cNvPicPr>
          <p:nvPr/>
        </p:nvPicPr>
        <p:blipFill rotWithShape="1">
          <a:blip r:embed="rId2">
            <a:extLst>
              <a:ext uri="{28A0092B-C50C-407E-A947-70E740481C1C}">
                <a14:useLocalDpi xmlns:a14="http://schemas.microsoft.com/office/drawing/2010/main" val="0"/>
              </a:ext>
            </a:extLst>
          </a:blip>
          <a:srcRect t="35228" b="33176"/>
          <a:stretch/>
        </p:blipFill>
        <p:spPr>
          <a:xfrm>
            <a:off x="1808466" y="3436572"/>
            <a:ext cx="8622792" cy="1365089"/>
          </a:xfrm>
          <a:prstGeom prst="rect">
            <a:avLst/>
          </a:prstGeom>
        </p:spPr>
      </p:pic>
      <p:sp>
        <p:nvSpPr>
          <p:cNvPr id="11" name="Rectangle 10"/>
          <p:cNvSpPr/>
          <p:nvPr/>
        </p:nvSpPr>
        <p:spPr>
          <a:xfrm>
            <a:off x="2478622" y="3458166"/>
            <a:ext cx="2433995" cy="72189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64802" y="3505482"/>
            <a:ext cx="756116" cy="64489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548404" y="3420515"/>
            <a:ext cx="1054755" cy="7218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702263" y="3436573"/>
            <a:ext cx="642377" cy="7218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p:cNvCxnSpPr>
            <a:stCxn id="12" idx="0"/>
          </p:cNvCxnSpPr>
          <p:nvPr/>
        </p:nvCxnSpPr>
        <p:spPr>
          <a:xfrm rot="16200000" flipV="1">
            <a:off x="8415859" y="1828980"/>
            <a:ext cx="590068" cy="262511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endCxn id="16" idx="0"/>
          </p:cNvCxnSpPr>
          <p:nvPr/>
        </p:nvCxnSpPr>
        <p:spPr>
          <a:xfrm rot="10800000" flipV="1">
            <a:off x="5326599" y="2836692"/>
            <a:ext cx="2093034" cy="66082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906798" y="3497516"/>
            <a:ext cx="839602" cy="6448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1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7" grpId="0" animBg="1"/>
      <p:bldP spid="9" grpId="0" animBg="1"/>
      <p:bldP spid="12" grpId="0" animBg="1"/>
      <p:bldP spid="16"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Plug Field Cement Calculator</a:t>
            </a:r>
          </a:p>
        </p:txBody>
      </p:sp>
      <p:sp>
        <p:nvSpPr>
          <p:cNvPr id="8" name="TextBox 7"/>
          <p:cNvSpPr txBox="1"/>
          <p:nvPr/>
        </p:nvSpPr>
        <p:spPr>
          <a:xfrm>
            <a:off x="342900" y="1335742"/>
            <a:ext cx="10697277" cy="9033242"/>
          </a:xfrm>
          <a:prstGeom prst="rect">
            <a:avLst/>
          </a:prstGeom>
          <a:noFill/>
        </p:spPr>
        <p:txBody>
          <a:bodyPr wrap="square" rtlCol="0">
            <a:spAutoFit/>
          </a:bodyPr>
          <a:lstStyle/>
          <a:p>
            <a:pPr marL="457200" indent="-457200">
              <a:buClr>
                <a:srgbClr val="860038"/>
              </a:buClr>
              <a:buFont typeface="+mj-lt"/>
              <a:buAutoNum type="arabicPeriod" startAt="7"/>
            </a:pPr>
            <a:r>
              <a:rPr lang="en-US" sz="2000" dirty="0">
                <a:solidFill>
                  <a:schemeClr val="tx1"/>
                </a:solidFill>
                <a:latin typeface="Arial Narrow" panose="020B0606020202030204" pitchFamily="34" charset="0"/>
              </a:rPr>
              <a:t>The second section is the Wellbore Profile section (the annular configuration). Click on each cell to initiate the drop down menu, pick the correct description (casing/open hole), size, and pipe weight. Type in the estimated Wellbore Excess (if casing is selected this will automatically set excess to 0%), and the Wellbore Bottom (TMD).</a:t>
            </a:r>
          </a:p>
          <a:p>
            <a:pPr marL="457200" indent="-457200">
              <a:buClr>
                <a:srgbClr val="860038"/>
              </a:buClr>
              <a:buFont typeface="+mj-lt"/>
              <a:buAutoNum type="arabicPeriod" startAt="7"/>
            </a:pPr>
            <a:endParaRPr lang="en-US" sz="20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r>
              <a:rPr lang="en-US" sz="2000" dirty="0">
                <a:solidFill>
                  <a:schemeClr val="tx1"/>
                </a:solidFill>
                <a:latin typeface="Arial Narrow" panose="020B0606020202030204" pitchFamily="34" charset="0"/>
              </a:rPr>
              <a:t>The capacity and annular capacities will auto calculated based on the information that you put in.</a:t>
            </a:r>
          </a:p>
          <a:p>
            <a:pPr marL="457200" indent="-457200">
              <a:buClr>
                <a:srgbClr val="860038"/>
              </a:buClr>
              <a:buFont typeface="+mj-lt"/>
              <a:buAutoNum type="arabicPeriod" startAt="7"/>
            </a:pPr>
            <a:endParaRPr lang="en-US" sz="205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p:txBody>
      </p:sp>
      <p:pic>
        <p:nvPicPr>
          <p:cNvPr id="4" name="Picture 3"/>
          <p:cNvPicPr>
            <a:picLocks/>
          </p:cNvPicPr>
          <p:nvPr/>
        </p:nvPicPr>
        <p:blipFill rotWithShape="1">
          <a:blip r:embed="rId2">
            <a:extLst>
              <a:ext uri="{28A0092B-C50C-407E-A947-70E740481C1C}">
                <a14:useLocalDpi xmlns:a14="http://schemas.microsoft.com/office/drawing/2010/main" val="0"/>
              </a:ext>
            </a:extLst>
          </a:blip>
          <a:srcRect t="66152"/>
          <a:stretch/>
        </p:blipFill>
        <p:spPr>
          <a:xfrm>
            <a:off x="1781175" y="3103254"/>
            <a:ext cx="8622792" cy="1600200"/>
          </a:xfrm>
          <a:prstGeom prst="rect">
            <a:avLst/>
          </a:prstGeom>
        </p:spPr>
      </p:pic>
      <p:sp>
        <p:nvSpPr>
          <p:cNvPr id="11" name="Rectangle 10"/>
          <p:cNvSpPr/>
          <p:nvPr/>
        </p:nvSpPr>
        <p:spPr>
          <a:xfrm>
            <a:off x="2474548" y="3885428"/>
            <a:ext cx="2536724" cy="85690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39092" y="3894387"/>
            <a:ext cx="1604391" cy="85690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6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Plug Field Cement Calculator</a:t>
            </a:r>
          </a:p>
        </p:txBody>
      </p:sp>
      <p:sp>
        <p:nvSpPr>
          <p:cNvPr id="8" name="TextBox 7"/>
          <p:cNvSpPr txBox="1"/>
          <p:nvPr/>
        </p:nvSpPr>
        <p:spPr>
          <a:xfrm>
            <a:off x="342900" y="1335741"/>
            <a:ext cx="10020301" cy="7471276"/>
          </a:xfrm>
          <a:prstGeom prst="rect">
            <a:avLst/>
          </a:prstGeom>
          <a:noFill/>
        </p:spPr>
        <p:txBody>
          <a:bodyPr wrap="square" rtlCol="0">
            <a:spAutoFit/>
          </a:bodyPr>
          <a:lstStyle/>
          <a:p>
            <a:pPr marL="457200" indent="-457200">
              <a:buClr>
                <a:srgbClr val="860038"/>
              </a:buClr>
              <a:buFont typeface="+mj-lt"/>
              <a:buAutoNum type="arabicPeriod" startAt="9"/>
            </a:pPr>
            <a:r>
              <a:rPr lang="en-US" sz="2000" dirty="0">
                <a:solidFill>
                  <a:schemeClr val="tx1"/>
                </a:solidFill>
                <a:latin typeface="Arial Narrow" panose="020B0606020202030204" pitchFamily="34" charset="0"/>
              </a:rPr>
              <a:t>The third section is the Cement Intervals section. Type in the Fluid Densities, the Cement Mix Water Requirement(s), the Cement Yield(s), and the Wash Up Water Volume. If only pumping a single blend plug then use the Bottom Cement cells and leave the Top Cement cells blank.</a:t>
            </a: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p:txBody>
      </p:sp>
      <p:pic>
        <p:nvPicPr>
          <p:cNvPr id="3" name="Picture 2"/>
          <p:cNvPicPr>
            <a:picLocks/>
          </p:cNvPicPr>
          <p:nvPr/>
        </p:nvPicPr>
        <p:blipFill>
          <a:blip r:embed="rId2">
            <a:extLst>
              <a:ext uri="{28A0092B-C50C-407E-A947-70E740481C1C}">
                <a14:useLocalDpi xmlns:a14="http://schemas.microsoft.com/office/drawing/2010/main" val="0"/>
              </a:ext>
            </a:extLst>
          </a:blip>
          <a:stretch>
            <a:fillRect/>
          </a:stretch>
        </p:blipFill>
        <p:spPr>
          <a:xfrm>
            <a:off x="1781175" y="2789881"/>
            <a:ext cx="8622792" cy="1828800"/>
          </a:xfrm>
          <a:prstGeom prst="rect">
            <a:avLst/>
          </a:prstGeom>
        </p:spPr>
      </p:pic>
    </p:spTree>
    <p:extLst>
      <p:ext uri="{BB962C8B-B14F-4D97-AF65-F5344CB8AC3E}">
        <p14:creationId xmlns:p14="http://schemas.microsoft.com/office/powerpoint/2010/main" val="330385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Plug Field Cement Calculator</a:t>
            </a:r>
          </a:p>
        </p:txBody>
      </p:sp>
      <p:sp>
        <p:nvSpPr>
          <p:cNvPr id="8" name="TextBox 7"/>
          <p:cNvSpPr txBox="1"/>
          <p:nvPr/>
        </p:nvSpPr>
        <p:spPr>
          <a:xfrm>
            <a:off x="86628" y="1335741"/>
            <a:ext cx="11492564" cy="10618291"/>
          </a:xfrm>
          <a:prstGeom prst="rect">
            <a:avLst/>
          </a:prstGeom>
          <a:noFill/>
        </p:spPr>
        <p:txBody>
          <a:bodyPr wrap="square" rtlCol="0">
            <a:spAutoFit/>
          </a:bodyPr>
          <a:lstStyle/>
          <a:p>
            <a:pPr marL="457200" indent="-457200">
              <a:buClr>
                <a:srgbClr val="860038"/>
              </a:buClr>
              <a:buFont typeface="+mj-lt"/>
              <a:buAutoNum type="arabicPeriod" startAt="10"/>
            </a:pPr>
            <a:r>
              <a:rPr lang="en-US" sz="2000" dirty="0">
                <a:solidFill>
                  <a:schemeClr val="tx1"/>
                </a:solidFill>
                <a:latin typeface="Arial Narrow" panose="020B0606020202030204" pitchFamily="34" charset="0"/>
              </a:rPr>
              <a:t>The fourth section is the Pumping Schedule section. Fill in the grey boxes, you will need to input the annular height of the </a:t>
            </a:r>
            <a:r>
              <a:rPr lang="en-US" sz="2000" dirty="0" err="1">
                <a:solidFill>
                  <a:schemeClr val="tx1"/>
                </a:solidFill>
                <a:latin typeface="Arial Narrow" panose="020B0606020202030204" pitchFamily="34" charset="0"/>
              </a:rPr>
              <a:t>Preflush</a:t>
            </a:r>
            <a:r>
              <a:rPr lang="en-US" sz="2000" dirty="0">
                <a:solidFill>
                  <a:schemeClr val="tx1"/>
                </a:solidFill>
                <a:latin typeface="Arial Narrow" panose="020B0606020202030204" pitchFamily="34" charset="0"/>
              </a:rPr>
              <a:t>/Spacer with pipe in the hole, the volume of spacer pumped before the pressure test, the height of the plug without pipe in the hole (for a one blend plug, only use the Bottom Cement height), and the displacement fluid density.</a:t>
            </a: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r>
              <a:rPr lang="en-US" sz="2000" dirty="0">
                <a:solidFill>
                  <a:schemeClr val="tx1"/>
                </a:solidFill>
                <a:latin typeface="Arial Narrow" panose="020B0606020202030204" pitchFamily="34" charset="0"/>
              </a:rPr>
              <a:t>On the left most column it has the option to include the mix water requirement into the calculation of the total water required for the job. This is used for things like Invert Pre-flush where we don’t use water or displacing with Invert. Pick No from the drop down menu to not have the fluid added to the total water calculation.</a:t>
            </a:r>
          </a:p>
          <a:p>
            <a:pPr marL="457200" indent="-457200">
              <a:buClr>
                <a:srgbClr val="860038"/>
              </a:buClr>
              <a:buFont typeface="+mj-lt"/>
              <a:buAutoNum type="arabicPeriod" startAt="11"/>
            </a:pPr>
            <a:endParaRPr lang="en-US" sz="20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0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0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p:txBody>
      </p:sp>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1819676" y="2748296"/>
            <a:ext cx="8622792" cy="1600200"/>
          </a:xfrm>
          <a:prstGeom prst="rect">
            <a:avLst/>
          </a:prstGeom>
        </p:spPr>
      </p:pic>
    </p:spTree>
    <p:extLst>
      <p:ext uri="{BB962C8B-B14F-4D97-AF65-F5344CB8AC3E}">
        <p14:creationId xmlns:p14="http://schemas.microsoft.com/office/powerpoint/2010/main" val="149173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Plug Field Cement Calculator</a:t>
            </a:r>
          </a:p>
        </p:txBody>
      </p:sp>
      <p:sp>
        <p:nvSpPr>
          <p:cNvPr id="8" name="TextBox 7"/>
          <p:cNvSpPr txBox="1"/>
          <p:nvPr/>
        </p:nvSpPr>
        <p:spPr>
          <a:xfrm>
            <a:off x="342900" y="1335741"/>
            <a:ext cx="10020301" cy="8171468"/>
          </a:xfrm>
          <a:prstGeom prst="rect">
            <a:avLst/>
          </a:prstGeom>
          <a:noFill/>
        </p:spPr>
        <p:txBody>
          <a:bodyPr wrap="square" rtlCol="0">
            <a:spAutoFit/>
          </a:bodyPr>
          <a:lstStyle/>
          <a:p>
            <a:pPr marL="457200" indent="-457200">
              <a:buClr>
                <a:srgbClr val="860038"/>
              </a:buClr>
              <a:buFont typeface="+mj-lt"/>
              <a:buAutoNum type="arabicPeriod" startAt="12"/>
            </a:pPr>
            <a:r>
              <a:rPr lang="en-US" sz="2000" dirty="0">
                <a:solidFill>
                  <a:schemeClr val="tx1"/>
                </a:solidFill>
                <a:latin typeface="Arial Narrow" panose="020B0606020202030204" pitchFamily="34" charset="0"/>
              </a:rPr>
              <a:t>The Pumping Schedule section will have the information for the Operator Cheat Sheet. Any lines that aren’t needed can be hidden, the relevant information can be seen in the picture below.</a:t>
            </a: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2"/>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p:txBody>
      </p:sp>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1781175" y="2566544"/>
            <a:ext cx="8622792" cy="2743200"/>
          </a:xfrm>
          <a:prstGeom prst="rect">
            <a:avLst/>
          </a:prstGeom>
        </p:spPr>
      </p:pic>
      <p:sp>
        <p:nvSpPr>
          <p:cNvPr id="5" name="Rectangle 4"/>
          <p:cNvSpPr/>
          <p:nvPr/>
        </p:nvSpPr>
        <p:spPr>
          <a:xfrm>
            <a:off x="2626949" y="3347546"/>
            <a:ext cx="1604393" cy="183405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799575" y="3347546"/>
            <a:ext cx="810591" cy="183405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77115" y="3711388"/>
            <a:ext cx="3681692" cy="21515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065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Plug Field Cement Calculator</a:t>
            </a:r>
          </a:p>
        </p:txBody>
      </p:sp>
      <p:sp>
        <p:nvSpPr>
          <p:cNvPr id="8" name="TextBox 7"/>
          <p:cNvSpPr txBox="1"/>
          <p:nvPr/>
        </p:nvSpPr>
        <p:spPr>
          <a:xfrm>
            <a:off x="6122894" y="1335742"/>
            <a:ext cx="4240306" cy="9233297"/>
          </a:xfrm>
          <a:prstGeom prst="rect">
            <a:avLst/>
          </a:prstGeom>
          <a:noFill/>
        </p:spPr>
        <p:txBody>
          <a:bodyPr wrap="square" rtlCol="0">
            <a:spAutoFit/>
          </a:bodyPr>
          <a:lstStyle/>
          <a:p>
            <a:pPr marL="457200" indent="-457200">
              <a:buClr>
                <a:srgbClr val="860038"/>
              </a:buClr>
              <a:buFont typeface="+mj-lt"/>
              <a:buAutoNum type="arabicPeriod" startAt="13"/>
            </a:pPr>
            <a:r>
              <a:rPr lang="en-US" sz="2000" dirty="0">
                <a:solidFill>
                  <a:schemeClr val="tx1"/>
                </a:solidFill>
                <a:latin typeface="Arial Narrow" panose="020B0606020202030204" pitchFamily="34" charset="0"/>
              </a:rPr>
              <a:t>The last section is the wellbore diagram, which just takes all the information that was input into the calculator to give a pictorial representation of the cement job.</a:t>
            </a:r>
          </a:p>
          <a:p>
            <a:pPr marL="457200" indent="-457200">
              <a:buClr>
                <a:srgbClr val="860038"/>
              </a:buClr>
              <a:buFont typeface="+mj-lt"/>
              <a:buAutoNum type="arabicPeriod" startAt="13"/>
            </a:pPr>
            <a:endParaRPr lang="en-US" sz="2000" dirty="0">
              <a:solidFill>
                <a:schemeClr val="tx1"/>
              </a:solidFill>
              <a:latin typeface="Arial Narrow" panose="020B0606020202030204" pitchFamily="34" charset="0"/>
            </a:endParaRPr>
          </a:p>
          <a:p>
            <a:pPr marL="457200" indent="-457200">
              <a:buClr>
                <a:srgbClr val="860038"/>
              </a:buClr>
              <a:buFont typeface="+mj-lt"/>
              <a:buAutoNum type="arabicPeriod" startAt="13"/>
            </a:pPr>
            <a:endParaRPr lang="en-US" sz="2050" dirty="0">
              <a:solidFill>
                <a:schemeClr val="tx1"/>
              </a:solidFill>
              <a:latin typeface="Arial Narrow" panose="020B0606020202030204" pitchFamily="34" charset="0"/>
            </a:endParaRPr>
          </a:p>
          <a:p>
            <a:pPr marL="457200" indent="-457200">
              <a:buClr>
                <a:srgbClr val="860038"/>
              </a:buClr>
              <a:buFont typeface="+mj-lt"/>
              <a:buAutoNum type="arabicPeriod" startAt="13"/>
            </a:pPr>
            <a:endParaRPr lang="en-US" sz="205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200" dirty="0">
              <a:solidFill>
                <a:schemeClr val="tx1"/>
              </a:solidFill>
              <a:latin typeface="Arial Narrow" panose="020B0606020202030204" pitchFamily="34" charset="0"/>
            </a:endParaRPr>
          </a:p>
          <a:p>
            <a:pPr>
              <a:buClr>
                <a:srgbClr val="860038"/>
              </a:buClr>
            </a:pPr>
            <a:endParaRPr lang="en-US" sz="2200" dirty="0">
              <a:solidFill>
                <a:schemeClr val="tx1"/>
              </a:solidFill>
              <a:latin typeface="Arial Narrow" panose="020B0606020202030204" pitchFamily="34" charset="0"/>
            </a:endParaRPr>
          </a:p>
        </p:txBody>
      </p:sp>
      <p:pic>
        <p:nvPicPr>
          <p:cNvPr id="3" name="Picture 2"/>
          <p:cNvPicPr>
            <a:picLocks/>
          </p:cNvPicPr>
          <p:nvPr/>
        </p:nvPicPr>
        <p:blipFill>
          <a:blip r:embed="rId2">
            <a:extLst>
              <a:ext uri="{28A0092B-C50C-407E-A947-70E740481C1C}">
                <a14:useLocalDpi xmlns:a14="http://schemas.microsoft.com/office/drawing/2010/main" val="0"/>
              </a:ext>
            </a:extLst>
          </a:blip>
          <a:stretch>
            <a:fillRect/>
          </a:stretch>
        </p:blipFill>
        <p:spPr>
          <a:xfrm>
            <a:off x="1781176" y="1335741"/>
            <a:ext cx="4162425" cy="4846320"/>
          </a:xfrm>
          <a:prstGeom prst="rect">
            <a:avLst/>
          </a:prstGeom>
        </p:spPr>
      </p:pic>
    </p:spTree>
    <p:extLst>
      <p:ext uri="{BB962C8B-B14F-4D97-AF65-F5344CB8AC3E}">
        <p14:creationId xmlns:p14="http://schemas.microsoft.com/office/powerpoint/2010/main" val="57144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033" y="10387929"/>
            <a:ext cx="8845550" cy="910927"/>
          </a:xfrm>
        </p:spPr>
        <p:txBody>
          <a:bodyPr/>
          <a:lstStyle/>
          <a:p>
            <a:r>
              <a:rPr lang="en-US" dirty="0"/>
              <a:t>Balanced plug in casing Practice 1</a:t>
            </a:r>
          </a:p>
        </p:txBody>
      </p:sp>
      <p:sp>
        <p:nvSpPr>
          <p:cNvPr id="3" name="Content Placeholder 2"/>
          <p:cNvSpPr>
            <a:spLocks noGrp="1"/>
          </p:cNvSpPr>
          <p:nvPr>
            <p:ph idx="1"/>
          </p:nvPr>
        </p:nvSpPr>
        <p:spPr>
          <a:xfrm>
            <a:off x="433138" y="1417642"/>
            <a:ext cx="10055352" cy="4891679"/>
          </a:xfrm>
        </p:spPr>
        <p:txBody>
          <a:bodyPr/>
          <a:lstStyle/>
          <a:p>
            <a:pPr marL="800100" lvl="1" indent="-342900" eaLnBrk="0" hangingPunct="0">
              <a:buClr>
                <a:srgbClr val="860038"/>
              </a:buClr>
            </a:pPr>
            <a:r>
              <a:rPr lang="en-US" dirty="0"/>
              <a:t>Casing: 177.8 mm 34.23 kg/m³ C-95</a:t>
            </a:r>
          </a:p>
          <a:p>
            <a:pPr marL="800100" lvl="1" indent="-342900" eaLnBrk="0" hangingPunct="0">
              <a:buClr>
                <a:srgbClr val="860038"/>
              </a:buClr>
            </a:pPr>
            <a:r>
              <a:rPr lang="en-US" dirty="0"/>
              <a:t>Tubing: 73.0 mm 9.67 kg/m J-55 </a:t>
            </a:r>
          </a:p>
          <a:p>
            <a:pPr marL="800100" lvl="1" indent="-342900" eaLnBrk="0" hangingPunct="0">
              <a:buClr>
                <a:srgbClr val="860038"/>
              </a:buClr>
            </a:pPr>
            <a:r>
              <a:rPr lang="en-US" dirty="0"/>
              <a:t>Total depth is 2683 m</a:t>
            </a:r>
          </a:p>
          <a:p>
            <a:pPr marL="800100" lvl="1" indent="-342900" eaLnBrk="0" hangingPunct="0">
              <a:buClr>
                <a:srgbClr val="860038"/>
              </a:buClr>
            </a:pPr>
            <a:r>
              <a:rPr lang="en-US" dirty="0"/>
              <a:t>Plug height required – 156 m</a:t>
            </a:r>
          </a:p>
          <a:p>
            <a:pPr marL="800100" lvl="1" indent="-342900" eaLnBrk="0" hangingPunct="0">
              <a:buClr>
                <a:srgbClr val="860038"/>
              </a:buClr>
            </a:pPr>
            <a:r>
              <a:rPr lang="en-US" dirty="0"/>
              <a:t>Using Thermal 40</a:t>
            </a:r>
          </a:p>
          <a:p>
            <a:pPr marL="800100" lvl="1" indent="-342900" eaLnBrk="0" hangingPunct="0">
              <a:buClr>
                <a:srgbClr val="860038"/>
              </a:buClr>
            </a:pPr>
            <a:r>
              <a:rPr lang="en-US" dirty="0"/>
              <a:t>100 m H2O ahead</a:t>
            </a:r>
          </a:p>
          <a:p>
            <a:pPr marL="271463" lvl="1" indent="0">
              <a:buNone/>
            </a:pPr>
            <a:endParaRPr lang="en-US" dirty="0"/>
          </a:p>
        </p:txBody>
      </p:sp>
      <p:sp>
        <p:nvSpPr>
          <p:cNvPr id="4" name="Title 1"/>
          <p:cNvSpPr txBox="1">
            <a:spLocks/>
          </p:cNvSpPr>
          <p:nvPr/>
        </p:nvSpPr>
        <p:spPr bwMode="auto">
          <a:xfrm>
            <a:off x="433137" y="229197"/>
            <a:ext cx="10200995" cy="910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1" fontAlgn="base" hangingPunct="1">
              <a:lnSpc>
                <a:spcPct val="80000"/>
              </a:lnSpc>
              <a:spcBef>
                <a:spcPct val="0"/>
              </a:spcBef>
              <a:spcAft>
                <a:spcPct val="0"/>
              </a:spcAft>
              <a:defRPr sz="3200" b="1" cap="all" baseline="0">
                <a:solidFill>
                  <a:schemeClr val="accent1"/>
                </a:solidFill>
                <a:latin typeface="Arial Narrow" pitchFamily="34" charset="0"/>
                <a:ea typeface="+mj-ea"/>
                <a:cs typeface="+mj-cs"/>
              </a:defRPr>
            </a:lvl1pPr>
            <a:lvl2pPr algn="l" rtl="0" eaLnBrk="1" fontAlgn="base" hangingPunct="1">
              <a:spcBef>
                <a:spcPct val="0"/>
              </a:spcBef>
              <a:spcAft>
                <a:spcPct val="0"/>
              </a:spcAft>
              <a:defRPr sz="3600">
                <a:solidFill>
                  <a:schemeClr val="accent1"/>
                </a:solidFill>
                <a:latin typeface="Arial" pitchFamily="34" charset="0"/>
                <a:cs typeface="Arial" pitchFamily="34" charset="0"/>
              </a:defRPr>
            </a:lvl2pPr>
            <a:lvl3pPr algn="l" rtl="0" eaLnBrk="1" fontAlgn="base" hangingPunct="1">
              <a:spcBef>
                <a:spcPct val="0"/>
              </a:spcBef>
              <a:spcAft>
                <a:spcPct val="0"/>
              </a:spcAft>
              <a:defRPr sz="3600">
                <a:solidFill>
                  <a:schemeClr val="accent1"/>
                </a:solidFill>
                <a:latin typeface="Arial" pitchFamily="34" charset="0"/>
                <a:cs typeface="Arial" pitchFamily="34" charset="0"/>
              </a:defRPr>
            </a:lvl3pPr>
            <a:lvl4pPr algn="l" rtl="0" eaLnBrk="1" fontAlgn="base" hangingPunct="1">
              <a:spcBef>
                <a:spcPct val="0"/>
              </a:spcBef>
              <a:spcAft>
                <a:spcPct val="0"/>
              </a:spcAft>
              <a:defRPr sz="3600">
                <a:solidFill>
                  <a:schemeClr val="accent1"/>
                </a:solidFill>
                <a:latin typeface="Arial" pitchFamily="34" charset="0"/>
                <a:cs typeface="Arial" pitchFamily="34" charset="0"/>
              </a:defRPr>
            </a:lvl4pPr>
            <a:lvl5pPr algn="l" rtl="0" eaLnBrk="1" fontAlgn="base" hangingPunct="1">
              <a:spcBef>
                <a:spcPct val="0"/>
              </a:spcBef>
              <a:spcAft>
                <a:spcPct val="0"/>
              </a:spcAft>
              <a:defRPr sz="3600">
                <a:solidFill>
                  <a:schemeClr val="accent1"/>
                </a:solidFill>
                <a:latin typeface="Arial" pitchFamily="34" charset="0"/>
                <a:cs typeface="Arial" pitchFamily="34" charset="0"/>
              </a:defRPr>
            </a:lvl5pPr>
            <a:lvl6pPr marL="457200" algn="l" rtl="0" eaLnBrk="1" fontAlgn="base" hangingPunct="1">
              <a:spcBef>
                <a:spcPct val="0"/>
              </a:spcBef>
              <a:spcAft>
                <a:spcPct val="0"/>
              </a:spcAft>
              <a:defRPr sz="3600">
                <a:solidFill>
                  <a:schemeClr val="accent1"/>
                </a:solidFill>
                <a:latin typeface="Arial" pitchFamily="34" charset="0"/>
                <a:cs typeface="Arial" pitchFamily="34" charset="0"/>
              </a:defRPr>
            </a:lvl6pPr>
            <a:lvl7pPr marL="914400" algn="l" rtl="0" eaLnBrk="1" fontAlgn="base" hangingPunct="1">
              <a:spcBef>
                <a:spcPct val="0"/>
              </a:spcBef>
              <a:spcAft>
                <a:spcPct val="0"/>
              </a:spcAft>
              <a:defRPr sz="3600">
                <a:solidFill>
                  <a:schemeClr val="accent1"/>
                </a:solidFill>
                <a:latin typeface="Arial" pitchFamily="34" charset="0"/>
                <a:cs typeface="Arial" pitchFamily="34" charset="0"/>
              </a:defRPr>
            </a:lvl7pPr>
            <a:lvl8pPr marL="1371600" algn="l" rtl="0" eaLnBrk="1" fontAlgn="base" hangingPunct="1">
              <a:spcBef>
                <a:spcPct val="0"/>
              </a:spcBef>
              <a:spcAft>
                <a:spcPct val="0"/>
              </a:spcAft>
              <a:defRPr sz="3600">
                <a:solidFill>
                  <a:schemeClr val="accent1"/>
                </a:solidFill>
                <a:latin typeface="Arial" pitchFamily="34" charset="0"/>
                <a:cs typeface="Arial" pitchFamily="34" charset="0"/>
              </a:defRPr>
            </a:lvl8pPr>
            <a:lvl9pPr marL="1828800" algn="l" rtl="0" eaLnBrk="1" fontAlgn="base" hangingPunct="1">
              <a:spcBef>
                <a:spcPct val="0"/>
              </a:spcBef>
              <a:spcAft>
                <a:spcPct val="0"/>
              </a:spcAft>
              <a:defRPr sz="3600">
                <a:solidFill>
                  <a:schemeClr val="accent1"/>
                </a:solidFill>
                <a:latin typeface="Arial" pitchFamily="34" charset="0"/>
                <a:cs typeface="Arial" pitchFamily="34" charset="0"/>
              </a:defRPr>
            </a:lvl9pPr>
          </a:lstStyle>
          <a:p>
            <a:r>
              <a:rPr lang="en-US" kern="0" dirty="0">
                <a:solidFill>
                  <a:srgbClr val="6E273D"/>
                </a:solidFill>
              </a:rPr>
              <a:t>Balanced plug in casing Practice 1</a:t>
            </a:r>
          </a:p>
        </p:txBody>
      </p:sp>
    </p:spTree>
    <p:extLst>
      <p:ext uri="{BB962C8B-B14F-4D97-AF65-F5344CB8AC3E}">
        <p14:creationId xmlns:p14="http://schemas.microsoft.com/office/powerpoint/2010/main" val="400054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Cementing corporate standard 7a</a:t>
            </a:r>
            <a:br>
              <a:rPr lang="en-US" dirty="0"/>
            </a:br>
            <a:r>
              <a:rPr lang="en-US" dirty="0">
                <a:solidFill>
                  <a:schemeClr val="bg1">
                    <a:lumMod val="75000"/>
                  </a:schemeClr>
                </a:solidFill>
              </a:rPr>
              <a:t>Key Takeaways as supervisor</a:t>
            </a:r>
          </a:p>
        </p:txBody>
      </p:sp>
      <p:sp>
        <p:nvSpPr>
          <p:cNvPr id="9" name="Rectangle 8"/>
          <p:cNvSpPr/>
          <p:nvPr/>
        </p:nvSpPr>
        <p:spPr>
          <a:xfrm>
            <a:off x="342901" y="1111247"/>
            <a:ext cx="10180722" cy="5149487"/>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Review and comment if it is not working or does not make sense, these can be found in SCORE.</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HSEP</a:t>
            </a:r>
          </a:p>
          <a:p>
            <a:pPr marL="1185863" lvl="2" indent="-271463">
              <a:spcBef>
                <a:spcPct val="45000"/>
              </a:spcBef>
              <a:buClr>
                <a:srgbClr val="860038"/>
              </a:buClr>
              <a:buFont typeface="Wingdings" pitchFamily="2" charset="2"/>
              <a:buChar char="§"/>
            </a:pPr>
            <a:r>
              <a:rPr lang="en-US" sz="1600" kern="0" dirty="0">
                <a:solidFill>
                  <a:srgbClr val="000000"/>
                </a:solidFill>
                <a:latin typeface="Arial Narrow" pitchFamily="34" charset="0"/>
              </a:rPr>
              <a:t>Hydrogen Sulfide Field Crew Preparations</a:t>
            </a:r>
          </a:p>
          <a:p>
            <a:pPr marL="1185863" lvl="2" indent="-271463">
              <a:spcBef>
                <a:spcPct val="45000"/>
              </a:spcBef>
              <a:buClr>
                <a:srgbClr val="860038"/>
              </a:buClr>
              <a:buFont typeface="Wingdings" pitchFamily="2" charset="2"/>
              <a:buChar char="§"/>
            </a:pPr>
            <a:r>
              <a:rPr lang="en-US" sz="1600" kern="0" dirty="0">
                <a:solidFill>
                  <a:srgbClr val="000000"/>
                </a:solidFill>
                <a:latin typeface="Arial Narrow" pitchFamily="34" charset="0"/>
              </a:rPr>
              <a:t>Working at Heights</a:t>
            </a:r>
          </a:p>
          <a:p>
            <a:pPr marL="1185863" lvl="2" indent="-271463">
              <a:spcBef>
                <a:spcPct val="45000"/>
              </a:spcBef>
              <a:buClr>
                <a:srgbClr val="860038"/>
              </a:buClr>
              <a:buFont typeface="Wingdings" pitchFamily="2" charset="2"/>
              <a:buChar char="§"/>
            </a:pPr>
            <a:r>
              <a:rPr lang="en-US" sz="1600" kern="0" dirty="0">
                <a:solidFill>
                  <a:srgbClr val="000000"/>
                </a:solidFill>
                <a:latin typeface="Arial Narrow" pitchFamily="34" charset="0"/>
              </a:rPr>
              <a:t>Safety Culture, Awareness and Engagement.</a:t>
            </a:r>
          </a:p>
          <a:p>
            <a:pPr marL="1185863" lvl="2" indent="-271463">
              <a:spcBef>
                <a:spcPct val="45000"/>
              </a:spcBef>
              <a:buClr>
                <a:srgbClr val="860038"/>
              </a:buClr>
              <a:buFont typeface="Wingdings" pitchFamily="2" charset="2"/>
              <a:buChar char="§"/>
            </a:pPr>
            <a:r>
              <a:rPr lang="en-US" sz="1600" kern="0" dirty="0">
                <a:solidFill>
                  <a:srgbClr val="000000"/>
                </a:solidFill>
                <a:latin typeface="Arial Narrow" pitchFamily="34" charset="0"/>
              </a:rPr>
              <a:t>Transport Safety</a:t>
            </a:r>
          </a:p>
          <a:p>
            <a:pPr marL="1185863" lvl="2" indent="-271463">
              <a:spcBef>
                <a:spcPct val="45000"/>
              </a:spcBef>
              <a:buClr>
                <a:srgbClr val="860038"/>
              </a:buClr>
              <a:buFont typeface="Wingdings" pitchFamily="2" charset="2"/>
              <a:buChar char="§"/>
            </a:pPr>
            <a:r>
              <a:rPr lang="en-US" sz="1600" kern="0" dirty="0">
                <a:solidFill>
                  <a:srgbClr val="000000"/>
                </a:solidFill>
                <a:latin typeface="Arial Narrow" pitchFamily="34" charset="0"/>
              </a:rPr>
              <a:t>Environmental Impacts and Controls</a:t>
            </a:r>
          </a:p>
          <a:p>
            <a:pPr marL="1185863" lvl="2" indent="-271463">
              <a:spcBef>
                <a:spcPct val="45000"/>
              </a:spcBef>
              <a:buClr>
                <a:srgbClr val="860038"/>
              </a:buClr>
              <a:buFont typeface="Wingdings" pitchFamily="2" charset="2"/>
              <a:buChar char="§"/>
            </a:pPr>
            <a:r>
              <a:rPr lang="en-US" sz="1600" kern="0" dirty="0">
                <a:solidFill>
                  <a:srgbClr val="000000"/>
                </a:solidFill>
                <a:latin typeface="Arial Narrow" pitchFamily="34" charset="0"/>
              </a:rPr>
              <a:t>Incident Reporting, Investigation and Analysis</a:t>
            </a:r>
          </a:p>
          <a:p>
            <a:pPr marL="1185863" lvl="2" indent="-271463">
              <a:spcBef>
                <a:spcPct val="45000"/>
              </a:spcBef>
              <a:buClr>
                <a:srgbClr val="860038"/>
              </a:buClr>
              <a:buFont typeface="Wingdings" pitchFamily="2" charset="2"/>
              <a:buChar char="§"/>
            </a:pPr>
            <a:r>
              <a:rPr lang="en-US" sz="1600" kern="0" dirty="0">
                <a:solidFill>
                  <a:srgbClr val="000000"/>
                </a:solidFill>
                <a:latin typeface="Arial Narrow" pitchFamily="34" charset="0"/>
              </a:rPr>
              <a:t>Weather Conditions and Wildlife Safety</a:t>
            </a:r>
          </a:p>
          <a:p>
            <a:pPr marL="1185863" lvl="2" indent="-271463">
              <a:spcBef>
                <a:spcPct val="45000"/>
              </a:spcBef>
              <a:buClr>
                <a:srgbClr val="860038"/>
              </a:buClr>
              <a:buFont typeface="Wingdings" pitchFamily="2" charset="2"/>
              <a:buChar char="§"/>
            </a:pPr>
            <a:r>
              <a:rPr lang="en-US" sz="1600" kern="0" dirty="0">
                <a:solidFill>
                  <a:srgbClr val="000000"/>
                </a:solidFill>
                <a:latin typeface="Arial Narrow" pitchFamily="34" charset="0"/>
              </a:rPr>
              <a:t>Fire Protection</a:t>
            </a:r>
          </a:p>
          <a:p>
            <a:pPr marL="1185863" lvl="2" indent="-271463">
              <a:spcBef>
                <a:spcPct val="45000"/>
              </a:spcBef>
              <a:buClr>
                <a:srgbClr val="860038"/>
              </a:buClr>
              <a:buFont typeface="Wingdings" pitchFamily="2" charset="2"/>
              <a:buChar char="§"/>
            </a:pPr>
            <a:r>
              <a:rPr lang="en-US" sz="1600" kern="0" dirty="0">
                <a:solidFill>
                  <a:srgbClr val="000000"/>
                </a:solidFill>
                <a:latin typeface="Arial Narrow" pitchFamily="34" charset="0"/>
              </a:rPr>
              <a:t>Permit to Work</a:t>
            </a:r>
          </a:p>
          <a:p>
            <a:pPr marL="1185863" lvl="2" indent="-271463">
              <a:spcBef>
                <a:spcPct val="45000"/>
              </a:spcBef>
              <a:buClr>
                <a:srgbClr val="860038"/>
              </a:buClr>
              <a:buFont typeface="Wingdings" pitchFamily="2" charset="2"/>
              <a:buChar char="§"/>
            </a:pPr>
            <a:r>
              <a:rPr lang="en-US" sz="1600" kern="0" dirty="0">
                <a:solidFill>
                  <a:srgbClr val="000000"/>
                </a:solidFill>
                <a:latin typeface="Arial Narrow" pitchFamily="34" charset="0"/>
              </a:rPr>
              <a:t>Working Alone</a:t>
            </a:r>
          </a:p>
          <a:p>
            <a:pPr marL="1185863" lvl="2" indent="-271463">
              <a:spcBef>
                <a:spcPct val="45000"/>
              </a:spcBef>
              <a:buClr>
                <a:srgbClr val="860038"/>
              </a:buClr>
              <a:buFont typeface="Wingdings" pitchFamily="2" charset="2"/>
              <a:buChar char="§"/>
            </a:pPr>
            <a:r>
              <a:rPr lang="en-US" sz="1600" kern="0" dirty="0">
                <a:solidFill>
                  <a:srgbClr val="000000"/>
                </a:solidFill>
                <a:latin typeface="Arial Narrow" pitchFamily="34" charset="0"/>
              </a:rPr>
              <a:t>Crystalline Silica</a:t>
            </a:r>
          </a:p>
          <a:p>
            <a:pPr marL="1185863" lvl="2" indent="-271463">
              <a:spcBef>
                <a:spcPct val="45000"/>
              </a:spcBef>
              <a:buClr>
                <a:srgbClr val="860038"/>
              </a:buClr>
              <a:buFont typeface="Wingdings" pitchFamily="2" charset="2"/>
              <a:buChar char="§"/>
            </a:pPr>
            <a:r>
              <a:rPr lang="en-US" sz="1600" kern="0" dirty="0">
                <a:solidFill>
                  <a:srgbClr val="000000"/>
                </a:solidFill>
                <a:latin typeface="Arial Narrow" pitchFamily="34" charset="0"/>
              </a:rPr>
              <a:t>Incident Reporting, Investigation and Analysis</a:t>
            </a:r>
          </a:p>
        </p:txBody>
      </p:sp>
    </p:spTree>
    <p:extLst>
      <p:ext uri="{BB962C8B-B14F-4D97-AF65-F5344CB8AC3E}">
        <p14:creationId xmlns:p14="http://schemas.microsoft.com/office/powerpoint/2010/main" val="195450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Balanced plug in casing Practice 2</a:t>
            </a:r>
          </a:p>
        </p:txBody>
      </p:sp>
      <p:sp>
        <p:nvSpPr>
          <p:cNvPr id="3" name="Content Placeholder 2"/>
          <p:cNvSpPr>
            <a:spLocks noGrp="1"/>
          </p:cNvSpPr>
          <p:nvPr>
            <p:ph idx="1"/>
          </p:nvPr>
        </p:nvSpPr>
        <p:spPr>
          <a:xfrm>
            <a:off x="342900" y="1417642"/>
            <a:ext cx="10145589" cy="4891679"/>
          </a:xfrm>
        </p:spPr>
        <p:txBody>
          <a:bodyPr/>
          <a:lstStyle/>
          <a:p>
            <a:pPr marL="800100" lvl="1" indent="-342900" eaLnBrk="0" hangingPunct="0">
              <a:buClr>
                <a:srgbClr val="860038"/>
              </a:buClr>
            </a:pPr>
            <a:r>
              <a:rPr lang="en-US" dirty="0"/>
              <a:t>Casing: 219.1 mm 35.72 kg/m</a:t>
            </a:r>
          </a:p>
          <a:p>
            <a:pPr marL="800100" lvl="1" indent="-342900" eaLnBrk="0" hangingPunct="0">
              <a:buClr>
                <a:srgbClr val="860038"/>
              </a:buClr>
            </a:pPr>
            <a:r>
              <a:rPr lang="en-US" dirty="0"/>
              <a:t>Tubing: 88.9 mm, 13.84 kg/m J-55</a:t>
            </a:r>
          </a:p>
          <a:p>
            <a:pPr marL="800100" lvl="1" indent="-342900" eaLnBrk="0" hangingPunct="0">
              <a:buClr>
                <a:srgbClr val="860038"/>
              </a:buClr>
            </a:pPr>
            <a:r>
              <a:rPr lang="en-US" dirty="0"/>
              <a:t>Tubing Depth: 2022 m</a:t>
            </a:r>
          </a:p>
          <a:p>
            <a:pPr marL="800100" lvl="1" indent="-342900" eaLnBrk="0" hangingPunct="0">
              <a:buClr>
                <a:srgbClr val="860038"/>
              </a:buClr>
            </a:pPr>
            <a:r>
              <a:rPr lang="en-US" dirty="0"/>
              <a:t>Customer wants a 245 m plug</a:t>
            </a:r>
          </a:p>
          <a:p>
            <a:pPr marL="800100" lvl="1" indent="-342900" eaLnBrk="0" hangingPunct="0">
              <a:buClr>
                <a:srgbClr val="860038"/>
              </a:buClr>
            </a:pPr>
            <a:r>
              <a:rPr lang="en-US" dirty="0"/>
              <a:t>Using 0-1-0 G</a:t>
            </a:r>
          </a:p>
          <a:p>
            <a:pPr marL="800100" lvl="1" indent="-342900" eaLnBrk="0" hangingPunct="0">
              <a:buClr>
                <a:srgbClr val="860038"/>
              </a:buClr>
            </a:pPr>
            <a:r>
              <a:rPr lang="en-US" dirty="0"/>
              <a:t>3 m³ H2O ahead</a:t>
            </a:r>
          </a:p>
          <a:p>
            <a:pPr marL="800100" lvl="1" indent="-342900" eaLnBrk="0" hangingPunct="0">
              <a:buClr>
                <a:srgbClr val="860038"/>
              </a:buClr>
            </a:pPr>
            <a:endParaRPr lang="en-US" dirty="0"/>
          </a:p>
        </p:txBody>
      </p:sp>
    </p:spTree>
    <p:extLst>
      <p:ext uri="{BB962C8B-B14F-4D97-AF65-F5344CB8AC3E}">
        <p14:creationId xmlns:p14="http://schemas.microsoft.com/office/powerpoint/2010/main" val="398645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Balanced plug in Open Hole example </a:t>
            </a:r>
          </a:p>
        </p:txBody>
      </p:sp>
      <p:sp>
        <p:nvSpPr>
          <p:cNvPr id="3" name="Content Placeholder 2"/>
          <p:cNvSpPr>
            <a:spLocks noGrp="1"/>
          </p:cNvSpPr>
          <p:nvPr>
            <p:ph idx="1"/>
          </p:nvPr>
        </p:nvSpPr>
        <p:spPr>
          <a:xfrm>
            <a:off x="342900" y="1417642"/>
            <a:ext cx="10145589" cy="4891679"/>
          </a:xfrm>
        </p:spPr>
        <p:txBody>
          <a:bodyPr/>
          <a:lstStyle/>
          <a:p>
            <a:r>
              <a:rPr lang="en-US" sz="2000" b="1" dirty="0"/>
              <a:t>Calculate slurry. Bulk and water requirements.  Determine top of cement plug to calculate displacement.</a:t>
            </a:r>
          </a:p>
          <a:p>
            <a:pPr marL="800100" lvl="1" indent="-342900" eaLnBrk="0" hangingPunct="0">
              <a:buClr>
                <a:srgbClr val="860038"/>
              </a:buClr>
            </a:pPr>
            <a:r>
              <a:rPr lang="en-US" dirty="0"/>
              <a:t>Open Hole: 165.1 mm </a:t>
            </a:r>
          </a:p>
          <a:p>
            <a:pPr marL="800100" lvl="1" indent="-342900" eaLnBrk="0" hangingPunct="0">
              <a:buClr>
                <a:srgbClr val="860038"/>
              </a:buClr>
            </a:pPr>
            <a:r>
              <a:rPr lang="en-US" dirty="0"/>
              <a:t>Drill Pipe:  88.9 mm, 19.79 kg/m X Grade</a:t>
            </a:r>
          </a:p>
          <a:p>
            <a:pPr marL="800100" lvl="1" indent="-342900" eaLnBrk="0" hangingPunct="0">
              <a:buClr>
                <a:srgbClr val="860038"/>
              </a:buClr>
            </a:pPr>
            <a:r>
              <a:rPr lang="en-US" dirty="0"/>
              <a:t>Drill pipe set at 1498 m</a:t>
            </a:r>
          </a:p>
          <a:p>
            <a:pPr marL="800100" lvl="1" indent="-342900" eaLnBrk="0" hangingPunct="0">
              <a:buClr>
                <a:srgbClr val="860038"/>
              </a:buClr>
            </a:pPr>
            <a:r>
              <a:rPr lang="en-US" dirty="0"/>
              <a:t>Setting a 130 m plug</a:t>
            </a:r>
          </a:p>
          <a:p>
            <a:pPr marL="800100" lvl="1" indent="-342900" eaLnBrk="0" hangingPunct="0">
              <a:buClr>
                <a:srgbClr val="860038"/>
              </a:buClr>
            </a:pPr>
            <a:r>
              <a:rPr lang="en-US" dirty="0"/>
              <a:t>Water spacer (150 m) ahead and behind</a:t>
            </a:r>
          </a:p>
          <a:p>
            <a:pPr marL="800100" lvl="1" indent="-342900" eaLnBrk="0" hangingPunct="0">
              <a:buClr>
                <a:srgbClr val="860038"/>
              </a:buClr>
            </a:pPr>
            <a:r>
              <a:rPr lang="en-US" dirty="0"/>
              <a:t>25% Excess </a:t>
            </a:r>
          </a:p>
          <a:p>
            <a:pPr marL="800100" lvl="1" indent="-342900" eaLnBrk="0" hangingPunct="0">
              <a:buClr>
                <a:srgbClr val="860038"/>
              </a:buClr>
            </a:pPr>
            <a:r>
              <a:rPr lang="en-US" dirty="0"/>
              <a:t>Using 0-1-0 G</a:t>
            </a:r>
          </a:p>
          <a:p>
            <a:pPr marL="271463" lvl="1" indent="0">
              <a:buNone/>
            </a:pPr>
            <a:endParaRPr lang="en-US" sz="2050" dirty="0"/>
          </a:p>
        </p:txBody>
      </p:sp>
    </p:spTree>
    <p:extLst>
      <p:ext uri="{BB962C8B-B14F-4D97-AF65-F5344CB8AC3E}">
        <p14:creationId xmlns:p14="http://schemas.microsoft.com/office/powerpoint/2010/main" val="193115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Balanced plug in Open Hole example </a:t>
            </a:r>
          </a:p>
        </p:txBody>
      </p:sp>
      <p:sp>
        <p:nvSpPr>
          <p:cNvPr id="3" name="Content Placeholder 2"/>
          <p:cNvSpPr>
            <a:spLocks noGrp="1"/>
          </p:cNvSpPr>
          <p:nvPr>
            <p:ph idx="1"/>
          </p:nvPr>
        </p:nvSpPr>
        <p:spPr>
          <a:xfrm>
            <a:off x="342900" y="1299412"/>
            <a:ext cx="11361420" cy="5009910"/>
          </a:xfrm>
        </p:spPr>
        <p:txBody>
          <a:bodyPr/>
          <a:lstStyle/>
          <a:p>
            <a:r>
              <a:rPr lang="en-US" sz="2000" b="1" dirty="0"/>
              <a:t>To calculate a plug in open hole full of mud, we need to consider:</a:t>
            </a:r>
          </a:p>
          <a:p>
            <a:pPr marL="800100" lvl="1" indent="-342900" eaLnBrk="0" hangingPunct="0">
              <a:buClr>
                <a:srgbClr val="860038"/>
              </a:buClr>
            </a:pPr>
            <a:r>
              <a:rPr lang="en-US" b="1" dirty="0"/>
              <a:t>Excess –</a:t>
            </a:r>
            <a:r>
              <a:rPr lang="en-US" dirty="0"/>
              <a:t> Added to required cement volume to ensure cement top is sufficient</a:t>
            </a:r>
          </a:p>
          <a:p>
            <a:pPr marL="800100" lvl="1" indent="-342900" eaLnBrk="0" hangingPunct="0">
              <a:buClr>
                <a:srgbClr val="860038"/>
              </a:buClr>
            </a:pPr>
            <a:r>
              <a:rPr lang="en-US" b="1" dirty="0"/>
              <a:t>Preflush/Spacer –</a:t>
            </a:r>
            <a:r>
              <a:rPr lang="en-US" dirty="0"/>
              <a:t> Must be pumped ahead and behind the cement.  Any preflush pumped ahead will take up a certain height in the annulus.  That height must be matched in the drill pipe (pumped behind) to ensure hydrostatic pressures are balanced.</a:t>
            </a:r>
          </a:p>
          <a:p>
            <a:pPr marL="271463" lvl="1" indent="0">
              <a:buNone/>
            </a:pPr>
            <a:endParaRPr lang="en-US" sz="2200" dirty="0"/>
          </a:p>
        </p:txBody>
      </p:sp>
    </p:spTree>
    <p:extLst>
      <p:ext uri="{BB962C8B-B14F-4D97-AF65-F5344CB8AC3E}">
        <p14:creationId xmlns:p14="http://schemas.microsoft.com/office/powerpoint/2010/main" val="231432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886" y="188641"/>
            <a:ext cx="10225217" cy="910927"/>
          </a:xfrm>
        </p:spPr>
        <p:txBody>
          <a:bodyPr/>
          <a:lstStyle/>
          <a:p>
            <a:r>
              <a:rPr lang="en-US" dirty="0"/>
              <a:t>Balanced plug in Open Hole example </a:t>
            </a:r>
          </a:p>
        </p:txBody>
      </p:sp>
      <p:sp>
        <p:nvSpPr>
          <p:cNvPr id="3" name="Content Placeholder 2"/>
          <p:cNvSpPr>
            <a:spLocks noGrp="1"/>
          </p:cNvSpPr>
          <p:nvPr>
            <p:ph idx="1"/>
          </p:nvPr>
        </p:nvSpPr>
        <p:spPr>
          <a:xfrm>
            <a:off x="5735961" y="1515609"/>
            <a:ext cx="4680519" cy="4721454"/>
          </a:xfrm>
        </p:spPr>
        <p:txBody>
          <a:bodyPr/>
          <a:lstStyle/>
          <a:p>
            <a:pPr marL="800100" lvl="1" indent="-342900" eaLnBrk="0" hangingPunct="0">
              <a:buClr>
                <a:srgbClr val="860038"/>
              </a:buClr>
            </a:pPr>
            <a:r>
              <a:rPr lang="en-US" dirty="0"/>
              <a:t>Open Hole: 0.02141 m³/m</a:t>
            </a:r>
          </a:p>
          <a:p>
            <a:pPr marL="800100" lvl="1" indent="-342900" eaLnBrk="0" hangingPunct="0">
              <a:buClr>
                <a:srgbClr val="860038"/>
              </a:buClr>
            </a:pPr>
            <a:r>
              <a:rPr lang="en-US" dirty="0"/>
              <a:t>Drill Pipe: 0.003872 m³/m</a:t>
            </a:r>
          </a:p>
          <a:p>
            <a:pPr marL="800100" lvl="1" indent="-342900" eaLnBrk="0" hangingPunct="0">
              <a:buClr>
                <a:srgbClr val="860038"/>
              </a:buClr>
            </a:pPr>
            <a:r>
              <a:rPr lang="en-US" dirty="0"/>
              <a:t>Annulus: 0.0152 m³/m</a:t>
            </a:r>
          </a:p>
          <a:p>
            <a:pPr marL="800100" lvl="1" indent="-342900" eaLnBrk="0" hangingPunct="0">
              <a:buClr>
                <a:srgbClr val="860038"/>
              </a:buClr>
            </a:pPr>
            <a:r>
              <a:rPr lang="en-US" dirty="0"/>
              <a:t>DP &amp; A: 0.019072 m³/m</a:t>
            </a:r>
          </a:p>
          <a:p>
            <a:pPr marL="800100" lvl="1" indent="-342900" eaLnBrk="0" hangingPunct="0">
              <a:buClr>
                <a:srgbClr val="860038"/>
              </a:buClr>
            </a:pPr>
            <a:r>
              <a:rPr lang="en-US" dirty="0"/>
              <a:t>Mix: 0.44 m³/t</a:t>
            </a:r>
          </a:p>
          <a:p>
            <a:pPr marL="800100" lvl="1" indent="-342900" eaLnBrk="0" hangingPunct="0">
              <a:buClr>
                <a:srgbClr val="860038"/>
              </a:buClr>
            </a:pPr>
            <a:r>
              <a:rPr lang="en-US" dirty="0"/>
              <a:t>Yield: 0.76 m³/t</a:t>
            </a:r>
          </a:p>
          <a:p>
            <a:pPr marL="800100" lvl="1" indent="-342900" eaLnBrk="0" hangingPunct="0">
              <a:buClr>
                <a:srgbClr val="860038"/>
              </a:buClr>
            </a:pPr>
            <a:r>
              <a:rPr lang="en-US" dirty="0"/>
              <a:t>Density: 1901 kg/m³</a:t>
            </a:r>
          </a:p>
          <a:p>
            <a:pPr marL="0" indent="0">
              <a:buNone/>
            </a:pPr>
            <a:endParaRPr lang="en-US" sz="2000" dirty="0"/>
          </a:p>
        </p:txBody>
      </p:sp>
      <p:sp>
        <p:nvSpPr>
          <p:cNvPr id="36" name="TextBox 35"/>
          <p:cNvSpPr txBox="1"/>
          <p:nvPr/>
        </p:nvSpPr>
        <p:spPr>
          <a:xfrm>
            <a:off x="5735961" y="5176589"/>
            <a:ext cx="45719" cy="369332"/>
          </a:xfrm>
          <a:prstGeom prst="rect">
            <a:avLst/>
          </a:prstGeom>
          <a:noFill/>
        </p:spPr>
        <p:txBody>
          <a:bodyPr wrap="square" rtlCol="0">
            <a:spAutoFit/>
          </a:bodyPr>
          <a:lstStyle/>
          <a:p>
            <a:pPr eaLnBrk="1" hangingPunct="1">
              <a:defRPr/>
            </a:pPr>
            <a:endParaRPr lang="en-US" sz="1800" dirty="0">
              <a:solidFill>
                <a:srgbClr val="000000"/>
              </a:solidFill>
              <a:latin typeface="HelveticaNeueLT Std"/>
              <a:ea typeface="+mn-ea"/>
              <a:cs typeface="Arial" pitchFamily="34" charset="0"/>
            </a:endParaRPr>
          </a:p>
        </p:txBody>
      </p:sp>
      <p:sp>
        <p:nvSpPr>
          <p:cNvPr id="42" name="TextBox 41"/>
          <p:cNvSpPr txBox="1"/>
          <p:nvPr/>
        </p:nvSpPr>
        <p:spPr>
          <a:xfrm>
            <a:off x="3758058" y="2811006"/>
            <a:ext cx="1341053"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165.1 mm </a:t>
            </a:r>
          </a:p>
        </p:txBody>
      </p:sp>
      <p:sp>
        <p:nvSpPr>
          <p:cNvPr id="43" name="TextBox 42"/>
          <p:cNvSpPr txBox="1"/>
          <p:nvPr/>
        </p:nvSpPr>
        <p:spPr>
          <a:xfrm>
            <a:off x="3827835" y="5545921"/>
            <a:ext cx="881446"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1498 m</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4976" y="1628800"/>
            <a:ext cx="1578619" cy="4379620"/>
          </a:xfrm>
          <a:prstGeom prst="rect">
            <a:avLst/>
          </a:prstGeom>
        </p:spPr>
      </p:pic>
      <p:cxnSp>
        <p:nvCxnSpPr>
          <p:cNvPr id="27" name="Straight Arrow Connector 26"/>
          <p:cNvCxnSpPr/>
          <p:nvPr/>
        </p:nvCxnSpPr>
        <p:spPr>
          <a:xfrm flipH="1">
            <a:off x="3276699" y="2906395"/>
            <a:ext cx="485526" cy="28803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2902446" y="4556972"/>
            <a:ext cx="617017" cy="14117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75829" y="4513485"/>
            <a:ext cx="1705509" cy="707886"/>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88.9 mm, </a:t>
            </a:r>
          </a:p>
          <a:p>
            <a:pPr eaLnBrk="1" hangingPunct="1">
              <a:defRPr/>
            </a:pPr>
            <a:r>
              <a:rPr lang="en-US" sz="2000" dirty="0">
                <a:solidFill>
                  <a:srgbClr val="000000"/>
                </a:solidFill>
                <a:latin typeface="Arial Narrow" panose="020B0606020202030204" pitchFamily="34" charset="0"/>
                <a:ea typeface="+mn-ea"/>
                <a:cs typeface="Arial" pitchFamily="34" charset="0"/>
              </a:rPr>
              <a:t>19.79 kg/m</a:t>
            </a:r>
          </a:p>
        </p:txBody>
      </p:sp>
      <p:cxnSp>
        <p:nvCxnSpPr>
          <p:cNvPr id="31" name="Straight Connector 30"/>
          <p:cNvCxnSpPr/>
          <p:nvPr/>
        </p:nvCxnSpPr>
        <p:spPr>
          <a:xfrm>
            <a:off x="2902446" y="5805264"/>
            <a:ext cx="90936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50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015" y="188641"/>
            <a:ext cx="10100088" cy="910927"/>
          </a:xfrm>
        </p:spPr>
        <p:txBody>
          <a:bodyPr/>
          <a:lstStyle/>
          <a:p>
            <a:r>
              <a:rPr lang="en-US" dirty="0"/>
              <a:t>Balanced plug in Open Hole example </a:t>
            </a:r>
          </a:p>
        </p:txBody>
      </p:sp>
      <p:sp>
        <p:nvSpPr>
          <p:cNvPr id="3" name="Content Placeholder 2"/>
          <p:cNvSpPr>
            <a:spLocks noGrp="1"/>
          </p:cNvSpPr>
          <p:nvPr>
            <p:ph idx="1"/>
          </p:nvPr>
        </p:nvSpPr>
        <p:spPr>
          <a:xfrm>
            <a:off x="5096433" y="1299337"/>
            <a:ext cx="5328592" cy="4937727"/>
          </a:xfrm>
        </p:spPr>
        <p:txBody>
          <a:bodyPr/>
          <a:lstStyle/>
          <a:p>
            <a:pPr lvl="1">
              <a:buClr>
                <a:schemeClr val="accent1"/>
              </a:buClr>
              <a:buFont typeface="Wingdings" panose="05000000000000000000" pitchFamily="2" charset="2"/>
              <a:buChar char="§"/>
            </a:pPr>
            <a:r>
              <a:rPr lang="en-US" dirty="0"/>
              <a:t>Plug height requirements are stated in terms of open hole:</a:t>
            </a:r>
          </a:p>
          <a:p>
            <a:pPr lvl="1">
              <a:buClr>
                <a:schemeClr val="accent1"/>
              </a:buClr>
              <a:buFont typeface="Wingdings" panose="05000000000000000000" pitchFamily="2" charset="2"/>
              <a:buChar char="§"/>
            </a:pPr>
            <a:r>
              <a:rPr lang="en-US" dirty="0"/>
              <a:t>Use the Open Hole capacity to calculate cement requirements, then add excess:</a:t>
            </a:r>
          </a:p>
          <a:p>
            <a:pPr marL="541338" lvl="2" indent="0">
              <a:buNone/>
            </a:pPr>
            <a:r>
              <a:rPr lang="en-US" sz="2000" dirty="0"/>
              <a:t>	130 m x 0.02141 = 2.8 m³</a:t>
            </a:r>
          </a:p>
          <a:p>
            <a:pPr marL="541338" lvl="2" indent="0">
              <a:buNone/>
            </a:pPr>
            <a:r>
              <a:rPr lang="en-US" sz="2000" b="1" dirty="0"/>
              <a:t>	</a:t>
            </a:r>
            <a:r>
              <a:rPr lang="en-US" sz="2000" dirty="0"/>
              <a:t>2.8 m³ x 1.25 = </a:t>
            </a:r>
            <a:r>
              <a:rPr lang="en-US" sz="2000" b="1" dirty="0"/>
              <a:t>3.5 m³</a:t>
            </a:r>
          </a:p>
          <a:p>
            <a:pPr marL="800100" lvl="1" indent="-342900" eaLnBrk="0" hangingPunct="0">
              <a:buClr>
                <a:srgbClr val="860038"/>
              </a:buClr>
            </a:pPr>
            <a:r>
              <a:rPr lang="en-US" dirty="0"/>
              <a:t>Calculate tonne and mix water:</a:t>
            </a:r>
          </a:p>
          <a:p>
            <a:pPr marL="541338" lvl="2" indent="0">
              <a:buNone/>
            </a:pPr>
            <a:r>
              <a:rPr lang="en-US" sz="2000" dirty="0"/>
              <a:t>	3.5 m³ ÷ 0.76 m³/t = 4.6 t</a:t>
            </a:r>
            <a:endParaRPr lang="en-US" sz="2000" b="1" dirty="0"/>
          </a:p>
          <a:p>
            <a:pPr marL="541338" lvl="2" indent="0">
              <a:buNone/>
            </a:pPr>
            <a:r>
              <a:rPr lang="en-US" sz="2000" b="1" dirty="0"/>
              <a:t>	</a:t>
            </a:r>
            <a:r>
              <a:rPr lang="en-US" sz="2000" dirty="0"/>
              <a:t>4.6 t x 0.44 m³/t = 2.0 m³</a:t>
            </a:r>
          </a:p>
          <a:p>
            <a:pPr marL="541338" lvl="2" indent="0">
              <a:buNone/>
            </a:pPr>
            <a:r>
              <a:rPr lang="en-US" sz="2000" dirty="0"/>
              <a:t>	</a:t>
            </a:r>
            <a:endParaRPr lang="en-US" sz="2000" b="1" dirty="0"/>
          </a:p>
          <a:p>
            <a:pPr marL="0" indent="0">
              <a:buNone/>
            </a:pPr>
            <a:endParaRPr lang="en-US" dirty="0"/>
          </a:p>
        </p:txBody>
      </p:sp>
      <p:sp>
        <p:nvSpPr>
          <p:cNvPr id="36" name="TextBox 35"/>
          <p:cNvSpPr txBox="1"/>
          <p:nvPr/>
        </p:nvSpPr>
        <p:spPr>
          <a:xfrm>
            <a:off x="5735961" y="5176589"/>
            <a:ext cx="45719" cy="369332"/>
          </a:xfrm>
          <a:prstGeom prst="rect">
            <a:avLst/>
          </a:prstGeom>
          <a:noFill/>
        </p:spPr>
        <p:txBody>
          <a:bodyPr wrap="square" rtlCol="0">
            <a:spAutoFit/>
          </a:bodyPr>
          <a:lstStyle/>
          <a:p>
            <a:pPr eaLnBrk="1" hangingPunct="1">
              <a:defRPr/>
            </a:pPr>
            <a:endParaRPr lang="en-US" sz="1800" dirty="0">
              <a:solidFill>
                <a:srgbClr val="000000"/>
              </a:solidFill>
              <a:latin typeface="HelveticaNeueLT Std"/>
              <a:ea typeface="+mn-ea"/>
              <a:cs typeface="Arial" pitchFamily="34" charset="0"/>
            </a:endParaRPr>
          </a:p>
        </p:txBody>
      </p:sp>
      <p:sp>
        <p:nvSpPr>
          <p:cNvPr id="42" name="TextBox 41"/>
          <p:cNvSpPr txBox="1"/>
          <p:nvPr/>
        </p:nvSpPr>
        <p:spPr>
          <a:xfrm>
            <a:off x="4215469" y="3646745"/>
            <a:ext cx="1145803"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165.1 mm</a:t>
            </a:r>
          </a:p>
        </p:txBody>
      </p:sp>
      <p:sp>
        <p:nvSpPr>
          <p:cNvPr id="43" name="TextBox 42"/>
          <p:cNvSpPr txBox="1"/>
          <p:nvPr/>
        </p:nvSpPr>
        <p:spPr>
          <a:xfrm>
            <a:off x="4280979" y="5820821"/>
            <a:ext cx="880964"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1498 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9799" y="1743421"/>
            <a:ext cx="1609984" cy="4427455"/>
          </a:xfrm>
          <a:prstGeom prst="rect">
            <a:avLst/>
          </a:prstGeom>
        </p:spPr>
      </p:pic>
      <p:sp>
        <p:nvSpPr>
          <p:cNvPr id="44" name="Left Brace 43"/>
          <p:cNvSpPr/>
          <p:nvPr/>
        </p:nvSpPr>
        <p:spPr>
          <a:xfrm>
            <a:off x="2249799" y="4509120"/>
            <a:ext cx="360040" cy="153156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eaLnBrk="1" hangingPunct="1">
              <a:defRPr/>
            </a:pPr>
            <a:endParaRPr lang="en-US" sz="1800" dirty="0">
              <a:solidFill>
                <a:srgbClr val="000000"/>
              </a:solidFill>
              <a:latin typeface="HelveticaNeueLT Std"/>
            </a:endParaRPr>
          </a:p>
        </p:txBody>
      </p:sp>
      <p:cxnSp>
        <p:nvCxnSpPr>
          <p:cNvPr id="27" name="Straight Arrow Connector 26"/>
          <p:cNvCxnSpPr/>
          <p:nvPr/>
        </p:nvCxnSpPr>
        <p:spPr>
          <a:xfrm flipH="1">
            <a:off x="3522242" y="3861048"/>
            <a:ext cx="758737" cy="21255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371614" y="6040684"/>
            <a:ext cx="90936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621931" y="5090235"/>
            <a:ext cx="829543"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130 m</a:t>
            </a:r>
          </a:p>
        </p:txBody>
      </p:sp>
      <p:sp>
        <p:nvSpPr>
          <p:cNvPr id="6" name="TextBox 5"/>
          <p:cNvSpPr txBox="1"/>
          <p:nvPr/>
        </p:nvSpPr>
        <p:spPr>
          <a:xfrm>
            <a:off x="2711624" y="4991923"/>
            <a:ext cx="936104" cy="369332"/>
          </a:xfrm>
          <a:prstGeom prst="rect">
            <a:avLst/>
          </a:prstGeom>
          <a:noFill/>
        </p:spPr>
        <p:txBody>
          <a:bodyPr wrap="square" rtlCol="0">
            <a:spAutoFit/>
          </a:bodyPr>
          <a:lstStyle/>
          <a:p>
            <a:pPr eaLnBrk="1" hangingPunct="1">
              <a:defRPr/>
            </a:pPr>
            <a:r>
              <a:rPr lang="en-US" sz="1800" dirty="0">
                <a:solidFill>
                  <a:srgbClr val="000000"/>
                </a:solidFill>
                <a:latin typeface="Arial Narrow" panose="020B0606020202030204" pitchFamily="34" charset="0"/>
                <a:ea typeface="+mn-ea"/>
                <a:cs typeface="Arial" pitchFamily="34" charset="0"/>
              </a:rPr>
              <a:t>3.5 m³</a:t>
            </a:r>
          </a:p>
        </p:txBody>
      </p:sp>
    </p:spTree>
    <p:extLst>
      <p:ext uri="{BB962C8B-B14F-4D97-AF65-F5344CB8AC3E}">
        <p14:creationId xmlns:p14="http://schemas.microsoft.com/office/powerpoint/2010/main" val="365106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4" y="1772816"/>
            <a:ext cx="1596541" cy="4429343"/>
          </a:xfrm>
          <a:prstGeom prst="rect">
            <a:avLst/>
          </a:prstGeom>
        </p:spPr>
      </p:pic>
      <p:sp>
        <p:nvSpPr>
          <p:cNvPr id="2" name="Title 1"/>
          <p:cNvSpPr>
            <a:spLocks noGrp="1"/>
          </p:cNvSpPr>
          <p:nvPr>
            <p:ph type="title"/>
          </p:nvPr>
        </p:nvSpPr>
        <p:spPr>
          <a:xfrm>
            <a:off x="423512" y="188641"/>
            <a:ext cx="10215591" cy="910927"/>
          </a:xfrm>
        </p:spPr>
        <p:txBody>
          <a:bodyPr/>
          <a:lstStyle/>
          <a:p>
            <a:r>
              <a:rPr lang="en-US" dirty="0"/>
              <a:t>Balanced plug in Open Hole example </a:t>
            </a:r>
          </a:p>
        </p:txBody>
      </p:sp>
      <p:sp>
        <p:nvSpPr>
          <p:cNvPr id="3" name="Content Placeholder 2"/>
          <p:cNvSpPr>
            <a:spLocks noGrp="1"/>
          </p:cNvSpPr>
          <p:nvPr>
            <p:ph idx="1"/>
          </p:nvPr>
        </p:nvSpPr>
        <p:spPr>
          <a:xfrm>
            <a:off x="5186995" y="1515609"/>
            <a:ext cx="5229485" cy="4721454"/>
          </a:xfrm>
        </p:spPr>
        <p:txBody>
          <a:bodyPr/>
          <a:lstStyle/>
          <a:p>
            <a:pPr lvl="1">
              <a:buClr>
                <a:schemeClr val="accent1"/>
              </a:buClr>
              <a:buFont typeface="Wingdings" panose="05000000000000000000" pitchFamily="2" charset="2"/>
              <a:buChar char="§"/>
            </a:pPr>
            <a:r>
              <a:rPr lang="en-US" dirty="0"/>
              <a:t>The required cement will actually be more than 130 m until the pipe is removed.</a:t>
            </a:r>
          </a:p>
          <a:p>
            <a:pPr lvl="1">
              <a:buClr>
                <a:schemeClr val="accent1"/>
              </a:buClr>
              <a:buFont typeface="Wingdings" panose="05000000000000000000" pitchFamily="2" charset="2"/>
              <a:buChar char="§"/>
            </a:pPr>
            <a:r>
              <a:rPr lang="en-US" dirty="0"/>
              <a:t>To calculate the cement height with pipe in hole we need to combine the Drill Pipe with the Annular capacity:</a:t>
            </a:r>
          </a:p>
          <a:p>
            <a:pPr marL="271463" lvl="1" indent="0">
              <a:buClr>
                <a:schemeClr val="accent1"/>
              </a:buClr>
              <a:buNone/>
            </a:pPr>
            <a:r>
              <a:rPr lang="en-US" dirty="0"/>
              <a:t>0.0152 m³/m + 0.003872 = </a:t>
            </a:r>
            <a:r>
              <a:rPr lang="en-US" b="1" dirty="0"/>
              <a:t>0.019072 m³/m</a:t>
            </a:r>
            <a:endParaRPr lang="en-US" dirty="0"/>
          </a:p>
          <a:p>
            <a:pPr marL="271463" lvl="1" indent="0">
              <a:spcBef>
                <a:spcPts val="600"/>
              </a:spcBef>
              <a:buClr>
                <a:schemeClr val="accent1"/>
              </a:buClr>
              <a:buNone/>
            </a:pPr>
            <a:r>
              <a:rPr lang="en-US" dirty="0"/>
              <a:t>3.5 m³ ÷ 0.019072 m³/m = </a:t>
            </a:r>
            <a:r>
              <a:rPr lang="en-US" b="1" dirty="0"/>
              <a:t>183.5 m</a:t>
            </a:r>
          </a:p>
          <a:p>
            <a:pPr marL="0" indent="0">
              <a:buNone/>
            </a:pPr>
            <a:endParaRPr lang="en-US" sz="2000" dirty="0"/>
          </a:p>
        </p:txBody>
      </p:sp>
      <p:sp>
        <p:nvSpPr>
          <p:cNvPr id="36" name="TextBox 35"/>
          <p:cNvSpPr txBox="1"/>
          <p:nvPr/>
        </p:nvSpPr>
        <p:spPr>
          <a:xfrm>
            <a:off x="5735961" y="5176589"/>
            <a:ext cx="45719" cy="369332"/>
          </a:xfrm>
          <a:prstGeom prst="rect">
            <a:avLst/>
          </a:prstGeom>
          <a:noFill/>
        </p:spPr>
        <p:txBody>
          <a:bodyPr wrap="square" rtlCol="0">
            <a:spAutoFit/>
          </a:bodyPr>
          <a:lstStyle/>
          <a:p>
            <a:pPr eaLnBrk="1" hangingPunct="1">
              <a:defRPr/>
            </a:pPr>
            <a:endParaRPr lang="en-US" sz="1800" dirty="0">
              <a:solidFill>
                <a:srgbClr val="000000"/>
              </a:solidFill>
              <a:latin typeface="HelveticaNeueLT Std"/>
              <a:ea typeface="+mn-ea"/>
              <a:cs typeface="Arial" pitchFamily="34" charset="0"/>
            </a:endParaRPr>
          </a:p>
        </p:txBody>
      </p:sp>
      <p:cxnSp>
        <p:nvCxnSpPr>
          <p:cNvPr id="27" name="Straight Arrow Connector 26"/>
          <p:cNvCxnSpPr/>
          <p:nvPr/>
        </p:nvCxnSpPr>
        <p:spPr>
          <a:xfrm flipH="1">
            <a:off x="3522242" y="3212976"/>
            <a:ext cx="485526" cy="28803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355233" y="6078635"/>
            <a:ext cx="90936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007769" y="2987660"/>
            <a:ext cx="1341053"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165.1 mm </a:t>
            </a:r>
          </a:p>
        </p:txBody>
      </p:sp>
      <p:sp>
        <p:nvSpPr>
          <p:cNvPr id="43" name="TextBox 42"/>
          <p:cNvSpPr txBox="1"/>
          <p:nvPr/>
        </p:nvSpPr>
        <p:spPr>
          <a:xfrm>
            <a:off x="4263523" y="5893969"/>
            <a:ext cx="923472"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1498 m</a:t>
            </a:r>
          </a:p>
        </p:txBody>
      </p:sp>
      <p:sp>
        <p:nvSpPr>
          <p:cNvPr id="44" name="Left Brace 43"/>
          <p:cNvSpPr/>
          <p:nvPr/>
        </p:nvSpPr>
        <p:spPr>
          <a:xfrm>
            <a:off x="2222973" y="4197630"/>
            <a:ext cx="304256" cy="18861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eaLnBrk="1" hangingPunct="1">
              <a:defRPr/>
            </a:pPr>
            <a:endParaRPr lang="en-US" sz="1800" dirty="0">
              <a:solidFill>
                <a:srgbClr val="000000"/>
              </a:solidFill>
              <a:latin typeface="HelveticaNeueLT Std"/>
            </a:endParaRPr>
          </a:p>
        </p:txBody>
      </p:sp>
      <p:sp>
        <p:nvSpPr>
          <p:cNvPr id="45" name="TextBox 44"/>
          <p:cNvSpPr txBox="1"/>
          <p:nvPr/>
        </p:nvSpPr>
        <p:spPr>
          <a:xfrm>
            <a:off x="1260909" y="4966418"/>
            <a:ext cx="992599"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183.5 m</a:t>
            </a:r>
          </a:p>
        </p:txBody>
      </p:sp>
      <p:sp>
        <p:nvSpPr>
          <p:cNvPr id="7" name="TextBox 6"/>
          <p:cNvSpPr txBox="1"/>
          <p:nvPr/>
        </p:nvSpPr>
        <p:spPr>
          <a:xfrm rot="5400000">
            <a:off x="2917677" y="4808809"/>
            <a:ext cx="829543" cy="338554"/>
          </a:xfrm>
          <a:prstGeom prst="rect">
            <a:avLst/>
          </a:prstGeom>
          <a:noFill/>
        </p:spPr>
        <p:txBody>
          <a:bodyPr wrap="square" rtlCol="0">
            <a:spAutoFit/>
          </a:bodyPr>
          <a:lstStyle/>
          <a:p>
            <a:pPr eaLnBrk="1" hangingPunct="1">
              <a:defRPr/>
            </a:pPr>
            <a:r>
              <a:rPr lang="en-US" sz="1600" dirty="0">
                <a:solidFill>
                  <a:srgbClr val="000000"/>
                </a:solidFill>
                <a:latin typeface="Arial Narrow" panose="020B0606020202030204" pitchFamily="34" charset="0"/>
                <a:ea typeface="+mn-ea"/>
                <a:cs typeface="Arial" pitchFamily="34" charset="0"/>
              </a:rPr>
              <a:t>3.5 m³</a:t>
            </a:r>
          </a:p>
        </p:txBody>
      </p:sp>
      <p:cxnSp>
        <p:nvCxnSpPr>
          <p:cNvPr id="16" name="Straight Arrow Connector 15"/>
          <p:cNvCxnSpPr/>
          <p:nvPr/>
        </p:nvCxnSpPr>
        <p:spPr>
          <a:xfrm flipH="1" flipV="1">
            <a:off x="3163171" y="3987487"/>
            <a:ext cx="601834" cy="21014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765006" y="4092558"/>
            <a:ext cx="1705509" cy="707886"/>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88.9 mm, </a:t>
            </a:r>
          </a:p>
          <a:p>
            <a:pPr eaLnBrk="1" hangingPunct="1">
              <a:defRPr/>
            </a:pPr>
            <a:r>
              <a:rPr lang="en-US" sz="2000" dirty="0">
                <a:solidFill>
                  <a:srgbClr val="000000"/>
                </a:solidFill>
                <a:latin typeface="Arial Narrow" panose="020B0606020202030204" pitchFamily="34" charset="0"/>
                <a:ea typeface="+mn-ea"/>
                <a:cs typeface="Arial" pitchFamily="34" charset="0"/>
              </a:rPr>
              <a:t>19.79 kg/m</a:t>
            </a:r>
          </a:p>
        </p:txBody>
      </p:sp>
    </p:spTree>
    <p:extLst>
      <p:ext uri="{BB962C8B-B14F-4D97-AF65-F5344CB8AC3E}">
        <p14:creationId xmlns:p14="http://schemas.microsoft.com/office/powerpoint/2010/main" val="344533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4" y="1772815"/>
            <a:ext cx="1596541" cy="4429342"/>
          </a:xfrm>
          <a:prstGeom prst="rect">
            <a:avLst/>
          </a:prstGeom>
        </p:spPr>
      </p:pic>
      <p:sp>
        <p:nvSpPr>
          <p:cNvPr id="2" name="Title 1"/>
          <p:cNvSpPr>
            <a:spLocks noGrp="1"/>
          </p:cNvSpPr>
          <p:nvPr>
            <p:ph type="title"/>
          </p:nvPr>
        </p:nvSpPr>
        <p:spPr>
          <a:xfrm>
            <a:off x="481263" y="193249"/>
            <a:ext cx="9935217" cy="910927"/>
          </a:xfrm>
        </p:spPr>
        <p:txBody>
          <a:bodyPr/>
          <a:lstStyle/>
          <a:p>
            <a:r>
              <a:rPr lang="en-US" dirty="0"/>
              <a:t>Balanced plug in Open Hole example </a:t>
            </a:r>
          </a:p>
        </p:txBody>
      </p:sp>
      <p:sp>
        <p:nvSpPr>
          <p:cNvPr id="3" name="Content Placeholder 2"/>
          <p:cNvSpPr>
            <a:spLocks noGrp="1"/>
          </p:cNvSpPr>
          <p:nvPr>
            <p:ph idx="1"/>
          </p:nvPr>
        </p:nvSpPr>
        <p:spPr>
          <a:xfrm>
            <a:off x="5348822" y="1515609"/>
            <a:ext cx="5067658" cy="4721454"/>
          </a:xfrm>
        </p:spPr>
        <p:txBody>
          <a:bodyPr/>
          <a:lstStyle/>
          <a:p>
            <a:pPr lvl="1">
              <a:buClr>
                <a:schemeClr val="accent1"/>
              </a:buClr>
              <a:buFont typeface="Wingdings" panose="05000000000000000000" pitchFamily="2" charset="2"/>
              <a:buChar char="§"/>
            </a:pPr>
            <a:r>
              <a:rPr lang="en-US" dirty="0"/>
              <a:t>Calculate Spacer ahead:</a:t>
            </a:r>
          </a:p>
          <a:p>
            <a:pPr marL="541338" lvl="2" indent="0">
              <a:buNone/>
            </a:pPr>
            <a:r>
              <a:rPr lang="en-US" sz="2000" dirty="0"/>
              <a:t>150 m x 0.0152 m³/m = 2.3 m³</a:t>
            </a:r>
          </a:p>
          <a:p>
            <a:pPr lvl="1">
              <a:buClr>
                <a:schemeClr val="accent1"/>
              </a:buClr>
              <a:buFont typeface="Wingdings" panose="05000000000000000000" pitchFamily="2" charset="2"/>
              <a:buChar char="§"/>
            </a:pPr>
            <a:r>
              <a:rPr lang="en-US" dirty="0"/>
              <a:t>Calculate Spacer behind:</a:t>
            </a:r>
          </a:p>
          <a:p>
            <a:pPr marL="541338" lvl="2" indent="0">
              <a:buNone/>
            </a:pPr>
            <a:r>
              <a:rPr lang="en-US" sz="2000" dirty="0"/>
              <a:t>150 m x 0.003872 m³/m = 0.6 m³</a:t>
            </a:r>
          </a:p>
          <a:p>
            <a:pPr lvl="1">
              <a:buClr>
                <a:schemeClr val="accent1"/>
              </a:buClr>
              <a:buFont typeface="Wingdings" panose="05000000000000000000" pitchFamily="2" charset="2"/>
              <a:buChar char="§"/>
            </a:pPr>
            <a:r>
              <a:rPr lang="en-US" dirty="0"/>
              <a:t>Calculate Mud displacement:</a:t>
            </a:r>
          </a:p>
          <a:p>
            <a:pPr marL="541338" lvl="2" indent="0">
              <a:buNone/>
            </a:pPr>
            <a:r>
              <a:rPr lang="en-US" sz="2000" dirty="0"/>
              <a:t>1498 m – 183.5 m – 150 m = 1164.5 m</a:t>
            </a:r>
          </a:p>
          <a:p>
            <a:pPr marL="541338" lvl="2" indent="0">
              <a:buNone/>
            </a:pPr>
            <a:r>
              <a:rPr lang="en-US" sz="2000" dirty="0"/>
              <a:t>1164.5 m x 0.003872 m³/m  = 4.5 m³ </a:t>
            </a:r>
          </a:p>
          <a:p>
            <a:pPr lvl="2">
              <a:buFont typeface="Arial" panose="020B0604020202020204" pitchFamily="34" charset="0"/>
              <a:buChar char="•"/>
            </a:pPr>
            <a:endParaRPr lang="en-US" sz="2000" dirty="0"/>
          </a:p>
          <a:p>
            <a:pPr marL="0" indent="0">
              <a:buNone/>
            </a:pPr>
            <a:endParaRPr lang="en-US" sz="2050" dirty="0"/>
          </a:p>
        </p:txBody>
      </p:sp>
      <p:sp>
        <p:nvSpPr>
          <p:cNvPr id="36" name="TextBox 35"/>
          <p:cNvSpPr txBox="1"/>
          <p:nvPr/>
        </p:nvSpPr>
        <p:spPr>
          <a:xfrm>
            <a:off x="5735961" y="5176589"/>
            <a:ext cx="45719" cy="369332"/>
          </a:xfrm>
          <a:prstGeom prst="rect">
            <a:avLst/>
          </a:prstGeom>
          <a:noFill/>
        </p:spPr>
        <p:txBody>
          <a:bodyPr wrap="square" rtlCol="0">
            <a:spAutoFit/>
          </a:bodyPr>
          <a:lstStyle/>
          <a:p>
            <a:pPr eaLnBrk="1" hangingPunct="1">
              <a:defRPr/>
            </a:pPr>
            <a:endParaRPr lang="en-US" sz="1800" dirty="0">
              <a:solidFill>
                <a:srgbClr val="000000"/>
              </a:solidFill>
              <a:latin typeface="HelveticaNeueLT Std"/>
              <a:ea typeface="+mn-ea"/>
              <a:cs typeface="Arial" pitchFamily="34" charset="0"/>
            </a:endParaRPr>
          </a:p>
        </p:txBody>
      </p:sp>
      <p:cxnSp>
        <p:nvCxnSpPr>
          <p:cNvPr id="27" name="Straight Arrow Connector 26"/>
          <p:cNvCxnSpPr/>
          <p:nvPr/>
        </p:nvCxnSpPr>
        <p:spPr>
          <a:xfrm flipH="1">
            <a:off x="3522242" y="3212976"/>
            <a:ext cx="485526" cy="28803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355233" y="6078635"/>
            <a:ext cx="90936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007769" y="2987660"/>
            <a:ext cx="1341053"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165.mm</a:t>
            </a:r>
          </a:p>
        </p:txBody>
      </p:sp>
      <p:sp>
        <p:nvSpPr>
          <p:cNvPr id="43" name="TextBox 42"/>
          <p:cNvSpPr txBox="1"/>
          <p:nvPr/>
        </p:nvSpPr>
        <p:spPr>
          <a:xfrm>
            <a:off x="4263523" y="5893969"/>
            <a:ext cx="1085299"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1498 m</a:t>
            </a:r>
          </a:p>
        </p:txBody>
      </p:sp>
      <p:sp>
        <p:nvSpPr>
          <p:cNvPr id="44" name="Left Brace 43"/>
          <p:cNvSpPr/>
          <p:nvPr/>
        </p:nvSpPr>
        <p:spPr>
          <a:xfrm>
            <a:off x="2222973" y="4197630"/>
            <a:ext cx="304256" cy="18861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eaLnBrk="1" hangingPunct="1">
              <a:defRPr/>
            </a:pPr>
            <a:endParaRPr lang="en-US" sz="1800" dirty="0">
              <a:solidFill>
                <a:srgbClr val="000000"/>
              </a:solidFill>
              <a:latin typeface="HelveticaNeueLT Std"/>
            </a:endParaRPr>
          </a:p>
        </p:txBody>
      </p:sp>
      <p:sp>
        <p:nvSpPr>
          <p:cNvPr id="45" name="TextBox 44"/>
          <p:cNvSpPr txBox="1"/>
          <p:nvPr/>
        </p:nvSpPr>
        <p:spPr>
          <a:xfrm>
            <a:off x="1299411" y="4963572"/>
            <a:ext cx="951815"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183.5 m </a:t>
            </a:r>
          </a:p>
        </p:txBody>
      </p:sp>
      <p:sp>
        <p:nvSpPr>
          <p:cNvPr id="7" name="TextBox 6"/>
          <p:cNvSpPr txBox="1"/>
          <p:nvPr/>
        </p:nvSpPr>
        <p:spPr>
          <a:xfrm rot="5400000">
            <a:off x="2917677" y="4808809"/>
            <a:ext cx="829543" cy="338554"/>
          </a:xfrm>
          <a:prstGeom prst="rect">
            <a:avLst/>
          </a:prstGeom>
          <a:noFill/>
        </p:spPr>
        <p:txBody>
          <a:bodyPr wrap="square" rtlCol="0">
            <a:spAutoFit/>
          </a:bodyPr>
          <a:lstStyle/>
          <a:p>
            <a:pPr eaLnBrk="1" hangingPunct="1">
              <a:defRPr/>
            </a:pPr>
            <a:r>
              <a:rPr lang="en-US" sz="1600" dirty="0">
                <a:solidFill>
                  <a:srgbClr val="000000"/>
                </a:solidFill>
                <a:latin typeface="Arial Narrow" panose="020B0606020202030204" pitchFamily="34" charset="0"/>
                <a:ea typeface="+mn-ea"/>
                <a:cs typeface="Arial" pitchFamily="34" charset="0"/>
              </a:rPr>
              <a:t>3.5 m³</a:t>
            </a:r>
          </a:p>
        </p:txBody>
      </p:sp>
      <p:cxnSp>
        <p:nvCxnSpPr>
          <p:cNvPr id="16" name="Straight Arrow Connector 15"/>
          <p:cNvCxnSpPr/>
          <p:nvPr/>
        </p:nvCxnSpPr>
        <p:spPr>
          <a:xfrm flipH="1">
            <a:off x="3163170" y="4181519"/>
            <a:ext cx="601834" cy="2007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19514" y="4012964"/>
            <a:ext cx="1628414" cy="707886"/>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88.9 mm </a:t>
            </a:r>
          </a:p>
          <a:p>
            <a:pPr eaLnBrk="1" hangingPunct="1">
              <a:defRPr/>
            </a:pPr>
            <a:r>
              <a:rPr lang="en-US" sz="2000" dirty="0">
                <a:solidFill>
                  <a:srgbClr val="000000"/>
                </a:solidFill>
                <a:latin typeface="Arial Narrow" panose="020B0606020202030204" pitchFamily="34" charset="0"/>
                <a:ea typeface="+mn-ea"/>
                <a:cs typeface="Arial" pitchFamily="34" charset="0"/>
              </a:rPr>
              <a:t>19.79 kg/m</a:t>
            </a:r>
          </a:p>
        </p:txBody>
      </p:sp>
      <p:sp>
        <p:nvSpPr>
          <p:cNvPr id="6" name="TextBox 5"/>
          <p:cNvSpPr txBox="1"/>
          <p:nvPr/>
        </p:nvSpPr>
        <p:spPr>
          <a:xfrm rot="5400000">
            <a:off x="3003031" y="3453996"/>
            <a:ext cx="603050" cy="338554"/>
          </a:xfrm>
          <a:prstGeom prst="rect">
            <a:avLst/>
          </a:prstGeom>
          <a:noFill/>
        </p:spPr>
        <p:txBody>
          <a:bodyPr wrap="none" rtlCol="0">
            <a:spAutoFit/>
          </a:bodyPr>
          <a:lstStyle/>
          <a:p>
            <a:pPr eaLnBrk="1" hangingPunct="1">
              <a:defRPr/>
            </a:pPr>
            <a:r>
              <a:rPr lang="en-US" sz="1600" dirty="0">
                <a:solidFill>
                  <a:srgbClr val="000000"/>
                </a:solidFill>
                <a:latin typeface="Arial Narrow" panose="020B0606020202030204" pitchFamily="34" charset="0"/>
                <a:ea typeface="+mn-ea"/>
                <a:cs typeface="Arial" pitchFamily="34" charset="0"/>
              </a:rPr>
              <a:t>2.3 m</a:t>
            </a:r>
          </a:p>
        </p:txBody>
      </p:sp>
      <p:sp>
        <p:nvSpPr>
          <p:cNvPr id="8" name="TextBox 7"/>
          <p:cNvSpPr txBox="1"/>
          <p:nvPr/>
        </p:nvSpPr>
        <p:spPr>
          <a:xfrm rot="5400000">
            <a:off x="2691666" y="3331731"/>
            <a:ext cx="659155" cy="338554"/>
          </a:xfrm>
          <a:prstGeom prst="rect">
            <a:avLst/>
          </a:prstGeom>
          <a:noFill/>
        </p:spPr>
        <p:txBody>
          <a:bodyPr wrap="none" rtlCol="0">
            <a:spAutoFit/>
          </a:bodyPr>
          <a:lstStyle/>
          <a:p>
            <a:pPr eaLnBrk="1" hangingPunct="1">
              <a:defRPr/>
            </a:pPr>
            <a:r>
              <a:rPr lang="en-US" sz="1600" dirty="0">
                <a:solidFill>
                  <a:srgbClr val="000000"/>
                </a:solidFill>
                <a:latin typeface="Arial Narrow" panose="020B0606020202030204" pitchFamily="34" charset="0"/>
                <a:ea typeface="+mn-ea"/>
                <a:cs typeface="Arial" pitchFamily="34" charset="0"/>
              </a:rPr>
              <a:t>0.6 m³</a:t>
            </a:r>
          </a:p>
        </p:txBody>
      </p:sp>
      <p:sp>
        <p:nvSpPr>
          <p:cNvPr id="9" name="Left Brace 8"/>
          <p:cNvSpPr/>
          <p:nvPr/>
        </p:nvSpPr>
        <p:spPr>
          <a:xfrm>
            <a:off x="2222973" y="2987660"/>
            <a:ext cx="304256" cy="116142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eaLnBrk="1" hangingPunct="1">
              <a:defRPr/>
            </a:pPr>
            <a:endParaRPr lang="en-US" sz="1800" dirty="0">
              <a:solidFill>
                <a:srgbClr val="000000"/>
              </a:solidFill>
              <a:latin typeface="HelveticaNeueLT Std"/>
            </a:endParaRPr>
          </a:p>
        </p:txBody>
      </p:sp>
      <p:sp>
        <p:nvSpPr>
          <p:cNvPr id="10" name="TextBox 9"/>
          <p:cNvSpPr txBox="1"/>
          <p:nvPr/>
        </p:nvSpPr>
        <p:spPr>
          <a:xfrm>
            <a:off x="1548735" y="3390274"/>
            <a:ext cx="768159" cy="400110"/>
          </a:xfrm>
          <a:prstGeom prst="rect">
            <a:avLst/>
          </a:prstGeom>
          <a:noFill/>
        </p:spPr>
        <p:txBody>
          <a:bodyPr wrap="non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150 m</a:t>
            </a:r>
          </a:p>
        </p:txBody>
      </p:sp>
    </p:spTree>
    <p:extLst>
      <p:ext uri="{BB962C8B-B14F-4D97-AF65-F5344CB8AC3E}">
        <p14:creationId xmlns:p14="http://schemas.microsoft.com/office/powerpoint/2010/main" val="90960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3" y="1772815"/>
            <a:ext cx="1596540" cy="4429342"/>
          </a:xfrm>
          <a:prstGeom prst="rect">
            <a:avLst/>
          </a:prstGeom>
        </p:spPr>
      </p:pic>
      <p:sp>
        <p:nvSpPr>
          <p:cNvPr id="2" name="Title 1"/>
          <p:cNvSpPr>
            <a:spLocks noGrp="1"/>
          </p:cNvSpPr>
          <p:nvPr>
            <p:ph type="title"/>
          </p:nvPr>
        </p:nvSpPr>
        <p:spPr>
          <a:xfrm>
            <a:off x="433137" y="188641"/>
            <a:ext cx="10205966" cy="910927"/>
          </a:xfrm>
        </p:spPr>
        <p:txBody>
          <a:bodyPr/>
          <a:lstStyle/>
          <a:p>
            <a:r>
              <a:rPr lang="en-US" dirty="0"/>
              <a:t>Balanced plug in Open hole example </a:t>
            </a:r>
          </a:p>
        </p:txBody>
      </p:sp>
      <p:sp>
        <p:nvSpPr>
          <p:cNvPr id="3" name="Content Placeholder 2"/>
          <p:cNvSpPr>
            <a:spLocks noGrp="1"/>
          </p:cNvSpPr>
          <p:nvPr>
            <p:ph idx="1"/>
          </p:nvPr>
        </p:nvSpPr>
        <p:spPr>
          <a:xfrm>
            <a:off x="5186995" y="1515609"/>
            <a:ext cx="5229485" cy="4721454"/>
          </a:xfrm>
        </p:spPr>
        <p:txBody>
          <a:bodyPr/>
          <a:lstStyle/>
          <a:p>
            <a:pPr lvl="1">
              <a:buClr>
                <a:schemeClr val="accent1"/>
              </a:buClr>
              <a:buFont typeface="Wingdings" panose="05000000000000000000" pitchFamily="2" charset="2"/>
              <a:buChar char="§"/>
            </a:pPr>
            <a:r>
              <a:rPr lang="en-US" dirty="0"/>
              <a:t>Total H</a:t>
            </a:r>
            <a:r>
              <a:rPr lang="en-US" baseline="-25000" dirty="0"/>
              <a:t>2</a:t>
            </a:r>
            <a:r>
              <a:rPr lang="en-US" dirty="0"/>
              <a:t>O required:</a:t>
            </a:r>
          </a:p>
          <a:p>
            <a:pPr marL="800100" lvl="1" indent="-342900" eaLnBrk="0" hangingPunct="0">
              <a:buClr>
                <a:srgbClr val="860038"/>
              </a:buClr>
            </a:pPr>
            <a:r>
              <a:rPr lang="en-US" dirty="0"/>
              <a:t>Spacer		2.3 m³</a:t>
            </a:r>
          </a:p>
          <a:p>
            <a:pPr marL="800100" lvl="1" indent="-342900" eaLnBrk="0" hangingPunct="0">
              <a:buClr>
                <a:srgbClr val="860038"/>
              </a:buClr>
            </a:pPr>
            <a:r>
              <a:rPr lang="en-US" dirty="0"/>
              <a:t>Mix Water	2.0 m³</a:t>
            </a:r>
          </a:p>
          <a:p>
            <a:pPr marL="800100" lvl="1" indent="-342900" eaLnBrk="0" hangingPunct="0">
              <a:buClr>
                <a:srgbClr val="860038"/>
              </a:buClr>
            </a:pPr>
            <a:r>
              <a:rPr lang="en-US" dirty="0"/>
              <a:t>Spacer behind	0.6 m³</a:t>
            </a:r>
          </a:p>
          <a:p>
            <a:pPr marL="800100" lvl="1" indent="-342900" eaLnBrk="0" hangingPunct="0">
              <a:buClr>
                <a:srgbClr val="860038"/>
              </a:buClr>
            </a:pPr>
            <a:r>
              <a:rPr lang="en-US" dirty="0"/>
              <a:t>Extra		5.0 m³</a:t>
            </a:r>
          </a:p>
          <a:p>
            <a:pPr marL="800100" lvl="1" indent="-342900" eaLnBrk="0" hangingPunct="0">
              <a:buClr>
                <a:srgbClr val="860038"/>
              </a:buClr>
            </a:pPr>
            <a:r>
              <a:rPr lang="en-US" dirty="0"/>
              <a:t>			= 9.9 m³</a:t>
            </a:r>
          </a:p>
          <a:p>
            <a:pPr marL="0" indent="0">
              <a:buNone/>
            </a:pPr>
            <a:endParaRPr lang="en-US" sz="2000" dirty="0"/>
          </a:p>
          <a:p>
            <a:pPr marL="0" indent="0">
              <a:buNone/>
            </a:pPr>
            <a:endParaRPr lang="en-US" sz="2000" dirty="0"/>
          </a:p>
        </p:txBody>
      </p:sp>
      <p:sp>
        <p:nvSpPr>
          <p:cNvPr id="36" name="TextBox 35"/>
          <p:cNvSpPr txBox="1"/>
          <p:nvPr/>
        </p:nvSpPr>
        <p:spPr>
          <a:xfrm>
            <a:off x="5735961" y="5176589"/>
            <a:ext cx="45719" cy="369332"/>
          </a:xfrm>
          <a:prstGeom prst="rect">
            <a:avLst/>
          </a:prstGeom>
          <a:noFill/>
        </p:spPr>
        <p:txBody>
          <a:bodyPr wrap="square" rtlCol="0">
            <a:spAutoFit/>
          </a:bodyPr>
          <a:lstStyle/>
          <a:p>
            <a:pPr eaLnBrk="1" hangingPunct="1">
              <a:defRPr/>
            </a:pPr>
            <a:endParaRPr lang="en-US" sz="1800" dirty="0">
              <a:solidFill>
                <a:srgbClr val="000000"/>
              </a:solidFill>
              <a:latin typeface="HelveticaNeueLT Std"/>
              <a:ea typeface="+mn-ea"/>
              <a:cs typeface="Arial" pitchFamily="34" charset="0"/>
            </a:endParaRPr>
          </a:p>
        </p:txBody>
      </p:sp>
      <p:cxnSp>
        <p:nvCxnSpPr>
          <p:cNvPr id="27" name="Straight Arrow Connector 26"/>
          <p:cNvCxnSpPr/>
          <p:nvPr/>
        </p:nvCxnSpPr>
        <p:spPr>
          <a:xfrm flipH="1">
            <a:off x="3522242" y="3212976"/>
            <a:ext cx="485526" cy="28803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355233" y="6078635"/>
            <a:ext cx="90936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Left Brace 43"/>
          <p:cNvSpPr/>
          <p:nvPr/>
        </p:nvSpPr>
        <p:spPr>
          <a:xfrm>
            <a:off x="2222973" y="4197630"/>
            <a:ext cx="304256" cy="18861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eaLnBrk="1" hangingPunct="1">
              <a:defRPr/>
            </a:pPr>
            <a:endParaRPr lang="en-US" sz="1800" dirty="0">
              <a:solidFill>
                <a:srgbClr val="000000"/>
              </a:solidFill>
              <a:latin typeface="HelveticaNeueLT Std"/>
            </a:endParaRPr>
          </a:p>
        </p:txBody>
      </p:sp>
      <p:cxnSp>
        <p:nvCxnSpPr>
          <p:cNvPr id="16" name="Straight Arrow Connector 15"/>
          <p:cNvCxnSpPr/>
          <p:nvPr/>
        </p:nvCxnSpPr>
        <p:spPr>
          <a:xfrm flipH="1">
            <a:off x="3163170" y="4181519"/>
            <a:ext cx="601834" cy="2007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a:off x="2222973" y="2987660"/>
            <a:ext cx="304256" cy="116142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eaLnBrk="1" hangingPunct="1">
              <a:defRPr/>
            </a:pPr>
            <a:endParaRPr lang="en-US" sz="1800" dirty="0">
              <a:solidFill>
                <a:srgbClr val="000000"/>
              </a:solidFill>
              <a:latin typeface="HelveticaNeueLT Std"/>
            </a:endParaRPr>
          </a:p>
        </p:txBody>
      </p:sp>
      <p:sp>
        <p:nvSpPr>
          <p:cNvPr id="19" name="TextBox 18"/>
          <p:cNvSpPr txBox="1"/>
          <p:nvPr/>
        </p:nvSpPr>
        <p:spPr>
          <a:xfrm rot="5400000">
            <a:off x="2700835" y="2313588"/>
            <a:ext cx="659155" cy="338554"/>
          </a:xfrm>
          <a:prstGeom prst="rect">
            <a:avLst/>
          </a:prstGeom>
          <a:noFill/>
        </p:spPr>
        <p:txBody>
          <a:bodyPr wrap="none" rtlCol="0">
            <a:spAutoFit/>
          </a:bodyPr>
          <a:lstStyle/>
          <a:p>
            <a:pPr eaLnBrk="1" hangingPunct="1">
              <a:defRPr/>
            </a:pPr>
            <a:r>
              <a:rPr lang="en-US" sz="1600" dirty="0">
                <a:solidFill>
                  <a:srgbClr val="000000"/>
                </a:solidFill>
                <a:latin typeface="Arial Narrow" panose="020B0606020202030204" pitchFamily="34" charset="0"/>
                <a:ea typeface="+mn-ea"/>
                <a:cs typeface="Arial" pitchFamily="34" charset="0"/>
              </a:rPr>
              <a:t>4.5 m³</a:t>
            </a:r>
          </a:p>
        </p:txBody>
      </p:sp>
      <p:sp>
        <p:nvSpPr>
          <p:cNvPr id="30" name="TextBox 29"/>
          <p:cNvSpPr txBox="1"/>
          <p:nvPr/>
        </p:nvSpPr>
        <p:spPr>
          <a:xfrm>
            <a:off x="4007769" y="2987660"/>
            <a:ext cx="1341053" cy="369332"/>
          </a:xfrm>
          <a:prstGeom prst="rect">
            <a:avLst/>
          </a:prstGeom>
          <a:noFill/>
        </p:spPr>
        <p:txBody>
          <a:bodyPr wrap="square" rtlCol="0">
            <a:spAutoFit/>
          </a:bodyPr>
          <a:lstStyle/>
          <a:p>
            <a:pPr eaLnBrk="1" hangingPunct="1">
              <a:defRPr/>
            </a:pPr>
            <a:r>
              <a:rPr lang="en-US" sz="1800" dirty="0">
                <a:solidFill>
                  <a:srgbClr val="000000"/>
                </a:solidFill>
                <a:latin typeface="Arial Narrow" panose="020B0606020202030204" pitchFamily="34" charset="0"/>
                <a:ea typeface="+mn-ea"/>
                <a:cs typeface="Arial" pitchFamily="34" charset="0"/>
              </a:rPr>
              <a:t>165.mm</a:t>
            </a:r>
          </a:p>
        </p:txBody>
      </p:sp>
      <p:sp>
        <p:nvSpPr>
          <p:cNvPr id="32" name="TextBox 31"/>
          <p:cNvSpPr txBox="1"/>
          <p:nvPr/>
        </p:nvSpPr>
        <p:spPr>
          <a:xfrm>
            <a:off x="4263523" y="5893969"/>
            <a:ext cx="829543" cy="369332"/>
          </a:xfrm>
          <a:prstGeom prst="rect">
            <a:avLst/>
          </a:prstGeom>
          <a:noFill/>
        </p:spPr>
        <p:txBody>
          <a:bodyPr wrap="square" rtlCol="0">
            <a:spAutoFit/>
          </a:bodyPr>
          <a:lstStyle/>
          <a:p>
            <a:pPr eaLnBrk="1" hangingPunct="1">
              <a:defRPr/>
            </a:pPr>
            <a:r>
              <a:rPr lang="en-US" sz="1800" dirty="0">
                <a:solidFill>
                  <a:srgbClr val="000000"/>
                </a:solidFill>
                <a:latin typeface="Arial Narrow" panose="020B0606020202030204" pitchFamily="34" charset="0"/>
                <a:ea typeface="+mn-ea"/>
                <a:cs typeface="Arial" pitchFamily="34" charset="0"/>
              </a:rPr>
              <a:t>1498 m</a:t>
            </a:r>
          </a:p>
        </p:txBody>
      </p:sp>
      <p:sp>
        <p:nvSpPr>
          <p:cNvPr id="33" name="TextBox 32"/>
          <p:cNvSpPr txBox="1"/>
          <p:nvPr/>
        </p:nvSpPr>
        <p:spPr>
          <a:xfrm>
            <a:off x="1459138" y="4963572"/>
            <a:ext cx="792088" cy="338554"/>
          </a:xfrm>
          <a:prstGeom prst="rect">
            <a:avLst/>
          </a:prstGeom>
          <a:noFill/>
        </p:spPr>
        <p:txBody>
          <a:bodyPr wrap="square" rtlCol="0">
            <a:spAutoFit/>
          </a:bodyPr>
          <a:lstStyle/>
          <a:p>
            <a:pPr eaLnBrk="1" hangingPunct="1">
              <a:defRPr/>
            </a:pPr>
            <a:r>
              <a:rPr lang="en-US" sz="1600" dirty="0">
                <a:solidFill>
                  <a:srgbClr val="000000"/>
                </a:solidFill>
                <a:latin typeface="Arial Narrow" panose="020B0606020202030204" pitchFamily="34" charset="0"/>
                <a:ea typeface="+mn-ea"/>
                <a:cs typeface="Arial" pitchFamily="34" charset="0"/>
              </a:rPr>
              <a:t>183.5 m </a:t>
            </a:r>
          </a:p>
        </p:txBody>
      </p:sp>
      <p:sp>
        <p:nvSpPr>
          <p:cNvPr id="34" name="TextBox 33"/>
          <p:cNvSpPr txBox="1"/>
          <p:nvPr/>
        </p:nvSpPr>
        <p:spPr>
          <a:xfrm rot="5400000">
            <a:off x="2917677" y="4808809"/>
            <a:ext cx="829543" cy="338554"/>
          </a:xfrm>
          <a:prstGeom prst="rect">
            <a:avLst/>
          </a:prstGeom>
          <a:noFill/>
        </p:spPr>
        <p:txBody>
          <a:bodyPr wrap="square" rtlCol="0">
            <a:spAutoFit/>
          </a:bodyPr>
          <a:lstStyle/>
          <a:p>
            <a:pPr eaLnBrk="1" hangingPunct="1">
              <a:defRPr/>
            </a:pPr>
            <a:r>
              <a:rPr lang="en-US" sz="1600" dirty="0">
                <a:solidFill>
                  <a:srgbClr val="000000"/>
                </a:solidFill>
                <a:latin typeface="Arial Narrow" panose="020B0606020202030204" pitchFamily="34" charset="0"/>
                <a:ea typeface="+mn-ea"/>
                <a:cs typeface="Arial" pitchFamily="34" charset="0"/>
              </a:rPr>
              <a:t>3.5 m³</a:t>
            </a:r>
          </a:p>
        </p:txBody>
      </p:sp>
      <p:sp>
        <p:nvSpPr>
          <p:cNvPr id="35" name="TextBox 34"/>
          <p:cNvSpPr txBox="1"/>
          <p:nvPr/>
        </p:nvSpPr>
        <p:spPr>
          <a:xfrm>
            <a:off x="3819514" y="4012964"/>
            <a:ext cx="1628414" cy="646331"/>
          </a:xfrm>
          <a:prstGeom prst="rect">
            <a:avLst/>
          </a:prstGeom>
          <a:noFill/>
        </p:spPr>
        <p:txBody>
          <a:bodyPr wrap="square" rtlCol="0">
            <a:spAutoFit/>
          </a:bodyPr>
          <a:lstStyle/>
          <a:p>
            <a:pPr eaLnBrk="1" hangingPunct="1">
              <a:defRPr/>
            </a:pPr>
            <a:r>
              <a:rPr lang="en-US" sz="1800" dirty="0">
                <a:solidFill>
                  <a:srgbClr val="000000"/>
                </a:solidFill>
                <a:latin typeface="Arial Narrow" panose="020B0606020202030204" pitchFamily="34" charset="0"/>
                <a:ea typeface="+mn-ea"/>
                <a:cs typeface="Arial" pitchFamily="34" charset="0"/>
              </a:rPr>
              <a:t>88.9 mm </a:t>
            </a:r>
          </a:p>
          <a:p>
            <a:pPr eaLnBrk="1" hangingPunct="1">
              <a:defRPr/>
            </a:pPr>
            <a:r>
              <a:rPr lang="en-US" sz="1800" dirty="0">
                <a:solidFill>
                  <a:srgbClr val="000000"/>
                </a:solidFill>
                <a:latin typeface="Arial Narrow" panose="020B0606020202030204" pitchFamily="34" charset="0"/>
                <a:ea typeface="+mn-ea"/>
                <a:cs typeface="Arial" pitchFamily="34" charset="0"/>
              </a:rPr>
              <a:t>19.79 kg/m</a:t>
            </a:r>
          </a:p>
        </p:txBody>
      </p:sp>
      <p:sp>
        <p:nvSpPr>
          <p:cNvPr id="37" name="TextBox 36"/>
          <p:cNvSpPr txBox="1"/>
          <p:nvPr/>
        </p:nvSpPr>
        <p:spPr>
          <a:xfrm rot="5400000">
            <a:off x="3003031" y="3453996"/>
            <a:ext cx="603050" cy="338554"/>
          </a:xfrm>
          <a:prstGeom prst="rect">
            <a:avLst/>
          </a:prstGeom>
          <a:noFill/>
        </p:spPr>
        <p:txBody>
          <a:bodyPr wrap="none" rtlCol="0">
            <a:spAutoFit/>
          </a:bodyPr>
          <a:lstStyle/>
          <a:p>
            <a:pPr eaLnBrk="1" hangingPunct="1">
              <a:defRPr/>
            </a:pPr>
            <a:r>
              <a:rPr lang="en-US" sz="1600" dirty="0">
                <a:solidFill>
                  <a:srgbClr val="000000"/>
                </a:solidFill>
                <a:latin typeface="Arial Narrow" panose="020B0606020202030204" pitchFamily="34" charset="0"/>
                <a:ea typeface="+mn-ea"/>
                <a:cs typeface="Arial" pitchFamily="34" charset="0"/>
              </a:rPr>
              <a:t>2.3 m</a:t>
            </a:r>
          </a:p>
        </p:txBody>
      </p:sp>
      <p:sp>
        <p:nvSpPr>
          <p:cNvPr id="38" name="TextBox 37"/>
          <p:cNvSpPr txBox="1"/>
          <p:nvPr/>
        </p:nvSpPr>
        <p:spPr>
          <a:xfrm rot="5400000">
            <a:off x="2691666" y="3331731"/>
            <a:ext cx="659155" cy="338554"/>
          </a:xfrm>
          <a:prstGeom prst="rect">
            <a:avLst/>
          </a:prstGeom>
          <a:noFill/>
        </p:spPr>
        <p:txBody>
          <a:bodyPr wrap="none" rtlCol="0">
            <a:spAutoFit/>
          </a:bodyPr>
          <a:lstStyle/>
          <a:p>
            <a:pPr eaLnBrk="1" hangingPunct="1">
              <a:defRPr/>
            </a:pPr>
            <a:r>
              <a:rPr lang="en-US" sz="1600" dirty="0">
                <a:solidFill>
                  <a:srgbClr val="000000"/>
                </a:solidFill>
                <a:latin typeface="Arial Narrow" panose="020B0606020202030204" pitchFamily="34" charset="0"/>
                <a:ea typeface="+mn-ea"/>
                <a:cs typeface="Arial" pitchFamily="34" charset="0"/>
              </a:rPr>
              <a:t>0.6 m³</a:t>
            </a:r>
          </a:p>
        </p:txBody>
      </p:sp>
      <p:sp>
        <p:nvSpPr>
          <p:cNvPr id="39" name="TextBox 38"/>
          <p:cNvSpPr txBox="1"/>
          <p:nvPr/>
        </p:nvSpPr>
        <p:spPr>
          <a:xfrm>
            <a:off x="1648177" y="3399093"/>
            <a:ext cx="649537" cy="338554"/>
          </a:xfrm>
          <a:prstGeom prst="rect">
            <a:avLst/>
          </a:prstGeom>
          <a:noFill/>
        </p:spPr>
        <p:txBody>
          <a:bodyPr wrap="none" rtlCol="0">
            <a:spAutoFit/>
          </a:bodyPr>
          <a:lstStyle/>
          <a:p>
            <a:pPr eaLnBrk="1" hangingPunct="1">
              <a:defRPr/>
            </a:pPr>
            <a:r>
              <a:rPr lang="en-US" sz="1600" dirty="0">
                <a:solidFill>
                  <a:srgbClr val="000000"/>
                </a:solidFill>
                <a:latin typeface="Arial Narrow" panose="020B0606020202030204" pitchFamily="34" charset="0"/>
                <a:ea typeface="+mn-ea"/>
                <a:cs typeface="Arial" pitchFamily="34" charset="0"/>
              </a:rPr>
              <a:t>150 m</a:t>
            </a:r>
          </a:p>
        </p:txBody>
      </p:sp>
    </p:spTree>
    <p:extLst>
      <p:ext uri="{BB962C8B-B14F-4D97-AF65-F5344CB8AC3E}">
        <p14:creationId xmlns:p14="http://schemas.microsoft.com/office/powerpoint/2010/main" val="266574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Balanced plug example– cheat sheet</a:t>
            </a:r>
          </a:p>
        </p:txBody>
      </p:sp>
      <p:sp>
        <p:nvSpPr>
          <p:cNvPr id="3" name="Content Placeholder 2"/>
          <p:cNvSpPr>
            <a:spLocks noGrp="1"/>
          </p:cNvSpPr>
          <p:nvPr>
            <p:ph idx="1"/>
          </p:nvPr>
        </p:nvSpPr>
        <p:spPr>
          <a:xfrm>
            <a:off x="1825525" y="1196752"/>
            <a:ext cx="8676456" cy="5040560"/>
          </a:xfrm>
        </p:spPr>
        <p:txBody>
          <a:bodyPr/>
          <a:lstStyle/>
          <a:p>
            <a:pPr marL="342900" indent="-342900">
              <a:buFont typeface="+mj-lt"/>
              <a:buAutoNum type="arabicPeriod"/>
            </a:pPr>
            <a:r>
              <a:rPr lang="en-US" sz="2000" dirty="0"/>
              <a:t>Pump 1.0 m³ H</a:t>
            </a:r>
            <a:r>
              <a:rPr lang="en-US" sz="2000" baseline="-25000" dirty="0"/>
              <a:t>2</a:t>
            </a:r>
            <a:r>
              <a:rPr lang="en-US" sz="2000" dirty="0"/>
              <a:t>O</a:t>
            </a:r>
          </a:p>
          <a:p>
            <a:pPr marL="342900" indent="-342900">
              <a:buFont typeface="+mj-lt"/>
              <a:buAutoNum type="arabicPeriod"/>
            </a:pPr>
            <a:r>
              <a:rPr lang="en-US" sz="2000" dirty="0"/>
              <a:t>Pressure Test 7 MPa</a:t>
            </a:r>
          </a:p>
          <a:p>
            <a:pPr marL="342900" indent="-342900">
              <a:buFont typeface="+mj-lt"/>
              <a:buAutoNum type="arabicPeriod"/>
            </a:pPr>
            <a:r>
              <a:rPr lang="en-US" sz="2000" dirty="0"/>
              <a:t>Pressure Test 10 MPa</a:t>
            </a:r>
          </a:p>
          <a:p>
            <a:pPr marL="342900" indent="-342900">
              <a:buFont typeface="+mj-lt"/>
              <a:buAutoNum type="arabicPeriod"/>
            </a:pPr>
            <a:r>
              <a:rPr lang="en-US" sz="2000" dirty="0"/>
              <a:t>Set trips for 9 MPa</a:t>
            </a:r>
          </a:p>
          <a:p>
            <a:pPr marL="342900" indent="-342900">
              <a:buFont typeface="+mj-lt"/>
              <a:buAutoNum type="arabicPeriod"/>
            </a:pPr>
            <a:r>
              <a:rPr lang="en-US" sz="2000" dirty="0"/>
              <a:t>Pump 1.3 m³ H</a:t>
            </a:r>
            <a:r>
              <a:rPr lang="en-US" sz="2000" baseline="-25000" dirty="0"/>
              <a:t>2</a:t>
            </a:r>
            <a:r>
              <a:rPr lang="en-US" sz="2000" dirty="0"/>
              <a:t>O</a:t>
            </a:r>
          </a:p>
          <a:p>
            <a:pPr marL="342900" indent="-342900">
              <a:buFont typeface="+mj-lt"/>
              <a:buAutoNum type="arabicPeriod"/>
            </a:pPr>
            <a:r>
              <a:rPr lang="en-US" sz="2000" dirty="0"/>
              <a:t>Mix 3.5 m³ G @ 1901 kg/m³</a:t>
            </a:r>
          </a:p>
          <a:p>
            <a:pPr marL="342900" indent="-342900">
              <a:buFont typeface="+mj-lt"/>
              <a:buAutoNum type="arabicPeriod"/>
            </a:pPr>
            <a:r>
              <a:rPr lang="en-US" sz="2000" dirty="0"/>
              <a:t>Pump 0.6 m³ H</a:t>
            </a:r>
            <a:r>
              <a:rPr lang="en-US" sz="2000" baseline="-25000" dirty="0"/>
              <a:t>2</a:t>
            </a:r>
            <a:r>
              <a:rPr lang="en-US" sz="2000" dirty="0"/>
              <a:t>O behind</a:t>
            </a:r>
          </a:p>
          <a:p>
            <a:pPr marL="342900" indent="-342900">
              <a:buFont typeface="+mj-lt"/>
              <a:buAutoNum type="arabicPeriod"/>
            </a:pPr>
            <a:r>
              <a:rPr lang="en-US" sz="2000" dirty="0"/>
              <a:t>Displace 4.5 m³ mud</a:t>
            </a:r>
          </a:p>
          <a:p>
            <a:pPr marL="342900" indent="-342900">
              <a:buFont typeface="+mj-lt"/>
              <a:buAutoNum type="arabicPeriod"/>
            </a:pPr>
            <a:r>
              <a:rPr lang="en-US" sz="2000" dirty="0"/>
              <a:t>Shut down</a:t>
            </a:r>
          </a:p>
          <a:p>
            <a:pPr marL="342900" indent="-342900">
              <a:buFont typeface="+mj-lt"/>
              <a:buAutoNum type="arabicPeriod"/>
            </a:pPr>
            <a:r>
              <a:rPr lang="en-US" sz="2000" dirty="0"/>
              <a:t>Open Return – Pull Drill pipe</a:t>
            </a:r>
          </a:p>
          <a:p>
            <a:pPr marL="271463" lvl="1" indent="0">
              <a:buNone/>
            </a:pPr>
            <a:endParaRPr lang="en-US" sz="2050" dirty="0"/>
          </a:p>
          <a:p>
            <a:pPr marL="271463" lvl="1" indent="0">
              <a:buNone/>
            </a:pPr>
            <a:endParaRPr lang="en-US" dirty="0"/>
          </a:p>
          <a:p>
            <a:pPr lvl="1"/>
            <a:endParaRPr lang="en-US" dirty="0"/>
          </a:p>
          <a:p>
            <a:pPr marL="271463" lvl="1" indent="0">
              <a:buNone/>
            </a:pPr>
            <a:endParaRPr lang="en-US" dirty="0"/>
          </a:p>
          <a:p>
            <a:pPr marL="271463" lvl="1" indent="0">
              <a:buNone/>
            </a:pPr>
            <a:endParaRPr lang="en-US" dirty="0"/>
          </a:p>
          <a:p>
            <a:pPr lvl="1"/>
            <a:endParaRPr lang="en-US" dirty="0"/>
          </a:p>
          <a:p>
            <a:pPr marL="271463" lvl="1" indent="0">
              <a:buNone/>
            </a:pPr>
            <a:endParaRPr lang="en-US" dirty="0"/>
          </a:p>
          <a:p>
            <a:pPr lvl="1">
              <a:spcBef>
                <a:spcPts val="0"/>
              </a:spcBef>
            </a:pPr>
            <a:endParaRPr lang="en-US" dirty="0"/>
          </a:p>
          <a:p>
            <a:pPr lvl="1"/>
            <a:endParaRPr lang="en-US" dirty="0"/>
          </a:p>
          <a:p>
            <a:pPr marL="0" indent="0">
              <a:buNone/>
            </a:pPr>
            <a:endParaRPr lang="en-US" dirty="0"/>
          </a:p>
        </p:txBody>
      </p:sp>
      <p:pic>
        <p:nvPicPr>
          <p:cNvPr id="13" name="Picture 12" descr="P:\Marketing\Photo Library\Sanjel\3.0 People\High Res\5_B_USA_11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541"/>
          <a:stretch/>
        </p:blipFill>
        <p:spPr bwMode="auto">
          <a:xfrm>
            <a:off x="6672065" y="1988841"/>
            <a:ext cx="3829917" cy="3296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61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Balanced plug in Open hole Practice 1</a:t>
            </a:r>
          </a:p>
        </p:txBody>
      </p:sp>
      <p:sp>
        <p:nvSpPr>
          <p:cNvPr id="3" name="Content Placeholder 2"/>
          <p:cNvSpPr>
            <a:spLocks noGrp="1"/>
          </p:cNvSpPr>
          <p:nvPr>
            <p:ph idx="1"/>
          </p:nvPr>
        </p:nvSpPr>
        <p:spPr>
          <a:xfrm>
            <a:off x="342900" y="1417642"/>
            <a:ext cx="10145589" cy="4891679"/>
          </a:xfrm>
        </p:spPr>
        <p:txBody>
          <a:bodyPr/>
          <a:lstStyle/>
          <a:p>
            <a:pPr marL="800100" lvl="1" indent="-342900" eaLnBrk="0" hangingPunct="0">
              <a:buClr>
                <a:srgbClr val="860038"/>
              </a:buClr>
            </a:pPr>
            <a:r>
              <a:rPr lang="en-US" dirty="0"/>
              <a:t>1080 kg/m³ mud in hole</a:t>
            </a:r>
          </a:p>
          <a:p>
            <a:pPr marL="800100" lvl="1" indent="-342900" eaLnBrk="0" hangingPunct="0">
              <a:buClr>
                <a:srgbClr val="860038"/>
              </a:buClr>
            </a:pPr>
            <a:r>
              <a:rPr lang="en-US" dirty="0"/>
              <a:t>Drill pipe: 101.6 mm 20.83kg/m X Grade</a:t>
            </a:r>
          </a:p>
          <a:p>
            <a:pPr marL="800100" lvl="1" indent="-342900" eaLnBrk="0" hangingPunct="0">
              <a:buClr>
                <a:srgbClr val="860038"/>
              </a:buClr>
            </a:pPr>
            <a:r>
              <a:rPr lang="en-US" dirty="0"/>
              <a:t>Open Hole: 222.3 mm  to 3124 m</a:t>
            </a:r>
          </a:p>
          <a:p>
            <a:pPr marL="800100" lvl="1" indent="-342900" eaLnBrk="0" hangingPunct="0">
              <a:buClr>
                <a:srgbClr val="860038"/>
              </a:buClr>
            </a:pPr>
            <a:r>
              <a:rPr lang="en-US" dirty="0"/>
              <a:t>Desired plug top: 2768 m</a:t>
            </a:r>
          </a:p>
          <a:p>
            <a:pPr marL="800100" lvl="1" indent="-342900" eaLnBrk="0" hangingPunct="0">
              <a:buClr>
                <a:srgbClr val="860038"/>
              </a:buClr>
            </a:pPr>
            <a:r>
              <a:rPr lang="en-US" dirty="0"/>
              <a:t>Using LCS 1820 + 30% excess</a:t>
            </a:r>
          </a:p>
          <a:p>
            <a:pPr marL="800100" lvl="1" indent="-342900" eaLnBrk="0" hangingPunct="0">
              <a:buClr>
                <a:srgbClr val="860038"/>
              </a:buClr>
            </a:pPr>
            <a:r>
              <a:rPr lang="en-US" dirty="0"/>
              <a:t>200 m water pre flush ahead and behind</a:t>
            </a:r>
          </a:p>
        </p:txBody>
      </p:sp>
    </p:spTree>
    <p:extLst>
      <p:ext uri="{BB962C8B-B14F-4D97-AF65-F5344CB8AC3E}">
        <p14:creationId xmlns:p14="http://schemas.microsoft.com/office/powerpoint/2010/main" val="257455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preferRelativeResize="0">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410632"/>
          </a:xfrm>
          <a:prstGeom prst="rect">
            <a:avLst/>
          </a:prstGeom>
        </p:spPr>
      </p:pic>
      <p:sp>
        <p:nvSpPr>
          <p:cNvPr id="6" name="Title 4"/>
          <p:cNvSpPr>
            <a:spLocks noGrp="1"/>
          </p:cNvSpPr>
          <p:nvPr>
            <p:ph type="title" hasCustomPrompt="1"/>
          </p:nvPr>
        </p:nvSpPr>
        <p:spPr>
          <a:xfrm>
            <a:off x="1419911" y="1556792"/>
            <a:ext cx="7480548" cy="1491208"/>
          </a:xfrm>
        </p:spPr>
        <p:txBody>
          <a:bodyPr anchor="t" anchorCtr="0"/>
          <a:lstStyle>
            <a:lvl1pPr>
              <a:defRPr sz="5400">
                <a:solidFill>
                  <a:schemeClr val="bg1"/>
                </a:solidFill>
              </a:defRPr>
            </a:lvl1pPr>
          </a:lstStyle>
          <a:p>
            <a:r>
              <a:rPr lang="en-US" sz="3600" dirty="0"/>
              <a:t>Crew briefing jsa &amp;</a:t>
            </a:r>
            <a:br>
              <a:rPr lang="en-US" sz="3600" dirty="0"/>
            </a:br>
            <a:r>
              <a:rPr lang="en-US" sz="3600" dirty="0"/>
              <a:t>Journey management plan </a:t>
            </a:r>
            <a:endParaRPr lang="en-CA" sz="3600" dirty="0"/>
          </a:p>
        </p:txBody>
      </p:sp>
      <p:sp>
        <p:nvSpPr>
          <p:cNvPr id="7" name="Subtitle 2"/>
          <p:cNvSpPr txBox="1">
            <a:spLocks/>
          </p:cNvSpPr>
          <p:nvPr/>
        </p:nvSpPr>
        <p:spPr bwMode="auto">
          <a:xfrm>
            <a:off x="1519204" y="2895600"/>
            <a:ext cx="8386796"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45000"/>
              </a:spcBef>
              <a:spcAft>
                <a:spcPct val="0"/>
              </a:spcAft>
              <a:buClr>
                <a:schemeClr val="accent1"/>
              </a:buClr>
              <a:buFont typeface="Wingdings" pitchFamily="2" charset="2"/>
              <a:buNone/>
              <a:defRPr sz="2000" i="1" baseline="0">
                <a:solidFill>
                  <a:schemeClr val="bg1"/>
                </a:solidFill>
                <a:latin typeface="Arial Narrow" pitchFamily="34" charset="0"/>
                <a:ea typeface="+mn-ea"/>
                <a:cs typeface="+mn-cs"/>
              </a:defRPr>
            </a:lvl1pPr>
            <a:lvl2pPr marL="457200" indent="0" algn="ctr" rtl="0" eaLnBrk="1" fontAlgn="base" hangingPunct="1">
              <a:spcBef>
                <a:spcPct val="45000"/>
              </a:spcBef>
              <a:spcAft>
                <a:spcPct val="0"/>
              </a:spcAft>
              <a:buFont typeface="Arial" pitchFamily="34" charset="0"/>
              <a:buNone/>
              <a:tabLst/>
              <a:defRPr sz="2000">
                <a:solidFill>
                  <a:schemeClr val="tx1"/>
                </a:solidFill>
                <a:latin typeface="Arial Narrow" pitchFamily="34" charset="0"/>
                <a:cs typeface="+mn-cs"/>
              </a:defRPr>
            </a:lvl2pPr>
            <a:lvl3pPr marL="914400" indent="0" algn="ctr" rtl="0" eaLnBrk="1" fontAlgn="base" hangingPunct="1">
              <a:spcBef>
                <a:spcPct val="45000"/>
              </a:spcBef>
              <a:spcAft>
                <a:spcPct val="0"/>
              </a:spcAft>
              <a:buNone/>
              <a:defRPr sz="1800">
                <a:solidFill>
                  <a:schemeClr val="tx1"/>
                </a:solidFill>
                <a:latin typeface="Arial Narrow" pitchFamily="34" charset="0"/>
                <a:cs typeface="+mn-cs"/>
              </a:defRPr>
            </a:lvl3pPr>
            <a:lvl4pPr marL="1371600" indent="0" algn="ctr" rtl="0" eaLnBrk="1" fontAlgn="base" hangingPunct="1">
              <a:spcBef>
                <a:spcPct val="45000"/>
              </a:spcBef>
              <a:spcAft>
                <a:spcPct val="0"/>
              </a:spcAft>
              <a:buNone/>
              <a:defRPr>
                <a:solidFill>
                  <a:schemeClr val="tx1"/>
                </a:solidFill>
                <a:latin typeface="+mn-lt"/>
                <a:cs typeface="+mn-cs"/>
              </a:defRPr>
            </a:lvl4pPr>
            <a:lvl5pPr marL="1828800" indent="0" algn="ctr" rtl="0" eaLnBrk="1" fontAlgn="base" hangingPunct="1">
              <a:spcBef>
                <a:spcPct val="45000"/>
              </a:spcBef>
              <a:spcAft>
                <a:spcPct val="0"/>
              </a:spcAft>
              <a:buNone/>
              <a:defRPr>
                <a:solidFill>
                  <a:schemeClr val="tx1"/>
                </a:solidFill>
                <a:latin typeface="+mn-lt"/>
                <a:cs typeface="+mn-cs"/>
              </a:defRPr>
            </a:lvl5pPr>
            <a:lvl6pPr marL="2286000" indent="0" algn="ctr" rtl="0" eaLnBrk="1" fontAlgn="base" hangingPunct="1">
              <a:spcBef>
                <a:spcPct val="45000"/>
              </a:spcBef>
              <a:spcAft>
                <a:spcPct val="0"/>
              </a:spcAft>
              <a:buNone/>
              <a:defRPr>
                <a:solidFill>
                  <a:schemeClr val="tx1"/>
                </a:solidFill>
                <a:latin typeface="+mn-lt"/>
                <a:cs typeface="+mn-cs"/>
              </a:defRPr>
            </a:lvl6pPr>
            <a:lvl7pPr marL="2743200" indent="0" algn="ctr" rtl="0" eaLnBrk="1" fontAlgn="base" hangingPunct="1">
              <a:spcBef>
                <a:spcPct val="45000"/>
              </a:spcBef>
              <a:spcAft>
                <a:spcPct val="0"/>
              </a:spcAft>
              <a:buNone/>
              <a:defRPr>
                <a:solidFill>
                  <a:schemeClr val="tx1"/>
                </a:solidFill>
                <a:latin typeface="+mn-lt"/>
                <a:cs typeface="+mn-cs"/>
              </a:defRPr>
            </a:lvl7pPr>
            <a:lvl8pPr marL="3200400" indent="0" algn="ctr" rtl="0" eaLnBrk="1" fontAlgn="base" hangingPunct="1">
              <a:spcBef>
                <a:spcPct val="45000"/>
              </a:spcBef>
              <a:spcAft>
                <a:spcPct val="0"/>
              </a:spcAft>
              <a:buNone/>
              <a:defRPr>
                <a:solidFill>
                  <a:schemeClr val="tx1"/>
                </a:solidFill>
                <a:latin typeface="+mn-lt"/>
                <a:cs typeface="+mn-cs"/>
              </a:defRPr>
            </a:lvl8pPr>
            <a:lvl9pPr marL="3657600" indent="0" algn="ctr" rtl="0" eaLnBrk="1" fontAlgn="base" hangingPunct="1">
              <a:spcBef>
                <a:spcPct val="45000"/>
              </a:spcBef>
              <a:spcAft>
                <a:spcPct val="0"/>
              </a:spcAft>
              <a:buNone/>
              <a:defRPr>
                <a:solidFill>
                  <a:schemeClr val="tx1"/>
                </a:solidFill>
                <a:latin typeface="+mn-lt"/>
                <a:cs typeface="+mn-cs"/>
              </a:defRPr>
            </a:lvl9pPr>
          </a:lstStyle>
          <a:p>
            <a:endParaRPr lang="en-CA" kern="0" dirty="0"/>
          </a:p>
        </p:txBody>
      </p:sp>
    </p:spTree>
    <p:extLst>
      <p:ext uri="{BB962C8B-B14F-4D97-AF65-F5344CB8AC3E}">
        <p14:creationId xmlns:p14="http://schemas.microsoft.com/office/powerpoint/2010/main" val="388637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Balanced plug in Open Hole Practice 2</a:t>
            </a:r>
          </a:p>
        </p:txBody>
      </p:sp>
      <p:sp>
        <p:nvSpPr>
          <p:cNvPr id="3" name="Content Placeholder 2"/>
          <p:cNvSpPr>
            <a:spLocks noGrp="1"/>
          </p:cNvSpPr>
          <p:nvPr>
            <p:ph idx="1"/>
          </p:nvPr>
        </p:nvSpPr>
        <p:spPr>
          <a:xfrm>
            <a:off x="342900" y="1318662"/>
            <a:ext cx="10145589" cy="4990660"/>
          </a:xfrm>
        </p:spPr>
        <p:txBody>
          <a:bodyPr/>
          <a:lstStyle/>
          <a:p>
            <a:pPr marL="800100" lvl="1" indent="-342900" eaLnBrk="0" hangingPunct="0">
              <a:buClr>
                <a:srgbClr val="860038"/>
              </a:buClr>
            </a:pPr>
            <a:r>
              <a:rPr lang="en-US" dirty="0"/>
              <a:t>Drill pipe: 88.9 mm 23.07 kg/m Grade X</a:t>
            </a:r>
          </a:p>
          <a:p>
            <a:pPr marL="800100" lvl="1" indent="-342900" eaLnBrk="0" hangingPunct="0">
              <a:buClr>
                <a:srgbClr val="860038"/>
              </a:buClr>
            </a:pPr>
            <a:r>
              <a:rPr lang="en-US" dirty="0"/>
              <a:t>Open Hole: 235 mm</a:t>
            </a:r>
          </a:p>
          <a:p>
            <a:pPr marL="800100" lvl="1" indent="-342900" eaLnBrk="0" hangingPunct="0">
              <a:buClr>
                <a:srgbClr val="860038"/>
              </a:buClr>
            </a:pPr>
            <a:r>
              <a:rPr lang="en-US" dirty="0"/>
              <a:t>Drill pipe Depth: 2106 m </a:t>
            </a:r>
          </a:p>
          <a:p>
            <a:pPr marL="800100" lvl="1" indent="-342900" eaLnBrk="0" hangingPunct="0">
              <a:buClr>
                <a:srgbClr val="860038"/>
              </a:buClr>
            </a:pPr>
            <a:r>
              <a:rPr lang="en-US" dirty="0"/>
              <a:t>Desired cement top 1900</a:t>
            </a:r>
          </a:p>
          <a:p>
            <a:pPr marL="800100" lvl="1" indent="-342900" eaLnBrk="0" hangingPunct="0">
              <a:buClr>
                <a:srgbClr val="860038"/>
              </a:buClr>
            </a:pPr>
            <a:r>
              <a:rPr lang="en-US" dirty="0"/>
              <a:t>150 m water preflush </a:t>
            </a:r>
          </a:p>
          <a:p>
            <a:pPr marL="800100" lvl="1" indent="-342900" eaLnBrk="0" hangingPunct="0">
              <a:buClr>
                <a:srgbClr val="860038"/>
              </a:buClr>
            </a:pPr>
            <a:r>
              <a:rPr lang="en-US" dirty="0"/>
              <a:t>150 m visweep spacer</a:t>
            </a:r>
          </a:p>
          <a:p>
            <a:pPr marL="800100" lvl="1" indent="-342900" eaLnBrk="0" hangingPunct="0">
              <a:buClr>
                <a:srgbClr val="860038"/>
              </a:buClr>
            </a:pPr>
            <a:r>
              <a:rPr lang="en-US" dirty="0"/>
              <a:t>Balance preflush and spacer behind plug</a:t>
            </a:r>
          </a:p>
          <a:p>
            <a:pPr marL="800100" lvl="1" indent="-342900" eaLnBrk="0" hangingPunct="0">
              <a:buClr>
                <a:srgbClr val="860038"/>
              </a:buClr>
            </a:pPr>
            <a:r>
              <a:rPr lang="en-US" dirty="0"/>
              <a:t>Proteus CORE + 45% Excess</a:t>
            </a:r>
          </a:p>
          <a:p>
            <a:pPr marL="271463" lvl="1" indent="0">
              <a:buNone/>
            </a:pPr>
            <a:endParaRPr lang="en-US" dirty="0"/>
          </a:p>
        </p:txBody>
      </p:sp>
    </p:spTree>
    <p:extLst>
      <p:ext uri="{BB962C8B-B14F-4D97-AF65-F5344CB8AC3E}">
        <p14:creationId xmlns:p14="http://schemas.microsoft.com/office/powerpoint/2010/main" val="270870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Balanced plug in Open Hole Practice 3</a:t>
            </a:r>
          </a:p>
        </p:txBody>
      </p:sp>
      <p:sp>
        <p:nvSpPr>
          <p:cNvPr id="3" name="Content Placeholder 2"/>
          <p:cNvSpPr>
            <a:spLocks noGrp="1"/>
          </p:cNvSpPr>
          <p:nvPr>
            <p:ph idx="1"/>
          </p:nvPr>
        </p:nvSpPr>
        <p:spPr>
          <a:xfrm>
            <a:off x="342900" y="1337912"/>
            <a:ext cx="10145589" cy="4971409"/>
          </a:xfrm>
        </p:spPr>
        <p:txBody>
          <a:bodyPr/>
          <a:lstStyle/>
          <a:p>
            <a:pPr marL="800100" lvl="1" indent="-342900" eaLnBrk="0" hangingPunct="0">
              <a:buClr>
                <a:srgbClr val="860038"/>
              </a:buClr>
            </a:pPr>
            <a:r>
              <a:rPr lang="en-US" dirty="0"/>
              <a:t>Drill pipe: 114.3 mm 29.76 kg/m  Grade E</a:t>
            </a:r>
          </a:p>
          <a:p>
            <a:pPr marL="800100" lvl="1" indent="-342900" eaLnBrk="0" hangingPunct="0">
              <a:buClr>
                <a:srgbClr val="860038"/>
              </a:buClr>
            </a:pPr>
            <a:r>
              <a:rPr lang="en-US" dirty="0"/>
              <a:t>Open Hole: 171.5 mm</a:t>
            </a:r>
          </a:p>
          <a:p>
            <a:pPr marL="800100" lvl="1" indent="-342900" eaLnBrk="0" hangingPunct="0">
              <a:buClr>
                <a:srgbClr val="860038"/>
              </a:buClr>
            </a:pPr>
            <a:r>
              <a:rPr lang="en-US" dirty="0"/>
              <a:t>Total Depth: 5478 m </a:t>
            </a:r>
          </a:p>
          <a:p>
            <a:pPr marL="800100" lvl="1" indent="-342900" eaLnBrk="0" hangingPunct="0">
              <a:buClr>
                <a:srgbClr val="860038"/>
              </a:buClr>
            </a:pPr>
            <a:r>
              <a:rPr lang="en-US" dirty="0"/>
              <a:t>Customer requires a 430 m plug  </a:t>
            </a:r>
          </a:p>
          <a:p>
            <a:pPr marL="800100" lvl="1" indent="-342900" eaLnBrk="0" hangingPunct="0">
              <a:buClr>
                <a:srgbClr val="860038"/>
              </a:buClr>
            </a:pPr>
            <a:r>
              <a:rPr lang="en-US" dirty="0"/>
              <a:t>What do we recommend?</a:t>
            </a:r>
          </a:p>
          <a:p>
            <a:pPr marL="800100" lvl="1" indent="-342900" eaLnBrk="0" hangingPunct="0">
              <a:buClr>
                <a:srgbClr val="860038"/>
              </a:buClr>
            </a:pPr>
            <a:r>
              <a:rPr lang="en-US" dirty="0"/>
              <a:t>30 % excess</a:t>
            </a:r>
          </a:p>
          <a:p>
            <a:pPr marL="800100" lvl="1" indent="-342900" eaLnBrk="0" hangingPunct="0">
              <a:buClr>
                <a:srgbClr val="860038"/>
              </a:buClr>
            </a:pPr>
            <a:r>
              <a:rPr lang="en-US" dirty="0"/>
              <a:t>100 m water preflush</a:t>
            </a:r>
          </a:p>
          <a:p>
            <a:pPr marL="800100" lvl="1" indent="-342900" eaLnBrk="0" hangingPunct="0">
              <a:buClr>
                <a:srgbClr val="860038"/>
              </a:buClr>
            </a:pPr>
            <a:r>
              <a:rPr lang="en-US" dirty="0"/>
              <a:t>You have 6 jugs of visweep on location</a:t>
            </a:r>
          </a:p>
          <a:p>
            <a:pPr marL="800100" lvl="1" indent="-342900" eaLnBrk="0" hangingPunct="0">
              <a:buClr>
                <a:srgbClr val="860038"/>
              </a:buClr>
            </a:pPr>
            <a:r>
              <a:rPr lang="en-US" dirty="0"/>
              <a:t>0-1-0 G</a:t>
            </a:r>
          </a:p>
          <a:p>
            <a:pPr marL="800100" lvl="1" indent="-342900" eaLnBrk="0" hangingPunct="0">
              <a:buClr>
                <a:srgbClr val="860038"/>
              </a:buClr>
            </a:pPr>
            <a:r>
              <a:rPr lang="en-US" dirty="0"/>
              <a:t>Mud in hole</a:t>
            </a:r>
          </a:p>
        </p:txBody>
      </p:sp>
    </p:spTree>
    <p:extLst>
      <p:ext uri="{BB962C8B-B14F-4D97-AF65-F5344CB8AC3E}">
        <p14:creationId xmlns:p14="http://schemas.microsoft.com/office/powerpoint/2010/main" val="236073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p:sp>
      <p:sp>
        <p:nvSpPr>
          <p:cNvPr id="5" name="Title 4"/>
          <p:cNvSpPr>
            <a:spLocks noGrp="1"/>
          </p:cNvSpPr>
          <p:nvPr>
            <p:ph type="title"/>
          </p:nvPr>
        </p:nvSpPr>
        <p:spPr/>
        <p:txBody>
          <a:bodyPr/>
          <a:lstStyle/>
          <a:p>
            <a:r>
              <a:rPr lang="en-US" dirty="0"/>
              <a:t>eService</a:t>
            </a:r>
          </a:p>
        </p:txBody>
      </p:sp>
      <p:sp>
        <p:nvSpPr>
          <p:cNvPr id="2" name="Rectangle 1">
            <a:extLst>
              <a:ext uri="{FF2B5EF4-FFF2-40B4-BE49-F238E27FC236}">
                <a16:creationId xmlns:a16="http://schemas.microsoft.com/office/drawing/2014/main" id="{4C0B5131-5142-4BBA-A0AC-E91FB5ACB4B1}"/>
              </a:ext>
            </a:extLst>
          </p:cNvPr>
          <p:cNvSpPr/>
          <p:nvPr/>
        </p:nvSpPr>
        <p:spPr>
          <a:xfrm>
            <a:off x="1524000" y="2644170"/>
            <a:ext cx="6858001" cy="2123658"/>
          </a:xfrm>
          <a:prstGeom prst="rect">
            <a:avLst/>
          </a:prstGeom>
        </p:spPr>
        <p:txBody>
          <a:bodyPr wrap="square">
            <a:spAutoFit/>
          </a:bodyPr>
          <a:lstStyle/>
          <a:p>
            <a:r>
              <a:rPr lang="en-US" sz="4400" b="1" dirty="0">
                <a:solidFill>
                  <a:srgbClr val="6E273D"/>
                </a:solidFill>
                <a:latin typeface="Arial Narrow" panose="020B0606020202030204" pitchFamily="34" charset="0"/>
              </a:rPr>
              <a:t>FOR TRAINING PURPOSES PLEASE DO NOT UPDATE ESERVICE</a:t>
            </a:r>
          </a:p>
        </p:txBody>
      </p:sp>
    </p:spTree>
    <p:extLst>
      <p:ext uri="{BB962C8B-B14F-4D97-AF65-F5344CB8AC3E}">
        <p14:creationId xmlns:p14="http://schemas.microsoft.com/office/powerpoint/2010/main" val="3594344213"/>
      </p:ext>
    </p:extLst>
  </p:cSld>
  <p:clrMapOvr>
    <a:masterClrMapping/>
  </p:clrMapOvr>
  <p:transition spd="slow">
    <p:wipe dir="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5" name="Rectangle 4"/>
          <p:cNvSpPr/>
          <p:nvPr/>
        </p:nvSpPr>
        <p:spPr>
          <a:xfrm>
            <a:off x="342900" y="1328287"/>
            <a:ext cx="8801100" cy="4524315"/>
          </a:xfrm>
          <a:prstGeom prst="rect">
            <a:avLst/>
          </a:prstGeom>
        </p:spPr>
        <p:txBody>
          <a:bodyPr wrap="square">
            <a:spAutoFit/>
          </a:bodyPr>
          <a:lstStyle/>
          <a:p>
            <a:pPr marL="342900" indent="-342900">
              <a:lnSpc>
                <a:spcPct val="90000"/>
              </a:lnSpc>
              <a:buClr>
                <a:srgbClr val="6E273D"/>
              </a:buClr>
              <a:buFont typeface="Wingdings" panose="05000000000000000000" pitchFamily="2" charset="2"/>
              <a:buChar char="§"/>
            </a:pPr>
            <a:r>
              <a:rPr lang="en-US" altLang="en-US" sz="2000" dirty="0">
                <a:solidFill>
                  <a:schemeClr val="tx1"/>
                </a:solidFill>
                <a:latin typeface="Arial Narrow" panose="020B0606020202030204" pitchFamily="34" charset="0"/>
              </a:rPr>
              <a:t>Introduction to eService</a:t>
            </a:r>
          </a:p>
          <a:p>
            <a:pPr marL="342900" indent="-342900">
              <a:lnSpc>
                <a:spcPct val="90000"/>
              </a:lnSpc>
              <a:buClr>
                <a:srgbClr val="6E273D"/>
              </a:buClr>
              <a:buFont typeface="Wingdings" panose="05000000000000000000" pitchFamily="2" charset="2"/>
              <a:buChar char="§"/>
            </a:pPr>
            <a:endParaRPr lang="en-US" altLang="en-US" sz="2000" dirty="0">
              <a:solidFill>
                <a:schemeClr val="tx1"/>
              </a:solidFill>
              <a:latin typeface="Arial Narrow" panose="020B0606020202030204" pitchFamily="34" charset="0"/>
            </a:endParaRPr>
          </a:p>
          <a:p>
            <a:pPr marL="342900" indent="-342900">
              <a:lnSpc>
                <a:spcPct val="90000"/>
              </a:lnSpc>
              <a:buClr>
                <a:srgbClr val="6E273D"/>
              </a:buClr>
              <a:buFont typeface="Wingdings" panose="05000000000000000000" pitchFamily="2" charset="2"/>
              <a:buChar char="§"/>
            </a:pPr>
            <a:r>
              <a:rPr lang="en-US" altLang="en-US" sz="2000" dirty="0">
                <a:solidFill>
                  <a:schemeClr val="tx1"/>
                </a:solidFill>
                <a:latin typeface="Arial Narrow" panose="020B0606020202030204" pitchFamily="34" charset="0"/>
              </a:rPr>
              <a:t>Importance of accurate information</a:t>
            </a:r>
          </a:p>
          <a:p>
            <a:pPr marL="342900" indent="-342900">
              <a:lnSpc>
                <a:spcPct val="90000"/>
              </a:lnSpc>
              <a:buClr>
                <a:srgbClr val="6E273D"/>
              </a:buClr>
              <a:buFont typeface="Wingdings" panose="05000000000000000000" pitchFamily="2" charset="2"/>
              <a:buChar char="§"/>
            </a:pPr>
            <a:endParaRPr lang="en-US" altLang="en-US" sz="2000" dirty="0">
              <a:solidFill>
                <a:schemeClr val="tx1"/>
              </a:solidFill>
              <a:latin typeface="Arial Narrow" panose="020B0606020202030204" pitchFamily="34" charset="0"/>
            </a:endParaRPr>
          </a:p>
          <a:p>
            <a:pPr marL="342900" indent="-342900">
              <a:lnSpc>
                <a:spcPct val="90000"/>
              </a:lnSpc>
              <a:buClr>
                <a:srgbClr val="6E273D"/>
              </a:buClr>
              <a:buFont typeface="Wingdings" panose="05000000000000000000" pitchFamily="2" charset="2"/>
              <a:buChar char="§"/>
            </a:pPr>
            <a:r>
              <a:rPr lang="en-US" altLang="en-US" sz="2000" dirty="0">
                <a:solidFill>
                  <a:schemeClr val="tx1"/>
                </a:solidFill>
                <a:latin typeface="Arial Narrow" panose="020B0606020202030204" pitchFamily="34" charset="0"/>
              </a:rPr>
              <a:t>Importing a Call sheet</a:t>
            </a:r>
          </a:p>
          <a:p>
            <a:pPr marL="342900" indent="-342900">
              <a:lnSpc>
                <a:spcPct val="90000"/>
              </a:lnSpc>
              <a:buClr>
                <a:srgbClr val="6E273D"/>
              </a:buClr>
              <a:buFont typeface="Wingdings" panose="05000000000000000000" pitchFamily="2" charset="2"/>
              <a:buChar char="§"/>
            </a:pPr>
            <a:endParaRPr lang="en-US" altLang="en-US" sz="2000" dirty="0">
              <a:solidFill>
                <a:schemeClr val="tx1"/>
              </a:solidFill>
              <a:latin typeface="Arial Narrow" panose="020B0606020202030204" pitchFamily="34" charset="0"/>
            </a:endParaRPr>
          </a:p>
          <a:p>
            <a:pPr marL="342900" indent="-342900">
              <a:lnSpc>
                <a:spcPct val="90000"/>
              </a:lnSpc>
              <a:buClr>
                <a:srgbClr val="6E273D"/>
              </a:buClr>
              <a:buFont typeface="Wingdings" panose="05000000000000000000" pitchFamily="2" charset="2"/>
              <a:buChar char="§"/>
            </a:pPr>
            <a:r>
              <a:rPr lang="en-US" altLang="en-US" sz="2000" dirty="0">
                <a:solidFill>
                  <a:schemeClr val="tx1"/>
                </a:solidFill>
                <a:latin typeface="Arial Narrow" panose="020B0606020202030204" pitchFamily="34" charset="0"/>
              </a:rPr>
              <a:t>Create a job package</a:t>
            </a:r>
          </a:p>
          <a:p>
            <a:pPr marL="342900" indent="-342900">
              <a:lnSpc>
                <a:spcPct val="90000"/>
              </a:lnSpc>
              <a:buClr>
                <a:srgbClr val="6E273D"/>
              </a:buClr>
              <a:buFont typeface="Wingdings" panose="05000000000000000000" pitchFamily="2" charset="2"/>
              <a:buChar char="§"/>
            </a:pPr>
            <a:endParaRPr lang="en-US" altLang="en-US" sz="2000" dirty="0">
              <a:solidFill>
                <a:schemeClr val="tx1"/>
              </a:solidFill>
              <a:latin typeface="Arial Narrow" panose="020B0606020202030204" pitchFamily="34" charset="0"/>
            </a:endParaRPr>
          </a:p>
          <a:p>
            <a:pPr marL="914400" lvl="1" indent="-457200">
              <a:lnSpc>
                <a:spcPct val="90000"/>
              </a:lnSpc>
              <a:buClr>
                <a:srgbClr val="6E273D"/>
              </a:buClr>
              <a:buFont typeface="Arial" panose="020B0604020202020204" pitchFamily="34" charset="0"/>
              <a:buChar char="•"/>
            </a:pPr>
            <a:r>
              <a:rPr lang="en-US" altLang="en-US" sz="2000" dirty="0">
                <a:solidFill>
                  <a:schemeClr val="tx1"/>
                </a:solidFill>
                <a:latin typeface="Arial Narrow" panose="020B0606020202030204" pitchFamily="34" charset="0"/>
              </a:rPr>
              <a:t>Create Service Ticket</a:t>
            </a:r>
          </a:p>
          <a:p>
            <a:pPr marL="914400" lvl="1" indent="-457200">
              <a:lnSpc>
                <a:spcPct val="90000"/>
              </a:lnSpc>
              <a:buClr>
                <a:srgbClr val="6E273D"/>
              </a:buClr>
              <a:buFont typeface="Arial" panose="020B0604020202020204" pitchFamily="34" charset="0"/>
              <a:buChar char="•"/>
            </a:pPr>
            <a:r>
              <a:rPr lang="en-US" altLang="en-US" sz="2000" dirty="0">
                <a:solidFill>
                  <a:schemeClr val="tx1"/>
                </a:solidFill>
                <a:latin typeface="Arial Narrow" panose="020B0606020202030204" pitchFamily="34" charset="0"/>
              </a:rPr>
              <a:t>Create Service Report</a:t>
            </a:r>
          </a:p>
          <a:p>
            <a:pPr marL="914400" lvl="1" indent="-457200">
              <a:lnSpc>
                <a:spcPct val="90000"/>
              </a:lnSpc>
              <a:buClr>
                <a:srgbClr val="6E273D"/>
              </a:buClr>
              <a:buFont typeface="Arial" panose="020B0604020202020204" pitchFamily="34" charset="0"/>
              <a:buChar char="•"/>
            </a:pPr>
            <a:r>
              <a:rPr lang="en-US" altLang="en-US" sz="2000" dirty="0">
                <a:solidFill>
                  <a:schemeClr val="tx1"/>
                </a:solidFill>
                <a:latin typeface="Arial Narrow" panose="020B0606020202030204" pitchFamily="34" charset="0"/>
              </a:rPr>
              <a:t>Client Stamps</a:t>
            </a:r>
          </a:p>
          <a:p>
            <a:pPr marL="914400" lvl="1" indent="-457200">
              <a:lnSpc>
                <a:spcPct val="90000"/>
              </a:lnSpc>
              <a:buClr>
                <a:srgbClr val="6E273D"/>
              </a:buClr>
              <a:buFont typeface="Arial" panose="020B0604020202020204" pitchFamily="34" charset="0"/>
              <a:buChar char="•"/>
            </a:pPr>
            <a:r>
              <a:rPr lang="en-US" altLang="en-US" sz="2000" dirty="0">
                <a:solidFill>
                  <a:schemeClr val="tx1"/>
                </a:solidFill>
                <a:latin typeface="Arial Narrow" panose="020B0606020202030204" pitchFamily="34" charset="0"/>
              </a:rPr>
              <a:t>Attach Files</a:t>
            </a:r>
          </a:p>
          <a:p>
            <a:pPr marL="914400" lvl="1" indent="-457200">
              <a:lnSpc>
                <a:spcPct val="90000"/>
              </a:lnSpc>
              <a:buClr>
                <a:srgbClr val="6E273D"/>
              </a:buClr>
              <a:buFont typeface="Arial" panose="020B0604020202020204" pitchFamily="34" charset="0"/>
              <a:buChar char="•"/>
            </a:pPr>
            <a:r>
              <a:rPr lang="en-US" altLang="en-US" sz="2000" dirty="0">
                <a:solidFill>
                  <a:schemeClr val="tx1"/>
                </a:solidFill>
                <a:latin typeface="Arial Narrow" panose="020B0606020202030204" pitchFamily="34" charset="0"/>
              </a:rPr>
              <a:t>Incident Reporting</a:t>
            </a:r>
          </a:p>
          <a:p>
            <a:pPr marL="914400" lvl="1" indent="-457200">
              <a:lnSpc>
                <a:spcPct val="90000"/>
              </a:lnSpc>
              <a:buClr>
                <a:srgbClr val="6E273D"/>
              </a:buClr>
              <a:buFont typeface="Arial" panose="020B0604020202020204" pitchFamily="34" charset="0"/>
              <a:buChar char="•"/>
            </a:pPr>
            <a:endParaRPr lang="en-US" altLang="en-US" sz="2000" dirty="0">
              <a:solidFill>
                <a:schemeClr val="tx1"/>
              </a:solidFill>
              <a:latin typeface="Arial Narrow" panose="020B0606020202030204" pitchFamily="34" charset="0"/>
            </a:endParaRPr>
          </a:p>
          <a:p>
            <a:pPr marL="342900" indent="-342900">
              <a:lnSpc>
                <a:spcPct val="90000"/>
              </a:lnSpc>
              <a:buClr>
                <a:srgbClr val="6E273D"/>
              </a:buClr>
              <a:buFont typeface="Wingdings" panose="05000000000000000000" pitchFamily="2" charset="2"/>
              <a:buChar char="§"/>
            </a:pPr>
            <a:r>
              <a:rPr lang="en-US" altLang="en-US" sz="2000" dirty="0">
                <a:solidFill>
                  <a:schemeClr val="tx1"/>
                </a:solidFill>
                <a:latin typeface="Arial Narrow" panose="020B0606020202030204" pitchFamily="34" charset="0"/>
              </a:rPr>
              <a:t>Sending the Job Package</a:t>
            </a:r>
          </a:p>
          <a:p>
            <a:pPr marL="342900" indent="-342900">
              <a:lnSpc>
                <a:spcPct val="90000"/>
              </a:lnSpc>
              <a:buClr>
                <a:srgbClr val="6E273D"/>
              </a:buClr>
              <a:buFont typeface="Wingdings" panose="05000000000000000000" pitchFamily="2" charset="2"/>
              <a:buChar char="§"/>
            </a:pPr>
            <a:endParaRPr lang="en-US" altLang="en-US" sz="2000" dirty="0">
              <a:solidFill>
                <a:schemeClr val="tx1"/>
              </a:solidFill>
              <a:latin typeface="Arial Narrow" panose="020B0606020202030204" pitchFamily="34" charset="0"/>
            </a:endParaRPr>
          </a:p>
        </p:txBody>
      </p:sp>
      <p:pic>
        <p:nvPicPr>
          <p:cNvPr id="6" name="Picture 4" descr="eservice_title_p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618" y="1908500"/>
            <a:ext cx="3886200" cy="270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213608"/>
      </p:ext>
    </p:extLst>
  </p:cSld>
  <p:clrMapOvr>
    <a:masterClrMapping/>
  </p:clrMapOvr>
  <p:transition spd="slow">
    <p:wipe dir="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263" y="129069"/>
            <a:ext cx="10186737" cy="910927"/>
          </a:xfrm>
        </p:spPr>
        <p:txBody>
          <a:bodyPr/>
          <a:lstStyle/>
          <a:p>
            <a:br>
              <a:rPr lang="en-US" dirty="0"/>
            </a:br>
            <a:r>
              <a:rPr lang="en-US" dirty="0"/>
              <a:t>What is eservice</a:t>
            </a:r>
          </a:p>
        </p:txBody>
      </p:sp>
      <p:sp>
        <p:nvSpPr>
          <p:cNvPr id="3" name="Content Placeholder 7"/>
          <p:cNvSpPr txBox="1">
            <a:spLocks/>
          </p:cNvSpPr>
          <p:nvPr/>
        </p:nvSpPr>
        <p:spPr>
          <a:xfrm>
            <a:off x="481263" y="1353787"/>
            <a:ext cx="10019759"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spcBef>
                <a:spcPct val="0"/>
              </a:spcBef>
              <a:buNone/>
              <a:tabLst>
                <a:tab pos="1376363" algn="l"/>
                <a:tab pos="5033963" algn="l"/>
              </a:tabLst>
            </a:pPr>
            <a:r>
              <a:rPr lang="en-US" sz="2000" dirty="0"/>
              <a:t>		</a:t>
            </a:r>
          </a:p>
        </p:txBody>
      </p:sp>
      <p:sp>
        <p:nvSpPr>
          <p:cNvPr id="5" name="Rectangle 4"/>
          <p:cNvSpPr/>
          <p:nvPr/>
        </p:nvSpPr>
        <p:spPr>
          <a:xfrm>
            <a:off x="548640" y="1353787"/>
            <a:ext cx="8595360" cy="2862322"/>
          </a:xfrm>
          <a:prstGeom prst="rect">
            <a:avLst/>
          </a:prstGeom>
        </p:spPr>
        <p:txBody>
          <a:bodyPr wrap="square">
            <a:spAutoFit/>
          </a:bodyPr>
          <a:lstStyle/>
          <a:p>
            <a:pPr marL="342900" lvl="0" indent="-342900">
              <a:lnSpc>
                <a:spcPct val="90000"/>
              </a:lnSpc>
              <a:buClr>
                <a:srgbClr val="6E273D"/>
              </a:buClr>
              <a:buFont typeface="Wingdings" panose="05000000000000000000" pitchFamily="2" charset="2"/>
              <a:buChar char="§"/>
            </a:pPr>
            <a:r>
              <a:rPr lang="en-US" altLang="en-US" sz="2000" dirty="0">
                <a:solidFill>
                  <a:schemeClr val="tx1"/>
                </a:solidFill>
                <a:latin typeface="Arial Narrow" panose="020B0606020202030204" pitchFamily="34" charset="0"/>
              </a:rPr>
              <a:t>eService is a client and server application that facilitates the electronic reporting and tracking of information starting from the initial notification of the job through to the invoicing process after job completion.</a:t>
            </a:r>
          </a:p>
          <a:p>
            <a:pPr marL="342900" lvl="0" indent="-342900">
              <a:lnSpc>
                <a:spcPct val="90000"/>
              </a:lnSpc>
              <a:buClr>
                <a:srgbClr val="6E273D"/>
              </a:buClr>
              <a:buFont typeface="Wingdings" panose="05000000000000000000" pitchFamily="2" charset="2"/>
              <a:buChar char="§"/>
            </a:pPr>
            <a:endParaRPr lang="en-US" altLang="en-US" sz="2000" dirty="0">
              <a:solidFill>
                <a:schemeClr val="tx1"/>
              </a:solidFill>
              <a:latin typeface="Arial Narrow" panose="020B0606020202030204" pitchFamily="34" charset="0"/>
            </a:endParaRPr>
          </a:p>
          <a:p>
            <a:pPr marL="342900" indent="-342900">
              <a:lnSpc>
                <a:spcPct val="90000"/>
              </a:lnSpc>
              <a:buClr>
                <a:srgbClr val="6E273D"/>
              </a:buClr>
              <a:buFont typeface="Wingdings" panose="05000000000000000000" pitchFamily="2" charset="2"/>
              <a:buChar char="§"/>
            </a:pPr>
            <a:r>
              <a:rPr lang="en-US" altLang="en-US" sz="2000" dirty="0">
                <a:solidFill>
                  <a:schemeClr val="tx1"/>
                </a:solidFill>
                <a:latin typeface="Arial Narrow" panose="020B0606020202030204" pitchFamily="34" charset="0"/>
              </a:rPr>
              <a:t>The purpose of eService is to be a single point data entry and sharing system. </a:t>
            </a:r>
          </a:p>
          <a:p>
            <a:pPr marL="342900" indent="-342900">
              <a:lnSpc>
                <a:spcPct val="90000"/>
              </a:lnSpc>
              <a:buClr>
                <a:srgbClr val="6E273D"/>
              </a:buClr>
              <a:buFont typeface="Wingdings" panose="05000000000000000000" pitchFamily="2" charset="2"/>
              <a:buChar char="§"/>
            </a:pPr>
            <a:endParaRPr lang="en-US" altLang="en-US" sz="2000" dirty="0">
              <a:solidFill>
                <a:schemeClr val="tx1"/>
              </a:solidFill>
              <a:latin typeface="Arial Narrow" panose="020B0606020202030204" pitchFamily="34" charset="0"/>
            </a:endParaRPr>
          </a:p>
          <a:p>
            <a:pPr marL="342900" indent="-342900">
              <a:lnSpc>
                <a:spcPct val="90000"/>
              </a:lnSpc>
              <a:buClr>
                <a:srgbClr val="6E273D"/>
              </a:buClr>
              <a:buFont typeface="Wingdings" panose="05000000000000000000" pitchFamily="2" charset="2"/>
              <a:buChar char="§"/>
            </a:pPr>
            <a:r>
              <a:rPr lang="en-US" altLang="en-US" sz="2000" dirty="0">
                <a:solidFill>
                  <a:schemeClr val="tx1"/>
                </a:solidFill>
                <a:latin typeface="Arial Narrow" panose="020B0606020202030204" pitchFamily="34" charset="0"/>
              </a:rPr>
              <a:t> eService can send job and billing information to Head Office quickly in order to assist Client Solutions and Operations to provide better service to our clients</a:t>
            </a:r>
          </a:p>
          <a:p>
            <a:pPr>
              <a:lnSpc>
                <a:spcPct val="90000"/>
              </a:lnSpc>
              <a:buClr>
                <a:srgbClr val="6E273D"/>
              </a:buClr>
              <a:tabLst>
                <a:tab pos="1376363" algn="l"/>
                <a:tab pos="2232025" algn="l"/>
              </a:tabLst>
            </a:pPr>
            <a:r>
              <a:rPr lang="en-US" sz="2000" dirty="0">
                <a:solidFill>
                  <a:schemeClr val="tx1"/>
                </a:solidFill>
                <a:latin typeface="Arial Narrow" panose="020B0606020202030204" pitchFamily="34" charset="0"/>
              </a:rPr>
              <a:t>		</a:t>
            </a:r>
          </a:p>
          <a:p>
            <a:pPr>
              <a:lnSpc>
                <a:spcPct val="90000"/>
              </a:lnSpc>
              <a:buClr>
                <a:srgbClr val="6E273D"/>
              </a:buClr>
              <a:tabLst>
                <a:tab pos="1376363" algn="l"/>
                <a:tab pos="5033963" algn="l"/>
              </a:tabLst>
            </a:pPr>
            <a:r>
              <a:rPr lang="en-US" sz="2000" dirty="0">
                <a:solidFill>
                  <a:schemeClr val="tx1"/>
                </a:solidFill>
                <a:latin typeface="Arial Narrow" panose="020B0606020202030204" pitchFamily="34" charset="0"/>
              </a:rPr>
              <a:t>		</a:t>
            </a:r>
          </a:p>
        </p:txBody>
      </p:sp>
    </p:spTree>
    <p:extLst>
      <p:ext uri="{BB962C8B-B14F-4D97-AF65-F5344CB8AC3E}">
        <p14:creationId xmlns:p14="http://schemas.microsoft.com/office/powerpoint/2010/main" val="62844185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263" y="129069"/>
            <a:ext cx="10186737" cy="910927"/>
          </a:xfrm>
        </p:spPr>
        <p:txBody>
          <a:bodyPr/>
          <a:lstStyle/>
          <a:p>
            <a:br>
              <a:rPr lang="en-US" dirty="0"/>
            </a:br>
            <a:r>
              <a:rPr lang="en-US" dirty="0"/>
              <a:t>The eservice process</a:t>
            </a:r>
          </a:p>
        </p:txBody>
      </p:sp>
      <p:sp>
        <p:nvSpPr>
          <p:cNvPr id="3" name="Content Placeholder 7"/>
          <p:cNvSpPr txBox="1">
            <a:spLocks/>
          </p:cNvSpPr>
          <p:nvPr/>
        </p:nvSpPr>
        <p:spPr>
          <a:xfrm>
            <a:off x="481263" y="1353787"/>
            <a:ext cx="10019759"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a:lnSpc>
                <a:spcPct val="90000"/>
              </a:lnSpc>
            </a:pPr>
            <a:r>
              <a:rPr lang="en-US" altLang="en-US" sz="2000" dirty="0"/>
              <a:t>Coordinator takes initial job call and creates a call sheet, with attached program for particular well</a:t>
            </a:r>
          </a:p>
          <a:p>
            <a:pPr>
              <a:lnSpc>
                <a:spcPct val="90000"/>
              </a:lnSpc>
            </a:pPr>
            <a:endParaRPr lang="en-US" altLang="en-US" sz="2000" dirty="0"/>
          </a:p>
          <a:p>
            <a:pPr>
              <a:lnSpc>
                <a:spcPct val="90000"/>
              </a:lnSpc>
            </a:pPr>
            <a:r>
              <a:rPr lang="en-US" altLang="en-US" sz="2000" dirty="0"/>
              <a:t>Upon final callout for job, coordinator completes call sheet and creates a package which contains; call sheet, and program.</a:t>
            </a:r>
          </a:p>
          <a:p>
            <a:pPr>
              <a:lnSpc>
                <a:spcPct val="90000"/>
              </a:lnSpc>
            </a:pPr>
            <a:endParaRPr lang="en-US" altLang="en-US" sz="2000" dirty="0"/>
          </a:p>
          <a:p>
            <a:pPr>
              <a:lnSpc>
                <a:spcPct val="90000"/>
              </a:lnSpc>
            </a:pPr>
            <a:r>
              <a:rPr lang="en-US" altLang="en-US" sz="2000" dirty="0"/>
              <a:t>Coordinator can hand electronic call sheet package to supervisor in a variety of ways; the most common is giving the Supervisor the Call sheet number and having them use the search feature on eService. The second is a zipped file sent to the Supervisor via e-mail.</a:t>
            </a:r>
          </a:p>
          <a:p>
            <a:pPr marL="0" indent="0">
              <a:spcBef>
                <a:spcPct val="0"/>
              </a:spcBef>
              <a:buNone/>
              <a:tabLst>
                <a:tab pos="1376363" algn="l"/>
                <a:tab pos="2232025" algn="l"/>
              </a:tabLst>
            </a:pPr>
            <a:r>
              <a:rPr lang="en-US" sz="2000" dirty="0"/>
              <a:t>		</a:t>
            </a:r>
          </a:p>
          <a:p>
            <a:pPr marL="0" indent="0">
              <a:spcBef>
                <a:spcPct val="0"/>
              </a:spcBef>
              <a:buNone/>
              <a:tabLst>
                <a:tab pos="1376363" algn="l"/>
                <a:tab pos="5033963" algn="l"/>
              </a:tabLst>
            </a:pPr>
            <a:r>
              <a:rPr lang="en-US" sz="2000" dirty="0"/>
              <a:t>		</a:t>
            </a:r>
          </a:p>
        </p:txBody>
      </p:sp>
    </p:spTree>
    <p:extLst>
      <p:ext uri="{BB962C8B-B14F-4D97-AF65-F5344CB8AC3E}">
        <p14:creationId xmlns:p14="http://schemas.microsoft.com/office/powerpoint/2010/main" val="68987058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514" y="129069"/>
            <a:ext cx="10167486" cy="910927"/>
          </a:xfrm>
        </p:spPr>
        <p:txBody>
          <a:bodyPr/>
          <a:lstStyle/>
          <a:p>
            <a:br>
              <a:rPr lang="en-US" dirty="0"/>
            </a:br>
            <a:r>
              <a:rPr lang="en-US" dirty="0"/>
              <a:t>The eservice process</a:t>
            </a:r>
          </a:p>
        </p:txBody>
      </p:sp>
      <p:sp>
        <p:nvSpPr>
          <p:cNvPr id="3" name="Content Placeholder 7"/>
          <p:cNvSpPr txBox="1">
            <a:spLocks/>
          </p:cNvSpPr>
          <p:nvPr/>
        </p:nvSpPr>
        <p:spPr>
          <a:xfrm>
            <a:off x="500515" y="1353787"/>
            <a:ext cx="10000508"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a:lnSpc>
                <a:spcPct val="90000"/>
              </a:lnSpc>
            </a:pPr>
            <a:r>
              <a:rPr lang="en-US" altLang="en-US" sz="2000" dirty="0"/>
              <a:t>On location, the supervisor can use the call sheet to create a job package.</a:t>
            </a:r>
          </a:p>
          <a:p>
            <a:pPr>
              <a:lnSpc>
                <a:spcPct val="90000"/>
              </a:lnSpc>
            </a:pPr>
            <a:endParaRPr lang="en-US" altLang="en-US" sz="2000" dirty="0"/>
          </a:p>
          <a:p>
            <a:pPr>
              <a:lnSpc>
                <a:spcPct val="90000"/>
              </a:lnSpc>
            </a:pPr>
            <a:r>
              <a:rPr lang="en-US" altLang="en-US" sz="2000" dirty="0"/>
              <a:t>Once complete, the job package can be printed to create a hard copy for the company representative and for audit back at the district by management.</a:t>
            </a:r>
          </a:p>
          <a:p>
            <a:pPr>
              <a:lnSpc>
                <a:spcPct val="90000"/>
              </a:lnSpc>
            </a:pPr>
            <a:endParaRPr lang="en-US" altLang="en-US" sz="2000" dirty="0"/>
          </a:p>
          <a:p>
            <a:pPr>
              <a:lnSpc>
                <a:spcPct val="90000"/>
              </a:lnSpc>
            </a:pPr>
            <a:r>
              <a:rPr lang="en-US" altLang="en-US" sz="2000" dirty="0"/>
              <a:t>Electronic Copy is sent to Head Office directly from the pumper.</a:t>
            </a:r>
          </a:p>
          <a:p>
            <a:pPr marL="0" indent="0">
              <a:spcBef>
                <a:spcPct val="0"/>
              </a:spcBef>
              <a:buNone/>
              <a:tabLst>
                <a:tab pos="1376363" algn="l"/>
                <a:tab pos="2232025" algn="l"/>
              </a:tabLst>
            </a:pPr>
            <a:r>
              <a:rPr lang="en-US" sz="2000" dirty="0"/>
              <a:t>		</a:t>
            </a:r>
          </a:p>
          <a:p>
            <a:pPr marL="0" indent="0">
              <a:spcBef>
                <a:spcPct val="0"/>
              </a:spcBef>
              <a:buNone/>
              <a:tabLst>
                <a:tab pos="1376363" algn="l"/>
                <a:tab pos="5033963" algn="l"/>
              </a:tabLst>
            </a:pPr>
            <a:r>
              <a:rPr lang="en-US" sz="2000" dirty="0"/>
              <a:t>		</a:t>
            </a:r>
          </a:p>
        </p:txBody>
      </p:sp>
    </p:spTree>
    <p:extLst>
      <p:ext uri="{BB962C8B-B14F-4D97-AF65-F5344CB8AC3E}">
        <p14:creationId xmlns:p14="http://schemas.microsoft.com/office/powerpoint/2010/main" val="427385566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638" y="129069"/>
            <a:ext cx="10196362" cy="910927"/>
          </a:xfrm>
        </p:spPr>
        <p:txBody>
          <a:bodyPr/>
          <a:lstStyle/>
          <a:p>
            <a:br>
              <a:rPr lang="en-US" dirty="0"/>
            </a:br>
            <a:r>
              <a:rPr lang="en-US" dirty="0"/>
              <a:t>Job package</a:t>
            </a:r>
          </a:p>
        </p:txBody>
      </p:sp>
      <p:sp>
        <p:nvSpPr>
          <p:cNvPr id="3" name="Content Placeholder 7"/>
          <p:cNvSpPr txBox="1">
            <a:spLocks/>
          </p:cNvSpPr>
          <p:nvPr/>
        </p:nvSpPr>
        <p:spPr>
          <a:xfrm>
            <a:off x="471639" y="1353787"/>
            <a:ext cx="10029384"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r>
              <a:rPr lang="en-US" altLang="en-US" sz="2000" b="1" dirty="0"/>
              <a:t>The job package should contain the following:</a:t>
            </a:r>
          </a:p>
          <a:p>
            <a:pPr>
              <a:lnSpc>
                <a:spcPct val="90000"/>
              </a:lnSpc>
            </a:pPr>
            <a:r>
              <a:rPr lang="en-US" altLang="en-US" sz="2000" dirty="0"/>
              <a:t>Service Ticket</a:t>
            </a:r>
          </a:p>
          <a:p>
            <a:pPr>
              <a:lnSpc>
                <a:spcPct val="90000"/>
              </a:lnSpc>
            </a:pPr>
            <a:r>
              <a:rPr lang="en-US" altLang="en-US" sz="2000" dirty="0"/>
              <a:t>Service Report</a:t>
            </a:r>
          </a:p>
          <a:p>
            <a:pPr>
              <a:lnSpc>
                <a:spcPct val="90000"/>
              </a:lnSpc>
            </a:pPr>
            <a:r>
              <a:rPr lang="en-US" altLang="en-US" sz="2000" dirty="0"/>
              <a:t>Employee Bonus Summary (part of service report)</a:t>
            </a:r>
          </a:p>
          <a:p>
            <a:pPr>
              <a:lnSpc>
                <a:spcPct val="90000"/>
              </a:lnSpc>
            </a:pPr>
            <a:r>
              <a:rPr lang="en-US" altLang="en-US" sz="2000" dirty="0"/>
              <a:t>Attached FDAS chart</a:t>
            </a:r>
          </a:p>
          <a:p>
            <a:pPr>
              <a:lnSpc>
                <a:spcPct val="90000"/>
              </a:lnSpc>
            </a:pPr>
            <a:r>
              <a:rPr lang="en-US" altLang="en-US" sz="2000" dirty="0"/>
              <a:t>Client Stamps</a:t>
            </a:r>
          </a:p>
          <a:p>
            <a:pPr>
              <a:lnSpc>
                <a:spcPct val="90000"/>
              </a:lnSpc>
            </a:pPr>
            <a:r>
              <a:rPr lang="en-US" altLang="en-US" sz="2000" dirty="0"/>
              <a:t>SCORE incident reporting</a:t>
            </a:r>
          </a:p>
          <a:p>
            <a:pPr>
              <a:lnSpc>
                <a:spcPct val="90000"/>
              </a:lnSpc>
            </a:pPr>
            <a:endParaRPr lang="en-US" altLang="en-US" dirty="0"/>
          </a:p>
          <a:p>
            <a:pPr marL="0" indent="0">
              <a:spcBef>
                <a:spcPct val="0"/>
              </a:spcBef>
              <a:buNone/>
              <a:tabLst>
                <a:tab pos="1376363" algn="l"/>
                <a:tab pos="2232025" algn="l"/>
              </a:tabLst>
            </a:pPr>
            <a:r>
              <a:rPr lang="en-US" sz="1200" dirty="0"/>
              <a:t>		</a:t>
            </a:r>
          </a:p>
          <a:p>
            <a:pPr marL="0" indent="0">
              <a:spcBef>
                <a:spcPct val="0"/>
              </a:spcBef>
              <a:buNone/>
              <a:tabLst>
                <a:tab pos="1376363" algn="l"/>
                <a:tab pos="5033963" algn="l"/>
              </a:tabLst>
            </a:pPr>
            <a:r>
              <a:rPr lang="en-US" sz="800" dirty="0"/>
              <a:t>		</a:t>
            </a:r>
          </a:p>
        </p:txBody>
      </p:sp>
    </p:spTree>
    <p:extLst>
      <p:ext uri="{BB962C8B-B14F-4D97-AF65-F5344CB8AC3E}">
        <p14:creationId xmlns:p14="http://schemas.microsoft.com/office/powerpoint/2010/main" val="88396097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762" y="129069"/>
            <a:ext cx="10225238" cy="910927"/>
          </a:xfrm>
        </p:spPr>
        <p:txBody>
          <a:bodyPr/>
          <a:lstStyle/>
          <a:p>
            <a:br>
              <a:rPr lang="en-US" dirty="0"/>
            </a:br>
            <a:r>
              <a:rPr lang="en-US" dirty="0"/>
              <a:t>Job package Status </a:t>
            </a:r>
          </a:p>
        </p:txBody>
      </p:sp>
      <p:sp>
        <p:nvSpPr>
          <p:cNvPr id="3" name="Content Placeholder 7"/>
          <p:cNvSpPr txBox="1">
            <a:spLocks/>
          </p:cNvSpPr>
          <p:nvPr/>
        </p:nvSpPr>
        <p:spPr>
          <a:xfrm>
            <a:off x="298383" y="1353788"/>
            <a:ext cx="6106375"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a:lnSpc>
                <a:spcPct val="90000"/>
              </a:lnSpc>
            </a:pPr>
            <a:r>
              <a:rPr lang="en-US" altLang="en-US" sz="2000" b="1" dirty="0"/>
              <a:t>Empty</a:t>
            </a:r>
            <a:r>
              <a:rPr lang="en-US" altLang="en-US" sz="2000" dirty="0"/>
              <a:t> – If a Service Ticket or Service Report has not been added to the job package, it will display an “Empty” status.</a:t>
            </a:r>
          </a:p>
          <a:p>
            <a:pPr>
              <a:lnSpc>
                <a:spcPct val="90000"/>
              </a:lnSpc>
            </a:pPr>
            <a:r>
              <a:rPr lang="en-US" altLang="en-US" sz="2000" b="1" dirty="0"/>
              <a:t>In Progress</a:t>
            </a:r>
            <a:r>
              <a:rPr lang="en-US" altLang="en-US" sz="2000" dirty="0"/>
              <a:t> – A job package that has been saved and has NOT met all mandatory input field requirements will have an “In-Progress” </a:t>
            </a:r>
          </a:p>
          <a:p>
            <a:pPr>
              <a:lnSpc>
                <a:spcPct val="90000"/>
              </a:lnSpc>
            </a:pPr>
            <a:r>
              <a:rPr lang="en-US" altLang="en-US" sz="2000" b="1" dirty="0"/>
              <a:t>Ready</a:t>
            </a:r>
            <a:r>
              <a:rPr lang="en-US" altLang="en-US" sz="2000" dirty="0"/>
              <a:t> – A job package that has been saved and has met all mandatory input field requirements will have an “Ready” status. </a:t>
            </a:r>
          </a:p>
          <a:p>
            <a:pPr>
              <a:lnSpc>
                <a:spcPct val="90000"/>
              </a:lnSpc>
            </a:pPr>
            <a:r>
              <a:rPr lang="en-US" altLang="en-US" sz="2000" b="1" dirty="0"/>
              <a:t>In Route</a:t>
            </a:r>
            <a:r>
              <a:rPr lang="en-US" altLang="en-US" sz="2000" dirty="0"/>
              <a:t> – Applies when a “Send” has been requested, but confirmation of receipt has not been received.</a:t>
            </a:r>
          </a:p>
          <a:p>
            <a:pPr>
              <a:lnSpc>
                <a:spcPct val="90000"/>
              </a:lnSpc>
            </a:pPr>
            <a:r>
              <a:rPr lang="en-US" altLang="en-US" sz="2000" b="1" dirty="0"/>
              <a:t>Transmitted</a:t>
            </a:r>
            <a:r>
              <a:rPr lang="en-US" altLang="en-US" sz="2000" dirty="0"/>
              <a:t> – Applies when a “Send” has been requested, and confirmation of receipt has been received.</a:t>
            </a:r>
          </a:p>
          <a:p>
            <a:pPr marL="0" indent="0">
              <a:lnSpc>
                <a:spcPct val="90000"/>
              </a:lnSpc>
              <a:buNone/>
            </a:pPr>
            <a:endParaRPr lang="en-US" altLang="en-US" dirty="0"/>
          </a:p>
          <a:p>
            <a:pPr marL="0" indent="0">
              <a:spcBef>
                <a:spcPct val="0"/>
              </a:spcBef>
              <a:buNone/>
              <a:tabLst>
                <a:tab pos="1376363" algn="l"/>
                <a:tab pos="2232025" algn="l"/>
              </a:tabLst>
            </a:pPr>
            <a:r>
              <a:rPr lang="en-US" sz="1200" dirty="0"/>
              <a:t>		</a:t>
            </a:r>
          </a:p>
          <a:p>
            <a:pPr marL="0" indent="0">
              <a:spcBef>
                <a:spcPct val="0"/>
              </a:spcBef>
              <a:buNone/>
              <a:tabLst>
                <a:tab pos="1376363" algn="l"/>
                <a:tab pos="5033963" algn="l"/>
              </a:tabLst>
            </a:pPr>
            <a:r>
              <a:rPr lang="en-US" sz="800"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8844" y="1353788"/>
            <a:ext cx="3048426" cy="714475"/>
          </a:xfrm>
          <a:prstGeom prst="rect">
            <a:avLst/>
          </a:prstGeom>
          <a:ln>
            <a:noFill/>
          </a:ln>
          <a:effectLst>
            <a:softEdge rad="11250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398" y="2133618"/>
            <a:ext cx="3000794" cy="819264"/>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7398" y="3070670"/>
            <a:ext cx="3143689" cy="644604"/>
          </a:xfrm>
          <a:prstGeom prst="rect">
            <a:avLst/>
          </a:prstGeom>
          <a:ln>
            <a:noFill/>
          </a:ln>
          <a:effectLst>
            <a:softEdge rad="11250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7398" y="3943243"/>
            <a:ext cx="3000794" cy="647790"/>
          </a:xfrm>
          <a:prstGeom prst="rect">
            <a:avLst/>
          </a:prstGeom>
          <a:ln>
            <a:noFill/>
          </a:ln>
          <a:effectLst>
            <a:softEdge rad="112500"/>
          </a:effec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8819" y="4655554"/>
            <a:ext cx="3029373" cy="733527"/>
          </a:xfrm>
          <a:prstGeom prst="rect">
            <a:avLst/>
          </a:prstGeom>
          <a:ln>
            <a:noFill/>
          </a:ln>
          <a:effectLst>
            <a:softEdge rad="112500"/>
          </a:effectLst>
        </p:spPr>
      </p:pic>
    </p:spTree>
    <p:extLst>
      <p:ext uri="{BB962C8B-B14F-4D97-AF65-F5344CB8AC3E}">
        <p14:creationId xmlns:p14="http://schemas.microsoft.com/office/powerpoint/2010/main" val="408223673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888" y="129069"/>
            <a:ext cx="10177112" cy="910927"/>
          </a:xfrm>
        </p:spPr>
        <p:txBody>
          <a:bodyPr/>
          <a:lstStyle/>
          <a:p>
            <a:br>
              <a:rPr lang="en-US" dirty="0"/>
            </a:br>
            <a:r>
              <a:rPr lang="en-US" dirty="0"/>
              <a:t>Importing a Call Sheet</a:t>
            </a:r>
          </a:p>
        </p:txBody>
      </p:sp>
      <p:sp>
        <p:nvSpPr>
          <p:cNvPr id="3" name="Content Placeholder 7"/>
          <p:cNvSpPr txBox="1">
            <a:spLocks/>
          </p:cNvSpPr>
          <p:nvPr/>
        </p:nvSpPr>
        <p:spPr>
          <a:xfrm>
            <a:off x="490888" y="1353787"/>
            <a:ext cx="9084583"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457200" indent="-457200">
              <a:lnSpc>
                <a:spcPct val="90000"/>
              </a:lnSpc>
              <a:buAutoNum type="arabicPeriod"/>
            </a:pPr>
            <a:r>
              <a:rPr lang="en-US" altLang="en-US" sz="2000" dirty="0"/>
              <a:t>Use Windows Explorer to copy folder “ Electronic Files” to Desktop</a:t>
            </a:r>
          </a:p>
          <a:p>
            <a:pPr marL="0" indent="0">
              <a:spcBef>
                <a:spcPct val="0"/>
              </a:spcBef>
              <a:buNone/>
              <a:tabLst>
                <a:tab pos="1376363" algn="l"/>
                <a:tab pos="2232025" algn="l"/>
              </a:tabLst>
            </a:pPr>
            <a:r>
              <a:rPr lang="en-US" sz="2050" dirty="0"/>
              <a:t>		</a:t>
            </a:r>
          </a:p>
          <a:p>
            <a:pPr marL="0" indent="0">
              <a:spcBef>
                <a:spcPct val="0"/>
              </a:spcBef>
              <a:buNone/>
              <a:tabLst>
                <a:tab pos="1376363" algn="l"/>
                <a:tab pos="5033963" algn="l"/>
              </a:tabLst>
            </a:pPr>
            <a:r>
              <a:rPr lang="en-US" sz="2050" dirty="0"/>
              <a:t>		</a:t>
            </a:r>
          </a:p>
        </p:txBody>
      </p:sp>
      <p:pic>
        <p:nvPicPr>
          <p:cNvPr id="4" name="Picture 3"/>
          <p:cNvPicPr>
            <a:picLocks noChangeAspect="1"/>
          </p:cNvPicPr>
          <p:nvPr/>
        </p:nvPicPr>
        <p:blipFill>
          <a:blip r:embed="rId2"/>
          <a:stretch>
            <a:fillRect/>
          </a:stretch>
        </p:blipFill>
        <p:spPr>
          <a:xfrm>
            <a:off x="1524000" y="2858995"/>
            <a:ext cx="9144000" cy="1140010"/>
          </a:xfrm>
          <a:prstGeom prst="rect">
            <a:avLst/>
          </a:prstGeom>
        </p:spPr>
      </p:pic>
    </p:spTree>
    <p:extLst>
      <p:ext uri="{BB962C8B-B14F-4D97-AF65-F5344CB8AC3E}">
        <p14:creationId xmlns:p14="http://schemas.microsoft.com/office/powerpoint/2010/main" val="229239136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Preparation </a:t>
            </a:r>
            <a:r>
              <a:rPr lang="en-US" dirty="0" err="1"/>
              <a:t>Steacs</a:t>
            </a:r>
            <a:br>
              <a:rPr lang="en-US" dirty="0"/>
            </a:br>
            <a:r>
              <a:rPr lang="en-US" dirty="0">
                <a:solidFill>
                  <a:schemeClr val="bg1">
                    <a:lumMod val="75000"/>
                  </a:schemeClr>
                </a:solidFill>
              </a:rPr>
              <a:t>briefing exercise</a:t>
            </a:r>
            <a:endParaRPr lang="en-US" dirty="0"/>
          </a:p>
        </p:txBody>
      </p:sp>
      <p:sp>
        <p:nvSpPr>
          <p:cNvPr id="6" name="TextBox 5"/>
          <p:cNvSpPr txBox="1"/>
          <p:nvPr/>
        </p:nvSpPr>
        <p:spPr>
          <a:xfrm>
            <a:off x="342901" y="1228579"/>
            <a:ext cx="10085070" cy="2617640"/>
          </a:xfrm>
          <a:prstGeom prst="rect">
            <a:avLst/>
          </a:prstGeom>
          <a:noFill/>
          <a:ln>
            <a:noFill/>
          </a:ln>
        </p:spPr>
        <p:txBody>
          <a:bodyPr wrap="square" rtlCol="0">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Use the call sheet, program, and any other documentation to fill out FRM-HSE-015b form. This paperwork needs to be handed into the district. Paperwork can be found in Chapter 4.</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Situation – provide crew with essential information to understand current conditions, circumstances, and operational environment. This section includes evacuation route, muster points, and the emergency numbers to use.</a:t>
            </a:r>
          </a:p>
          <a:p>
            <a:pPr marL="271463" indent="-271463">
              <a:spcBef>
                <a:spcPct val="45000"/>
              </a:spcBef>
              <a:buClr>
                <a:srgbClr val="860038"/>
              </a:buClr>
              <a:buFont typeface="Wingdings" pitchFamily="2" charset="2"/>
              <a:buChar char="§"/>
            </a:pPr>
            <a:endParaRPr lang="en-US" sz="2200" kern="0" dirty="0">
              <a:solidFill>
                <a:srgbClr val="000000"/>
              </a:solidFill>
              <a:latin typeface="Arial Narrow" pitchFamily="34" charset="0"/>
            </a:endParaRPr>
          </a:p>
          <a:p>
            <a:pPr marL="728663" lvl="1" indent="-271463">
              <a:spcBef>
                <a:spcPct val="45000"/>
              </a:spcBef>
              <a:buClr>
                <a:srgbClr val="860038"/>
              </a:buClr>
              <a:buFont typeface="Wingdings" pitchFamily="2" charset="2"/>
              <a:buChar char="§"/>
            </a:pPr>
            <a:endParaRPr lang="en-US" sz="1600" kern="0" dirty="0">
              <a:solidFill>
                <a:srgbClr val="000000"/>
              </a:solidFill>
              <a:latin typeface="Arial Narrow"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175" y="3360420"/>
            <a:ext cx="8646795" cy="2478590"/>
          </a:xfrm>
          <a:prstGeom prst="rect">
            <a:avLst/>
          </a:prstGeom>
        </p:spPr>
      </p:pic>
    </p:spTree>
    <p:extLst>
      <p:ext uri="{BB962C8B-B14F-4D97-AF65-F5344CB8AC3E}">
        <p14:creationId xmlns:p14="http://schemas.microsoft.com/office/powerpoint/2010/main" val="31457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32020" y="4090086"/>
            <a:ext cx="4036741" cy="2101190"/>
          </a:xfrm>
          <a:prstGeom prst="rect">
            <a:avLst/>
          </a:prstGeom>
        </p:spPr>
      </p:pic>
      <p:sp>
        <p:nvSpPr>
          <p:cNvPr id="2" name="Title 1"/>
          <p:cNvSpPr>
            <a:spLocks noGrp="1"/>
          </p:cNvSpPr>
          <p:nvPr>
            <p:ph type="title"/>
          </p:nvPr>
        </p:nvSpPr>
        <p:spPr>
          <a:xfrm>
            <a:off x="462013" y="129069"/>
            <a:ext cx="10205987" cy="910927"/>
          </a:xfrm>
        </p:spPr>
        <p:txBody>
          <a:bodyPr/>
          <a:lstStyle/>
          <a:p>
            <a:br>
              <a:rPr lang="en-US" dirty="0"/>
            </a:br>
            <a:r>
              <a:rPr lang="en-US" dirty="0"/>
              <a:t>Importing a Call Sheet</a:t>
            </a:r>
          </a:p>
        </p:txBody>
      </p:sp>
      <p:sp>
        <p:nvSpPr>
          <p:cNvPr id="3" name="Content Placeholder 7"/>
          <p:cNvSpPr txBox="1">
            <a:spLocks/>
          </p:cNvSpPr>
          <p:nvPr/>
        </p:nvSpPr>
        <p:spPr>
          <a:xfrm>
            <a:off x="462014" y="1353787"/>
            <a:ext cx="9113458"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r>
              <a:rPr lang="en-US" altLang="en-US" dirty="0">
                <a:solidFill>
                  <a:srgbClr val="860038"/>
                </a:solidFill>
              </a:rPr>
              <a:t>2. </a:t>
            </a:r>
            <a:r>
              <a:rPr lang="en-US" altLang="en-US" sz="2000" dirty="0"/>
              <a:t>In eService, under the “Call Sheets from Local” tab, click “Import”</a:t>
            </a:r>
          </a:p>
          <a:p>
            <a:pPr marL="0" indent="0">
              <a:lnSpc>
                <a:spcPct val="90000"/>
              </a:lnSpc>
              <a:buNone/>
            </a:pPr>
            <a:endParaRPr lang="en-US" altLang="en-US" dirty="0"/>
          </a:p>
          <a:p>
            <a:pPr marL="0" indent="0">
              <a:lnSpc>
                <a:spcPct val="90000"/>
              </a:lnSpc>
              <a:buNone/>
            </a:pPr>
            <a:endParaRPr lang="en-US" altLang="en-US" dirty="0"/>
          </a:p>
          <a:p>
            <a:pPr marL="0" indent="0">
              <a:lnSpc>
                <a:spcPct val="90000"/>
              </a:lnSpc>
              <a:buNone/>
            </a:pPr>
            <a:endParaRPr lang="en-US" altLang="en-US" dirty="0"/>
          </a:p>
          <a:p>
            <a:pPr marL="0" indent="0">
              <a:lnSpc>
                <a:spcPct val="90000"/>
              </a:lnSpc>
              <a:buNone/>
            </a:pPr>
            <a:r>
              <a:rPr lang="en-US" altLang="en-US" sz="2000" dirty="0">
                <a:solidFill>
                  <a:srgbClr val="860038"/>
                </a:solidFill>
              </a:rPr>
              <a:t>3.  </a:t>
            </a:r>
            <a:r>
              <a:rPr lang="en-US" altLang="en-US" sz="2000" dirty="0">
                <a:solidFill>
                  <a:srgbClr val="000000"/>
                </a:solidFill>
              </a:rPr>
              <a:t>Select “Import from Local” and click browse. Click the </a:t>
            </a:r>
            <a:r>
              <a:rPr lang="en-US" altLang="en-US" sz="2000" b="1" u="sng" dirty="0">
                <a:solidFill>
                  <a:srgbClr val="000000"/>
                </a:solidFill>
              </a:rPr>
              <a:t>eService Folder,</a:t>
            </a:r>
            <a:r>
              <a:rPr lang="en-US" altLang="en-US" sz="2000" b="1" dirty="0">
                <a:solidFill>
                  <a:srgbClr val="000000"/>
                </a:solidFill>
              </a:rPr>
              <a:t> t</a:t>
            </a:r>
            <a:r>
              <a:rPr lang="en-US" altLang="en-US" sz="2000" dirty="0">
                <a:solidFill>
                  <a:srgbClr val="000000"/>
                </a:solidFill>
              </a:rPr>
              <a:t>hen select OK. </a:t>
            </a:r>
            <a:r>
              <a:rPr lang="en-US" altLang="en-US" sz="2000" dirty="0"/>
              <a:t>Select the first file 1067779 (Ignore the errors) and click </a:t>
            </a:r>
            <a:r>
              <a:rPr lang="en-US" altLang="en-US" sz="2000" b="1" u="sng" dirty="0"/>
              <a:t>Finish.</a:t>
            </a:r>
            <a:r>
              <a:rPr lang="en-US" altLang="en-US" sz="2000" dirty="0"/>
              <a:t> </a:t>
            </a:r>
          </a:p>
          <a:p>
            <a:pPr marL="0" indent="0">
              <a:lnSpc>
                <a:spcPct val="90000"/>
              </a:lnSpc>
              <a:buNone/>
            </a:pPr>
            <a:endParaRPr lang="en-US" sz="800" dirty="0">
              <a:solidFill>
                <a:srgbClr val="860038"/>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993" y="1809132"/>
            <a:ext cx="2750707" cy="1409082"/>
          </a:xfrm>
          <a:prstGeom prst="rect">
            <a:avLst/>
          </a:prstGeom>
          <a:ln>
            <a:noFill/>
          </a:ln>
          <a:effectLst>
            <a:outerShdw blurRad="292100" dist="139700" dir="2700000" algn="tl" rotWithShape="0">
              <a:srgbClr val="333333">
                <a:alpha val="65000"/>
              </a:srgbClr>
            </a:outerShdw>
          </a:effectLst>
        </p:spPr>
      </p:pic>
      <p:cxnSp>
        <p:nvCxnSpPr>
          <p:cNvPr id="12" name="Straight Arrow Connector 11"/>
          <p:cNvCxnSpPr/>
          <p:nvPr/>
        </p:nvCxnSpPr>
        <p:spPr>
          <a:xfrm flipH="1">
            <a:off x="8492706" y="6002128"/>
            <a:ext cx="952108" cy="2375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37240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514" y="129069"/>
            <a:ext cx="10167486" cy="910927"/>
          </a:xfrm>
        </p:spPr>
        <p:txBody>
          <a:bodyPr/>
          <a:lstStyle/>
          <a:p>
            <a:br>
              <a:rPr lang="en-US" dirty="0"/>
            </a:br>
            <a:r>
              <a:rPr lang="en-US" dirty="0"/>
              <a:t>Creating a new job Package</a:t>
            </a:r>
          </a:p>
        </p:txBody>
      </p:sp>
      <p:sp>
        <p:nvSpPr>
          <p:cNvPr id="3" name="Content Placeholder 7"/>
          <p:cNvSpPr txBox="1">
            <a:spLocks/>
          </p:cNvSpPr>
          <p:nvPr/>
        </p:nvSpPr>
        <p:spPr>
          <a:xfrm>
            <a:off x="500514" y="1353787"/>
            <a:ext cx="10347158"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457200" indent="-457200">
              <a:lnSpc>
                <a:spcPct val="90000"/>
              </a:lnSpc>
              <a:buAutoNum type="arabicPeriod"/>
            </a:pPr>
            <a:r>
              <a:rPr lang="en-US" altLang="en-US" sz="2000" dirty="0"/>
              <a:t>Navigate back to the main screen and under the “Job Packages From Local” tab click the “New” button.</a:t>
            </a:r>
          </a:p>
          <a:p>
            <a:pPr marL="0" indent="0">
              <a:lnSpc>
                <a:spcPct val="90000"/>
              </a:lnSpc>
              <a:buNone/>
            </a:pPr>
            <a:endParaRPr lang="en-US" altLang="en-US" dirty="0"/>
          </a:p>
          <a:p>
            <a:pPr marL="0" indent="0">
              <a:lnSpc>
                <a:spcPct val="90000"/>
              </a:lnSpc>
              <a:buNone/>
            </a:pPr>
            <a:endParaRPr lang="en-US" altLang="en-US" dirty="0"/>
          </a:p>
          <a:p>
            <a:pPr marL="0" indent="0">
              <a:lnSpc>
                <a:spcPct val="90000"/>
              </a:lnSpc>
              <a:buNone/>
            </a:pPr>
            <a:endParaRPr lang="en-US" altLang="en-US" dirty="0"/>
          </a:p>
          <a:p>
            <a:pPr marL="457200" indent="-457200">
              <a:lnSpc>
                <a:spcPct val="90000"/>
              </a:lnSpc>
              <a:buFont typeface="+mj-lt"/>
              <a:buAutoNum type="arabicPeriod" startAt="2"/>
            </a:pPr>
            <a:endParaRPr lang="en-US" altLang="en-US" sz="2050" dirty="0">
              <a:solidFill>
                <a:srgbClr val="000000"/>
              </a:solidFill>
            </a:endParaRPr>
          </a:p>
          <a:p>
            <a:pPr marL="457200" indent="-457200">
              <a:lnSpc>
                <a:spcPct val="90000"/>
              </a:lnSpc>
              <a:buFont typeface="+mj-lt"/>
              <a:buAutoNum type="arabicPeriod" startAt="2"/>
            </a:pPr>
            <a:r>
              <a:rPr lang="en-US" altLang="en-US" sz="2000" dirty="0">
                <a:solidFill>
                  <a:srgbClr val="000000"/>
                </a:solidFill>
              </a:rPr>
              <a:t>Choose “select local Call Sheet”, highlight 1067779, then click next.</a:t>
            </a:r>
            <a:endParaRPr lang="en-US" altLang="en-US" sz="2000" dirty="0">
              <a:solidFill>
                <a:srgbClr val="860038"/>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367" y="2120327"/>
            <a:ext cx="4143954" cy="1371792"/>
          </a:xfrm>
          <a:prstGeom prst="rect">
            <a:avLst/>
          </a:prstGeom>
          <a:ln>
            <a:noFill/>
          </a:ln>
          <a:effectLst>
            <a:outerShdw blurRad="292100" dist="139700" dir="2700000" algn="tl" rotWithShape="0">
              <a:srgbClr val="333333">
                <a:alpha val="65000"/>
              </a:srgbClr>
            </a:outerShdw>
          </a:effectLst>
        </p:spPr>
      </p:pic>
      <p:pic>
        <p:nvPicPr>
          <p:cNvPr id="2050" name="Picture 2" descr="C:\Users\cfraser\Desktop\Presentations\eService\Import Call sheet\Nex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9740" y="5389006"/>
            <a:ext cx="733425" cy="2381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443104" y="4450920"/>
            <a:ext cx="2814431" cy="1407216"/>
          </a:xfrm>
          <a:prstGeom prst="rect">
            <a:avLst/>
          </a:prstGeom>
        </p:spPr>
      </p:pic>
    </p:spTree>
    <p:extLst>
      <p:ext uri="{BB962C8B-B14F-4D97-AF65-F5344CB8AC3E}">
        <p14:creationId xmlns:p14="http://schemas.microsoft.com/office/powerpoint/2010/main" val="294046558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New job package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9737" y="1742615"/>
            <a:ext cx="5200077" cy="236679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342900" y="1246910"/>
            <a:ext cx="10194471" cy="4285789"/>
          </a:xfrm>
          <a:prstGeom prst="rect">
            <a:avLst/>
          </a:prstGeom>
          <a:noFill/>
        </p:spPr>
        <p:txBody>
          <a:bodyPr wrap="square" rtlCol="0">
            <a:spAutoFit/>
          </a:bodyPr>
          <a:lstStyle/>
          <a:p>
            <a:pPr marL="457200" indent="-457200">
              <a:buClr>
                <a:srgbClr val="860038"/>
              </a:buClr>
              <a:buFont typeface="+mj-lt"/>
              <a:buAutoNum type="arabicPeriod" startAt="3"/>
            </a:pPr>
            <a:r>
              <a:rPr lang="en-US" sz="2000" dirty="0">
                <a:solidFill>
                  <a:srgbClr val="000000"/>
                </a:solidFill>
                <a:latin typeface="Arial Narrow" panose="020B0606020202030204" pitchFamily="34" charset="0"/>
              </a:rPr>
              <a:t>Input Service Ticket and select which Service Report you would like to use. </a:t>
            </a:r>
          </a:p>
          <a:p>
            <a:pPr marL="457200" indent="-457200">
              <a:buFontTx/>
              <a:buAutoNum type="arabicPeriod" startAt="3"/>
            </a:pPr>
            <a:endParaRPr lang="en-US" sz="2400" dirty="0">
              <a:solidFill>
                <a:srgbClr val="000000"/>
              </a:solidFill>
              <a:latin typeface="Arial Narrow" panose="020B0606020202030204" pitchFamily="34" charset="0"/>
            </a:endParaRPr>
          </a:p>
          <a:p>
            <a:pPr marL="457200" indent="-457200">
              <a:buFontTx/>
              <a:buAutoNum type="arabicPeriod" startAt="3"/>
            </a:pPr>
            <a:endParaRPr lang="en-US" sz="2400" dirty="0">
              <a:solidFill>
                <a:srgbClr val="000000"/>
              </a:solidFill>
              <a:latin typeface="Arial Narrow" panose="020B0606020202030204" pitchFamily="34" charset="0"/>
            </a:endParaRPr>
          </a:p>
          <a:p>
            <a:endParaRPr lang="en-US" sz="2400" dirty="0">
              <a:solidFill>
                <a:srgbClr val="000000"/>
              </a:solidFill>
              <a:latin typeface="Arial Narrow" panose="020B0606020202030204" pitchFamily="34" charset="0"/>
            </a:endParaRPr>
          </a:p>
          <a:p>
            <a:pPr marL="457200" indent="-457200">
              <a:buFontTx/>
              <a:buAutoNum type="arabicPeriod" startAt="5"/>
            </a:pPr>
            <a:endParaRPr lang="en-US" sz="2400" dirty="0">
              <a:solidFill>
                <a:srgbClr val="000000"/>
              </a:solidFill>
              <a:latin typeface="Arial Narrow" panose="020B0606020202030204" pitchFamily="34" charset="0"/>
            </a:endParaRPr>
          </a:p>
          <a:p>
            <a:pPr marL="457200" indent="-457200">
              <a:buFontTx/>
              <a:buAutoNum type="arabicPeriod" startAt="5"/>
            </a:pPr>
            <a:endParaRPr lang="en-US" sz="2400" dirty="0">
              <a:solidFill>
                <a:srgbClr val="000000"/>
              </a:solidFill>
              <a:latin typeface="Arial Narrow" panose="020B0606020202030204" pitchFamily="34" charset="0"/>
            </a:endParaRPr>
          </a:p>
          <a:p>
            <a:pPr marL="457200" indent="-457200">
              <a:buFontTx/>
              <a:buAutoNum type="arabicPeriod" startAt="5"/>
            </a:pPr>
            <a:endParaRPr lang="en-US" sz="2400" dirty="0">
              <a:solidFill>
                <a:srgbClr val="000000"/>
              </a:solidFill>
              <a:latin typeface="Arial Narrow" panose="020B0606020202030204" pitchFamily="34" charset="0"/>
            </a:endParaRPr>
          </a:p>
          <a:p>
            <a:pPr marL="457200" indent="-457200">
              <a:buFontTx/>
              <a:buAutoNum type="arabicPeriod" startAt="5"/>
            </a:pPr>
            <a:endParaRPr lang="en-US" sz="2400" dirty="0">
              <a:solidFill>
                <a:srgbClr val="000000"/>
              </a:solidFill>
              <a:latin typeface="Arial Narrow" panose="020B0606020202030204" pitchFamily="34" charset="0"/>
            </a:endParaRPr>
          </a:p>
          <a:p>
            <a:pPr marL="457200" indent="-457200">
              <a:buFontTx/>
              <a:buAutoNum type="arabicPeriod" startAt="5"/>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4"/>
            </a:pPr>
            <a:r>
              <a:rPr lang="en-US" sz="2000" dirty="0">
                <a:solidFill>
                  <a:srgbClr val="000000"/>
                </a:solidFill>
                <a:latin typeface="Arial Narrow" panose="020B0606020202030204" pitchFamily="34" charset="0"/>
              </a:rPr>
              <a:t>When you click “next” you will be prompted to re-renter the ticket number.  It is imperative that you enter the number exactly as it is in the ticket book. </a:t>
            </a:r>
          </a:p>
          <a:p>
            <a:endParaRPr lang="en-US" sz="2050" dirty="0">
              <a:solidFill>
                <a:srgbClr val="000000"/>
              </a:solidFill>
              <a:latin typeface="Arial Narrow" panose="020B060602020203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0867" y="5229628"/>
            <a:ext cx="4239267" cy="10147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31094107"/>
      </p:ext>
    </p:extLst>
  </p:cSld>
  <p:clrMapOvr>
    <a:masterClrMapping/>
  </p:clrMapOvr>
  <p:transition spd="slow">
    <p:wipe dir="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015" y="129069"/>
            <a:ext cx="10128985" cy="910927"/>
          </a:xfrm>
        </p:spPr>
        <p:txBody>
          <a:bodyPr/>
          <a:lstStyle/>
          <a:p>
            <a:br>
              <a:rPr lang="en-US" dirty="0"/>
            </a:br>
            <a:r>
              <a:rPr lang="en-US" dirty="0"/>
              <a:t>Creating a new job Package</a:t>
            </a:r>
          </a:p>
        </p:txBody>
      </p:sp>
      <p:sp>
        <p:nvSpPr>
          <p:cNvPr id="3" name="Content Placeholder 7"/>
          <p:cNvSpPr txBox="1">
            <a:spLocks/>
          </p:cNvSpPr>
          <p:nvPr/>
        </p:nvSpPr>
        <p:spPr>
          <a:xfrm>
            <a:off x="539015" y="1187532"/>
            <a:ext cx="1034715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457200" indent="-457200">
              <a:lnSpc>
                <a:spcPct val="90000"/>
              </a:lnSpc>
              <a:buFont typeface="+mj-lt"/>
              <a:buAutoNum type="arabicPeriod" startAt="5"/>
            </a:pPr>
            <a:r>
              <a:rPr lang="en-US" altLang="en-US" sz="2000" dirty="0"/>
              <a:t>Confirm all information on Job Package Header page.  </a:t>
            </a:r>
          </a:p>
          <a:p>
            <a:pPr marL="457200" indent="-457200">
              <a:lnSpc>
                <a:spcPct val="90000"/>
              </a:lnSpc>
              <a:buFont typeface="+mj-lt"/>
              <a:buAutoNum type="arabicPeriod" startAt="5"/>
            </a:pPr>
            <a:r>
              <a:rPr lang="en-US" altLang="en-US" sz="2000" dirty="0"/>
              <a:t>If Call sheet information is all correct, the only thing that will need to be updated is the “Job Date”. Ensure this matches the requested time (if on time) or whatever time the equipment arrived on location (if late).</a:t>
            </a:r>
          </a:p>
          <a:p>
            <a:pPr marL="457200" indent="-457200">
              <a:lnSpc>
                <a:spcPct val="90000"/>
              </a:lnSpc>
              <a:buAutoNum type="arabicPeriod" startAt="7"/>
            </a:pPr>
            <a:endParaRPr lang="en-US" altLang="en-US" sz="2200" dirty="0"/>
          </a:p>
          <a:p>
            <a:pPr marL="457200" indent="-457200">
              <a:lnSpc>
                <a:spcPct val="90000"/>
              </a:lnSpc>
              <a:buAutoNum type="arabicPeriod" startAt="7"/>
            </a:pPr>
            <a:endParaRPr lang="en-US" altLang="en-US" sz="2300" dirty="0"/>
          </a:p>
          <a:p>
            <a:pPr marL="457200" indent="-457200">
              <a:lnSpc>
                <a:spcPct val="90000"/>
              </a:lnSpc>
              <a:buAutoNum type="arabicPeriod" startAt="7"/>
            </a:pPr>
            <a:endParaRPr lang="en-US" altLang="en-US" sz="2300" dirty="0"/>
          </a:p>
          <a:p>
            <a:pPr marL="457200" indent="-457200">
              <a:lnSpc>
                <a:spcPct val="90000"/>
              </a:lnSpc>
              <a:buAutoNum type="arabicPeriod" startAt="7"/>
            </a:pPr>
            <a:endParaRPr lang="en-US" altLang="en-US" sz="2300" dirty="0"/>
          </a:p>
          <a:p>
            <a:pPr marL="0" indent="0">
              <a:lnSpc>
                <a:spcPct val="90000"/>
              </a:lnSpc>
              <a:buNone/>
            </a:pPr>
            <a:endParaRPr lang="en-US" altLang="en-US" sz="2300" dirty="0"/>
          </a:p>
          <a:p>
            <a:pPr marL="457200" indent="-457200">
              <a:lnSpc>
                <a:spcPct val="90000"/>
              </a:lnSpc>
              <a:buFont typeface="+mj-lt"/>
              <a:buAutoNum type="arabicPeriod" startAt="7"/>
            </a:pPr>
            <a:r>
              <a:rPr lang="en-US" altLang="en-US" sz="2000" dirty="0"/>
              <a:t>Click                     to return to main screen. Job should now be visible in the “Job Packages from Local” screen.</a:t>
            </a:r>
          </a:p>
          <a:p>
            <a:pPr marL="457200" indent="-457200">
              <a:lnSpc>
                <a:spcPct val="90000"/>
              </a:lnSpc>
              <a:buAutoNum type="arabicPeriod" startAt="7"/>
            </a:pPr>
            <a:endParaRPr lang="en-US" altLang="en-US" sz="2300" dirty="0"/>
          </a:p>
          <a:p>
            <a:pPr marL="457200" indent="-457200">
              <a:lnSpc>
                <a:spcPct val="90000"/>
              </a:lnSpc>
              <a:buAutoNum type="arabicPeriod" startAt="7"/>
            </a:pPr>
            <a:endParaRPr lang="en-US" altLang="en-US" sz="2300" dirty="0"/>
          </a:p>
          <a:p>
            <a:pPr marL="457200" indent="-457200">
              <a:lnSpc>
                <a:spcPct val="90000"/>
              </a:lnSpc>
              <a:buAutoNum type="arabicPeriod" startAt="7"/>
            </a:pPr>
            <a:endParaRPr lang="en-US" altLang="en-US" sz="2300" dirty="0"/>
          </a:p>
          <a:p>
            <a:pPr marL="457200" indent="-457200">
              <a:lnSpc>
                <a:spcPct val="90000"/>
              </a:lnSpc>
              <a:buAutoNum type="arabicPeriod" startAt="7"/>
            </a:pPr>
            <a:endParaRPr lang="en-US" altLang="en-US" sz="2300" dirty="0"/>
          </a:p>
          <a:p>
            <a:pPr marL="457200" indent="-457200">
              <a:lnSpc>
                <a:spcPct val="90000"/>
              </a:lnSpc>
              <a:buAutoNum type="arabicPeriod" startAt="7"/>
            </a:pPr>
            <a:endParaRPr lang="en-US" altLang="en-US" sz="2300" dirty="0"/>
          </a:p>
          <a:p>
            <a:pPr marL="457200" indent="-457200">
              <a:lnSpc>
                <a:spcPct val="90000"/>
              </a:lnSpc>
              <a:buAutoNum type="arabicPeriod" startAt="7"/>
            </a:pPr>
            <a:endParaRPr lang="en-US" altLang="en-US" sz="2300" dirty="0"/>
          </a:p>
          <a:p>
            <a:pPr marL="0" indent="0">
              <a:lnSpc>
                <a:spcPct val="90000"/>
              </a:lnSpc>
              <a:buNone/>
            </a:pPr>
            <a:endParaRPr lang="en-US" altLang="en-US" dirty="0"/>
          </a:p>
          <a:p>
            <a:pPr marL="0" indent="0">
              <a:lnSpc>
                <a:spcPct val="90000"/>
              </a:lnSpc>
              <a:buNone/>
            </a:pPr>
            <a:endParaRPr lang="en-US" altLang="en-US" dirty="0"/>
          </a:p>
          <a:p>
            <a:pPr marL="0" indent="0">
              <a:lnSpc>
                <a:spcPct val="90000"/>
              </a:lnSpc>
              <a:buNone/>
            </a:pPr>
            <a:endParaRPr lang="en-US"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006" y="2319375"/>
            <a:ext cx="4134427" cy="201005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05" y="4655638"/>
            <a:ext cx="1149001" cy="364318"/>
          </a:xfrm>
          <a:prstGeom prst="rect">
            <a:avLst/>
          </a:prstGeom>
        </p:spPr>
      </p:pic>
    </p:spTree>
    <p:extLst>
      <p:ext uri="{BB962C8B-B14F-4D97-AF65-F5344CB8AC3E}">
        <p14:creationId xmlns:p14="http://schemas.microsoft.com/office/powerpoint/2010/main" val="13017549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7" name="TextBox 6"/>
          <p:cNvSpPr txBox="1"/>
          <p:nvPr/>
        </p:nvSpPr>
        <p:spPr>
          <a:xfrm>
            <a:off x="3408428" y="2683328"/>
            <a:ext cx="6056415" cy="1038746"/>
          </a:xfrm>
          <a:prstGeom prst="rect">
            <a:avLst/>
          </a:prstGeom>
          <a:noFill/>
        </p:spPr>
        <p:txBody>
          <a:bodyPr wrap="square" rtlCol="0">
            <a:spAutoFit/>
          </a:bodyPr>
          <a:lstStyle/>
          <a:p>
            <a:pPr>
              <a:buClr>
                <a:srgbClr val="860038"/>
              </a:buClr>
            </a:pPr>
            <a:r>
              <a:rPr lang="en-US" sz="2000" dirty="0">
                <a:solidFill>
                  <a:srgbClr val="000000"/>
                </a:solidFill>
                <a:latin typeface="Arial Narrow" panose="020B0606020202030204" pitchFamily="34" charset="0"/>
              </a:rPr>
              <a:t>You will be brought back to the main screen. Again, under the job packages from local tab make sure the desired job package is highlighted and then click “Add service Report”.</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1817" y="1366159"/>
            <a:ext cx="6020641" cy="79068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666EFE8-33B0-4C9F-BC65-0F6B1E63A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392" y="1366159"/>
            <a:ext cx="1381318" cy="4829849"/>
          </a:xfrm>
          <a:prstGeom prst="rect">
            <a:avLst/>
          </a:prstGeom>
        </p:spPr>
      </p:pic>
      <p:sp>
        <p:nvSpPr>
          <p:cNvPr id="10" name="Oval 9"/>
          <p:cNvSpPr/>
          <p:nvPr/>
        </p:nvSpPr>
        <p:spPr>
          <a:xfrm>
            <a:off x="1776257" y="4275870"/>
            <a:ext cx="1295581" cy="3068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flipH="1">
            <a:off x="9142458" y="2018805"/>
            <a:ext cx="919901" cy="1187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791708"/>
      </p:ext>
    </p:extLst>
  </p:cSld>
  <p:clrMapOvr>
    <a:masterClrMapping/>
  </p:clrMapOvr>
  <p:transition spd="slow">
    <p:wipe dir="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3" name="TextBox 2"/>
          <p:cNvSpPr txBox="1"/>
          <p:nvPr/>
        </p:nvSpPr>
        <p:spPr>
          <a:xfrm>
            <a:off x="336342" y="1258785"/>
            <a:ext cx="10106028" cy="2923877"/>
          </a:xfrm>
          <a:prstGeom prst="rect">
            <a:avLst/>
          </a:prstGeom>
          <a:noFill/>
        </p:spPr>
        <p:txBody>
          <a:bodyPr wrap="square" rtlCol="0">
            <a:spAutoFit/>
          </a:bodyPr>
          <a:lstStyle/>
          <a:p>
            <a:pPr marL="457200" indent="-457200">
              <a:buClr>
                <a:srgbClr val="860038"/>
              </a:buClr>
              <a:buFont typeface="+mj-lt"/>
              <a:buAutoNum type="arabicPeriod"/>
            </a:pPr>
            <a:r>
              <a:rPr lang="en-US" sz="2400" dirty="0">
                <a:solidFill>
                  <a:srgbClr val="000000"/>
                </a:solidFill>
                <a:latin typeface="Arial Narrow" panose="020B0606020202030204" pitchFamily="34" charset="0"/>
              </a:rPr>
              <a:t>                       </a:t>
            </a:r>
          </a:p>
          <a:p>
            <a:pPr marL="457200" indent="-457200">
              <a:buClr>
                <a:srgbClr val="860038"/>
              </a:buClr>
              <a:buFont typeface="+mj-lt"/>
              <a:buAutoNum type="arabicPeriod"/>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a:pPr>
            <a:r>
              <a:rPr lang="en-US" sz="2000" dirty="0">
                <a:solidFill>
                  <a:srgbClr val="000000"/>
                </a:solidFill>
                <a:latin typeface="Arial Narrow" panose="020B0606020202030204" pitchFamily="34" charset="0"/>
              </a:rPr>
              <a:t>Add MTS numbers.  Each load of cement sent to location will have it’s own MTS.  If you do not have a copy you can phone dispatch for the number and obtain a copy from the bulk plant upon return.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903" y="1258784"/>
            <a:ext cx="4077269" cy="1810003"/>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072514" y="1258785"/>
            <a:ext cx="5369855" cy="1323439"/>
          </a:xfrm>
          <a:prstGeom prst="rect">
            <a:avLst/>
          </a:prstGeom>
          <a:noFill/>
        </p:spPr>
        <p:txBody>
          <a:bodyPr wrap="square" rtlCol="0">
            <a:spAutoFit/>
          </a:bodyPr>
          <a:lstStyle/>
          <a:p>
            <a:r>
              <a:rPr lang="en-US" sz="2000" dirty="0">
                <a:solidFill>
                  <a:srgbClr val="000000"/>
                </a:solidFill>
                <a:latin typeface="Arial Narrow" panose="020B0606020202030204" pitchFamily="34" charset="0"/>
              </a:rPr>
              <a:t>Select yes if the job was pumped as per design, and no if there were any deviations from the program.  Comment as to what changed.  This should be done post-job, the system will remind you to go back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128" y="4652158"/>
            <a:ext cx="8740240" cy="1306286"/>
          </a:xfrm>
          <a:prstGeom prst="rect">
            <a:avLst/>
          </a:prstGeom>
          <a:ln>
            <a:noFill/>
          </a:ln>
          <a:effectLst>
            <a:outerShdw blurRad="292100" dist="139700" dir="2700000" algn="tl" rotWithShape="0">
              <a:srgbClr val="333333">
                <a:alpha val="65000"/>
              </a:srgbClr>
            </a:outerShdw>
          </a:effectLst>
        </p:spPr>
      </p:pic>
      <p:sp>
        <p:nvSpPr>
          <p:cNvPr id="11" name="Oval 10"/>
          <p:cNvSpPr/>
          <p:nvPr/>
        </p:nvSpPr>
        <p:spPr>
          <a:xfrm>
            <a:off x="8577943" y="5510152"/>
            <a:ext cx="807522" cy="4482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7034871"/>
      </p:ext>
    </p:extLst>
  </p:cSld>
  <p:clrMapOvr>
    <a:masterClrMapping/>
  </p:clrMapOvr>
  <p:transition spd="slow">
    <p:wipe dir="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3" name="TextBox 2"/>
          <p:cNvSpPr txBox="1"/>
          <p:nvPr/>
        </p:nvSpPr>
        <p:spPr>
          <a:xfrm>
            <a:off x="336342" y="1258784"/>
            <a:ext cx="10106028" cy="3247043"/>
          </a:xfrm>
          <a:prstGeom prst="rect">
            <a:avLst/>
          </a:prstGeom>
          <a:noFill/>
        </p:spPr>
        <p:txBody>
          <a:bodyPr wrap="square" rtlCol="0">
            <a:spAutoFit/>
          </a:bodyPr>
          <a:lstStyle/>
          <a:p>
            <a:pPr marL="457200" indent="-457200">
              <a:buClr>
                <a:srgbClr val="860038"/>
              </a:buClr>
              <a:buFont typeface="+mj-lt"/>
              <a:buAutoNum type="arabicPeriod" startAt="3"/>
            </a:pPr>
            <a:r>
              <a:rPr lang="en-US" sz="2000" dirty="0">
                <a:solidFill>
                  <a:srgbClr val="000000"/>
                </a:solidFill>
                <a:latin typeface="Arial Narrow" panose="020B0606020202030204" pitchFamily="34" charset="0"/>
              </a:rPr>
              <a:t> Confirm Service line and Stage/Plug/Treatment information is correct:                      </a:t>
            </a:r>
          </a:p>
          <a:p>
            <a:pPr marL="457200" indent="-457200">
              <a:buClr>
                <a:srgbClr val="860038"/>
              </a:buClr>
              <a:buFont typeface="+mj-lt"/>
              <a:buAutoNum type="arabicPeriod" startAt="3"/>
            </a:pPr>
            <a:endParaRPr lang="en-US" sz="2050" dirty="0">
              <a:solidFill>
                <a:srgbClr val="000000"/>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
            </a:pPr>
            <a:r>
              <a:rPr lang="en-US" sz="2000" dirty="0">
                <a:solidFill>
                  <a:srgbClr val="000000"/>
                </a:solidFill>
                <a:latin typeface="Arial Narrow" panose="020B0606020202030204" pitchFamily="34" charset="0"/>
              </a:rPr>
              <a:t>Click “next”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1895" y="1959925"/>
            <a:ext cx="3886743" cy="1305107"/>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1895" y="4227452"/>
            <a:ext cx="3791479" cy="314369"/>
          </a:xfrm>
          <a:prstGeom prst="rect">
            <a:avLst/>
          </a:prstGeom>
          <a:ln>
            <a:noFill/>
          </a:ln>
          <a:effectLst>
            <a:outerShdw blurRad="292100" dist="139700" dir="2700000" algn="tl" rotWithShape="0">
              <a:srgbClr val="333333">
                <a:alpha val="65000"/>
              </a:srgbClr>
            </a:outerShdw>
          </a:effectLst>
        </p:spPr>
      </p:pic>
      <p:sp>
        <p:nvSpPr>
          <p:cNvPr id="9" name="Oval 8"/>
          <p:cNvSpPr/>
          <p:nvPr/>
        </p:nvSpPr>
        <p:spPr>
          <a:xfrm>
            <a:off x="3910122" y="4209455"/>
            <a:ext cx="855024" cy="3143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1178686"/>
      </p:ext>
    </p:extLst>
  </p:cSld>
  <p:clrMapOvr>
    <a:masterClrMapping/>
  </p:clrMapOvr>
  <p:transition spd="slow">
    <p:wipe dir="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3" name="TextBox 2"/>
          <p:cNvSpPr txBox="1"/>
          <p:nvPr/>
        </p:nvSpPr>
        <p:spPr>
          <a:xfrm>
            <a:off x="336342" y="1258785"/>
            <a:ext cx="10106028" cy="4785926"/>
          </a:xfrm>
          <a:prstGeom prst="rect">
            <a:avLst/>
          </a:prstGeom>
          <a:noFill/>
        </p:spPr>
        <p:txBody>
          <a:bodyPr wrap="square" rtlCol="0">
            <a:spAutoFit/>
          </a:bodyPr>
          <a:lstStyle/>
          <a:p>
            <a:pPr>
              <a:buClr>
                <a:srgbClr val="860038"/>
              </a:buClr>
            </a:pPr>
            <a:r>
              <a:rPr lang="en-US" sz="2000" dirty="0">
                <a:solidFill>
                  <a:srgbClr val="000000"/>
                </a:solidFill>
                <a:latin typeface="Arial Narrow" panose="020B0606020202030204" pitchFamily="34" charset="0"/>
              </a:rPr>
              <a:t>From this point on the Service Report can be navigated using the tabs at the top of the screen: </a:t>
            </a:r>
          </a:p>
          <a:p>
            <a:pPr>
              <a:buClr>
                <a:srgbClr val="860038"/>
              </a:buClr>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5"/>
            </a:pPr>
            <a:r>
              <a:rPr lang="en-US" sz="2000" dirty="0">
                <a:solidFill>
                  <a:srgbClr val="000000"/>
                </a:solidFill>
                <a:latin typeface="Arial Narrow" panose="020B0606020202030204" pitchFamily="34" charset="0"/>
              </a:rPr>
              <a:t>Enter “Treatment Pumped Down” and “Wellhead Connection” info</a:t>
            </a: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a:buClr>
                <a:srgbClr val="860038"/>
              </a:buClr>
            </a:pPr>
            <a:r>
              <a:rPr lang="en-US" sz="2400" dirty="0">
                <a:solidFill>
                  <a:srgbClr val="000000"/>
                </a:solidFill>
                <a:latin typeface="Arial Narrow" panose="020B0606020202030204" pitchFamily="34" charset="0"/>
              </a:rPr>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478" y="2024743"/>
            <a:ext cx="3629532" cy="68589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792" y="4428983"/>
            <a:ext cx="6658905" cy="8097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3847932"/>
      </p:ext>
    </p:extLst>
  </p:cSld>
  <p:clrMapOvr>
    <a:masterClrMapping/>
  </p:clrMapOvr>
  <p:transition spd="slow">
    <p:wipe dir="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3" name="TextBox 2"/>
          <p:cNvSpPr txBox="1"/>
          <p:nvPr/>
        </p:nvSpPr>
        <p:spPr>
          <a:xfrm>
            <a:off x="336342" y="1258785"/>
            <a:ext cx="10106028" cy="1885131"/>
          </a:xfrm>
          <a:prstGeom prst="rect">
            <a:avLst/>
          </a:prstGeom>
          <a:noFill/>
        </p:spPr>
        <p:txBody>
          <a:bodyPr wrap="square" rtlCol="0">
            <a:spAutoFit/>
          </a:bodyPr>
          <a:lstStyle/>
          <a:p>
            <a:pPr marL="457200" indent="-457200">
              <a:buClr>
                <a:srgbClr val="860038"/>
              </a:buClr>
              <a:buFont typeface="+mj-lt"/>
              <a:buAutoNum type="arabicPeriod" startAt="6"/>
            </a:pPr>
            <a:r>
              <a:rPr lang="en-US" sz="2000" dirty="0">
                <a:solidFill>
                  <a:srgbClr val="000000"/>
                </a:solidFill>
                <a:latin typeface="Arial Narrow" panose="020B0606020202030204" pitchFamily="34" charset="0"/>
              </a:rPr>
              <a:t>Fill out “Hole Conditions” section using program and info gathered from the consultant: </a:t>
            </a:r>
          </a:p>
          <a:p>
            <a:pPr marL="457200" indent="-457200">
              <a:buClr>
                <a:srgbClr val="860038"/>
              </a:buClr>
              <a:buFont typeface="+mj-lt"/>
              <a:buAutoNum type="arabicPeriod" startAt="6"/>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6"/>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6"/>
            </a:pPr>
            <a:endParaRPr lang="en-US" sz="2400" dirty="0">
              <a:solidFill>
                <a:srgbClr val="000000"/>
              </a:solidFill>
              <a:latin typeface="Arial Narrow" panose="020B0606020202030204" pitchFamily="34" charset="0"/>
            </a:endParaRPr>
          </a:p>
          <a:p>
            <a:pPr>
              <a:buClr>
                <a:srgbClr val="860038"/>
              </a:buClr>
            </a:pPr>
            <a:r>
              <a:rPr lang="en-US" sz="2400" dirty="0">
                <a:solidFill>
                  <a:srgbClr val="000000"/>
                </a:solidFill>
                <a:latin typeface="Arial Narrow" panose="020B0606020202030204" pitchFamily="34" charset="0"/>
              </a:rPr>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6025" y="1809961"/>
            <a:ext cx="6103213" cy="28926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6874356"/>
      </p:ext>
    </p:extLst>
  </p:cSld>
  <p:clrMapOvr>
    <a:masterClrMapping/>
  </p:clrMapOvr>
  <p:transition spd="slow">
    <p:wipe dir="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3" name="TextBox 2"/>
          <p:cNvSpPr txBox="1"/>
          <p:nvPr/>
        </p:nvSpPr>
        <p:spPr>
          <a:xfrm>
            <a:off x="336341" y="1128537"/>
            <a:ext cx="10106029" cy="2492990"/>
          </a:xfrm>
          <a:prstGeom prst="rect">
            <a:avLst/>
          </a:prstGeom>
          <a:noFill/>
        </p:spPr>
        <p:txBody>
          <a:bodyPr wrap="square" rtlCol="0">
            <a:spAutoFit/>
          </a:bodyPr>
          <a:lstStyle/>
          <a:p>
            <a:pPr marL="457200" indent="-457200">
              <a:buClr>
                <a:srgbClr val="860038"/>
              </a:buClr>
              <a:buFont typeface="+mj-lt"/>
              <a:buAutoNum type="arabicPeriod" startAt="7"/>
            </a:pPr>
            <a:r>
              <a:rPr lang="en-US" sz="2000" dirty="0">
                <a:solidFill>
                  <a:srgbClr val="000000"/>
                </a:solidFill>
                <a:latin typeface="Arial Narrow" panose="020B0606020202030204" pitchFamily="34" charset="0"/>
              </a:rPr>
              <a:t>Verify “Open Hole” size.  Often the consultant will give dispatch his target depth when he makes the initial call.  You will have to update this once TD is confirmed on location.  Click                  and then update the information:</a:t>
            </a: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a:buClr>
                <a:srgbClr val="860038"/>
              </a:buClr>
            </a:pPr>
            <a:r>
              <a:rPr lang="en-US" sz="2400" dirty="0">
                <a:solidFill>
                  <a:srgbClr val="000000"/>
                </a:solidFill>
                <a:latin typeface="Arial Narrow" panose="020B0606020202030204" pitchFamily="34" charset="0"/>
              </a:rPr>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0542" y="1487420"/>
            <a:ext cx="965311" cy="308900"/>
          </a:xfrm>
          <a:prstGeom prst="rect">
            <a:avLst/>
          </a:prstGeom>
        </p:spPr>
      </p:pic>
      <p:sp>
        <p:nvSpPr>
          <p:cNvPr id="5" name="Oval 4"/>
          <p:cNvSpPr/>
          <p:nvPr/>
        </p:nvSpPr>
        <p:spPr>
          <a:xfrm>
            <a:off x="1811280" y="1796320"/>
            <a:ext cx="1358641" cy="3246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490" y="2948533"/>
            <a:ext cx="6925642" cy="2038635"/>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6078" y="5181459"/>
            <a:ext cx="743054" cy="247685"/>
          </a:xfrm>
          <a:prstGeom prst="rect">
            <a:avLst/>
          </a:prstGeom>
        </p:spPr>
      </p:pic>
      <p:cxnSp>
        <p:nvCxnSpPr>
          <p:cNvPr id="10" name="Straight Arrow Connector 9"/>
          <p:cNvCxnSpPr/>
          <p:nvPr/>
        </p:nvCxnSpPr>
        <p:spPr>
          <a:xfrm flipH="1">
            <a:off x="9529133" y="5082640"/>
            <a:ext cx="307595" cy="988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353714"/>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Preparation </a:t>
            </a:r>
            <a:r>
              <a:rPr lang="en-US" dirty="0" err="1"/>
              <a:t>Steacs</a:t>
            </a:r>
            <a:br>
              <a:rPr lang="en-US" dirty="0"/>
            </a:br>
            <a:r>
              <a:rPr lang="en-US" dirty="0">
                <a:solidFill>
                  <a:schemeClr val="bg1">
                    <a:lumMod val="75000"/>
                  </a:schemeClr>
                </a:solidFill>
              </a:rPr>
              <a:t>briefing exercise</a:t>
            </a:r>
            <a:endParaRPr lang="en-US" dirty="0"/>
          </a:p>
        </p:txBody>
      </p:sp>
      <p:sp>
        <p:nvSpPr>
          <p:cNvPr id="6" name="TextBox 5"/>
          <p:cNvSpPr txBox="1"/>
          <p:nvPr/>
        </p:nvSpPr>
        <p:spPr>
          <a:xfrm>
            <a:off x="342900" y="1430216"/>
            <a:ext cx="10027921" cy="1811650"/>
          </a:xfrm>
          <a:prstGeom prst="rect">
            <a:avLst/>
          </a:prstGeom>
          <a:noFill/>
          <a:ln>
            <a:noFill/>
          </a:ln>
        </p:spPr>
        <p:txBody>
          <a:bodyPr wrap="square" rtlCol="0">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Task – provide a clear, concise statement of the overall objective and the purpose of what is expected. This section includes the details and locations of the safety equipment.</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Print off the SDS’s for each of the chemicals going to be used and have the locations of the safety equipment in the shop (</a:t>
            </a:r>
            <a:r>
              <a:rPr lang="en-US" sz="2000" kern="0" dirty="0" err="1">
                <a:solidFill>
                  <a:srgbClr val="000000"/>
                </a:solidFill>
                <a:latin typeface="Arial Narrow" pitchFamily="34" charset="0"/>
              </a:rPr>
              <a:t>ie</a:t>
            </a:r>
            <a:r>
              <a:rPr lang="en-US" sz="2000" kern="0" dirty="0">
                <a:solidFill>
                  <a:srgbClr val="000000"/>
                </a:solidFill>
                <a:latin typeface="Arial Narrow" pitchFamily="34" charset="0"/>
              </a:rPr>
              <a:t>. Shower unit is in the locker room, eyewash station is on the passenger side of all Sanjel units, etc.).</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176" y="3826676"/>
            <a:ext cx="8589645" cy="2288375"/>
          </a:xfrm>
          <a:prstGeom prst="rect">
            <a:avLst/>
          </a:prstGeom>
        </p:spPr>
      </p:pic>
    </p:spTree>
    <p:extLst>
      <p:ext uri="{BB962C8B-B14F-4D97-AF65-F5344CB8AC3E}">
        <p14:creationId xmlns:p14="http://schemas.microsoft.com/office/powerpoint/2010/main" val="330105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3" name="TextBox 2"/>
          <p:cNvSpPr txBox="1"/>
          <p:nvPr/>
        </p:nvSpPr>
        <p:spPr>
          <a:xfrm>
            <a:off x="336342" y="1258785"/>
            <a:ext cx="10106028" cy="2200602"/>
          </a:xfrm>
          <a:prstGeom prst="rect">
            <a:avLst/>
          </a:prstGeom>
          <a:noFill/>
        </p:spPr>
        <p:txBody>
          <a:bodyPr wrap="square" rtlCol="0">
            <a:spAutoFit/>
          </a:bodyPr>
          <a:lstStyle/>
          <a:p>
            <a:pPr marL="457200" indent="-457200">
              <a:buClr>
                <a:srgbClr val="860038"/>
              </a:buClr>
              <a:buFont typeface="+mj-lt"/>
              <a:buAutoNum type="arabicPeriod" startAt="8"/>
            </a:pPr>
            <a:r>
              <a:rPr lang="en-US" sz="2000" dirty="0">
                <a:solidFill>
                  <a:srgbClr val="000000"/>
                </a:solidFill>
                <a:latin typeface="Arial Narrow" panose="020B0606020202030204" pitchFamily="34" charset="0"/>
              </a:rPr>
              <a:t>As with the Open hole, the casing depth may have changed since the call sheet was created.  Verify all casing size, weight, grades, etc. and edit the depth using the same method as open hole:</a:t>
            </a: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a:buClr>
                <a:srgbClr val="860038"/>
              </a:buClr>
            </a:pPr>
            <a:r>
              <a:rPr lang="en-US" sz="2400" dirty="0">
                <a:solidFill>
                  <a:srgbClr val="000000"/>
                </a:solidFill>
                <a:latin typeface="Arial Narrow" panose="020B0606020202030204" pitchFamily="34" charset="0"/>
              </a:rPr>
              <a:t>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6078" y="5343047"/>
            <a:ext cx="743054" cy="247685"/>
          </a:xfrm>
          <a:prstGeom prst="rect">
            <a:avLst/>
          </a:prstGeom>
        </p:spPr>
      </p:pic>
      <p:cxnSp>
        <p:nvCxnSpPr>
          <p:cNvPr id="10" name="Straight Arrow Connector 9"/>
          <p:cNvCxnSpPr/>
          <p:nvPr/>
        </p:nvCxnSpPr>
        <p:spPr>
          <a:xfrm flipH="1">
            <a:off x="9529133" y="5234260"/>
            <a:ext cx="307595" cy="988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227" y="2672477"/>
            <a:ext cx="6754168" cy="24101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2752676"/>
      </p:ext>
    </p:extLst>
  </p:cSld>
  <p:clrMapOvr>
    <a:masterClrMapping/>
  </p:clrMapOvr>
  <p:transition spd="slow">
    <p:wipe dir="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3" name="TextBox 2"/>
          <p:cNvSpPr txBox="1"/>
          <p:nvPr/>
        </p:nvSpPr>
        <p:spPr>
          <a:xfrm>
            <a:off x="336342" y="1258784"/>
            <a:ext cx="10106028" cy="3200876"/>
          </a:xfrm>
          <a:prstGeom prst="rect">
            <a:avLst/>
          </a:prstGeom>
          <a:noFill/>
        </p:spPr>
        <p:txBody>
          <a:bodyPr wrap="square" rtlCol="0">
            <a:spAutoFit/>
          </a:bodyPr>
          <a:lstStyle/>
          <a:p>
            <a:pPr marL="457200" indent="-457200">
              <a:buClr>
                <a:srgbClr val="860038"/>
              </a:buClr>
              <a:buFont typeface="+mj-lt"/>
              <a:buAutoNum type="arabicPeriod" startAt="9"/>
            </a:pPr>
            <a:r>
              <a:rPr lang="en-US" sz="2000" dirty="0">
                <a:solidFill>
                  <a:srgbClr val="000000"/>
                </a:solidFill>
                <a:latin typeface="Arial Narrow" panose="020B0606020202030204" pitchFamily="34" charset="0"/>
              </a:rPr>
              <a:t>Click the “Products” tab:</a:t>
            </a:r>
          </a:p>
          <a:p>
            <a:pPr>
              <a:buClr>
                <a:srgbClr val="860038"/>
              </a:buClr>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10"/>
            </a:pPr>
            <a:r>
              <a:rPr lang="en-US" sz="2000" dirty="0">
                <a:solidFill>
                  <a:srgbClr val="000000"/>
                </a:solidFill>
                <a:latin typeface="Arial Narrow" panose="020B0606020202030204" pitchFamily="34" charset="0"/>
              </a:rPr>
              <a:t>Each fluid to be pumped should be listed in the Base window.  Highlight each one and click             to enter volumes and temperatures for each:</a:t>
            </a:r>
          </a:p>
          <a:p>
            <a:pPr>
              <a:buClr>
                <a:srgbClr val="860038"/>
              </a:buClr>
            </a:pPr>
            <a:r>
              <a:rPr lang="en-US" sz="2050" dirty="0">
                <a:solidFill>
                  <a:srgbClr val="000000"/>
                </a:solidFill>
                <a:latin typeface="Arial Narrow" panose="020B0606020202030204" pitchFamily="34" charset="0"/>
              </a:rPr>
              <a:t> </a:t>
            </a: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a:buClr>
                <a:srgbClr val="860038"/>
              </a:buClr>
            </a:pPr>
            <a:r>
              <a:rPr lang="en-US" sz="2400" dirty="0">
                <a:solidFill>
                  <a:srgbClr val="000000"/>
                </a:solidFill>
                <a:latin typeface="Arial Narrow" panose="020B0606020202030204" pitchFamily="34" charset="0"/>
              </a:rPr>
              <a:t>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1900" y="6094372"/>
            <a:ext cx="743054" cy="247685"/>
          </a:xfrm>
          <a:prstGeom prst="rect">
            <a:avLst/>
          </a:prstGeom>
        </p:spPr>
      </p:pic>
      <p:cxnSp>
        <p:nvCxnSpPr>
          <p:cNvPr id="10" name="Straight Arrow Connector 9"/>
          <p:cNvCxnSpPr/>
          <p:nvPr/>
        </p:nvCxnSpPr>
        <p:spPr>
          <a:xfrm flipH="1">
            <a:off x="10360406" y="5970530"/>
            <a:ext cx="307595" cy="988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8496" y="1380638"/>
            <a:ext cx="3820058" cy="771633"/>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8952" y="2390629"/>
            <a:ext cx="714475" cy="22863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3805" y="3314882"/>
            <a:ext cx="8145012" cy="24744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9940429"/>
      </p:ext>
    </p:extLst>
  </p:cSld>
  <p:clrMapOvr>
    <a:masterClrMapping/>
  </p:clrMapOvr>
  <p:transition spd="slow">
    <p:wipe dir="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3" name="TextBox 2"/>
          <p:cNvSpPr txBox="1"/>
          <p:nvPr/>
        </p:nvSpPr>
        <p:spPr>
          <a:xfrm>
            <a:off x="336342" y="1258785"/>
            <a:ext cx="10106028" cy="2169825"/>
          </a:xfrm>
          <a:prstGeom prst="rect">
            <a:avLst/>
          </a:prstGeom>
          <a:noFill/>
        </p:spPr>
        <p:txBody>
          <a:bodyPr wrap="square" rtlCol="0">
            <a:spAutoFit/>
          </a:bodyPr>
          <a:lstStyle/>
          <a:p>
            <a:pPr marL="457200" indent="-457200">
              <a:buClr>
                <a:srgbClr val="860038"/>
              </a:buClr>
              <a:buFont typeface="+mj-lt"/>
              <a:buAutoNum type="arabicPeriod" startAt="11"/>
            </a:pPr>
            <a:r>
              <a:rPr lang="en-US" sz="2000" dirty="0">
                <a:solidFill>
                  <a:srgbClr val="000000"/>
                </a:solidFill>
                <a:latin typeface="Arial Narrow" panose="020B0606020202030204" pitchFamily="34" charset="0"/>
              </a:rPr>
              <a:t>As you highlight each product, the additives for that product will appear in the Additives Per base section below.  Confirm accuracy and edit/update as needed.</a:t>
            </a:r>
          </a:p>
          <a:p>
            <a:pPr>
              <a:buClr>
                <a:srgbClr val="860038"/>
              </a:buClr>
            </a:pPr>
            <a:r>
              <a:rPr lang="en-US" sz="2200" dirty="0">
                <a:solidFill>
                  <a:srgbClr val="000000"/>
                </a:solidFill>
                <a:latin typeface="Arial Narrow" panose="020B0606020202030204" pitchFamily="34" charset="0"/>
              </a:rPr>
              <a:t> </a:t>
            </a: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a:buClr>
                <a:srgbClr val="860038"/>
              </a:buClr>
            </a:pPr>
            <a:r>
              <a:rPr lang="en-US" sz="2400" dirty="0">
                <a:solidFill>
                  <a:srgbClr val="000000"/>
                </a:solidFill>
                <a:latin typeface="Arial Narrow" panose="020B0606020202030204" pitchFamily="34" charset="0"/>
              </a:rPr>
              <a:t>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210" y="2628473"/>
            <a:ext cx="8990202" cy="21755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4611689"/>
      </p:ext>
    </p:extLst>
  </p:cSld>
  <p:clrMapOvr>
    <a:masterClrMapping/>
  </p:clrMapOvr>
  <p:transition spd="slow">
    <p:wipe dir="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3" name="TextBox 2"/>
          <p:cNvSpPr txBox="1"/>
          <p:nvPr/>
        </p:nvSpPr>
        <p:spPr>
          <a:xfrm>
            <a:off x="336342" y="1258784"/>
            <a:ext cx="10106028" cy="3239348"/>
          </a:xfrm>
          <a:prstGeom prst="rect">
            <a:avLst/>
          </a:prstGeom>
          <a:noFill/>
        </p:spPr>
        <p:txBody>
          <a:bodyPr wrap="square" rtlCol="0">
            <a:spAutoFit/>
          </a:bodyPr>
          <a:lstStyle/>
          <a:p>
            <a:pPr marL="457200" indent="-457200">
              <a:buClr>
                <a:srgbClr val="860038"/>
              </a:buClr>
              <a:buFont typeface="+mj-lt"/>
              <a:buAutoNum type="arabicPeriod" startAt="12"/>
            </a:pPr>
            <a:r>
              <a:rPr lang="en-US" sz="2000" dirty="0">
                <a:solidFill>
                  <a:srgbClr val="000000"/>
                </a:solidFill>
                <a:latin typeface="Arial Narrow" panose="020B0606020202030204" pitchFamily="34" charset="0"/>
              </a:rPr>
              <a:t>Repeat the process for each fluid.  For the cement blends you must enter the amount in tonne (sacks) as well as the volume pumped in m</a:t>
            </a:r>
            <a:r>
              <a:rPr lang="en-US" sz="2000" baseline="30000" dirty="0">
                <a:solidFill>
                  <a:srgbClr val="000000"/>
                </a:solidFill>
                <a:latin typeface="Arial Narrow" panose="020B0606020202030204" pitchFamily="34" charset="0"/>
              </a:rPr>
              <a:t>3</a:t>
            </a:r>
            <a:r>
              <a:rPr lang="en-US" sz="2000" dirty="0">
                <a:solidFill>
                  <a:srgbClr val="000000"/>
                </a:solidFill>
                <a:latin typeface="Arial Narrow" panose="020B0606020202030204" pitchFamily="34" charset="0"/>
              </a:rPr>
              <a:t>(bbl).  You must also include water, bulk, and slurry temperatures</a:t>
            </a:r>
          </a:p>
          <a:p>
            <a:pPr>
              <a:buClr>
                <a:srgbClr val="860038"/>
              </a:buClr>
            </a:pPr>
            <a:endParaRPr lang="en-US" sz="205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a:p>
            <a:pPr>
              <a:buClr>
                <a:srgbClr val="860038"/>
              </a:buClr>
            </a:pPr>
            <a:r>
              <a:rPr lang="en-US" sz="2400" dirty="0">
                <a:solidFill>
                  <a:srgbClr val="000000"/>
                </a:solidFill>
                <a:latin typeface="Arial Narrow" panose="020B0606020202030204" pitchFamily="34" charset="0"/>
              </a:rPr>
              <a:t> </a:t>
            </a: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a:buClr>
                <a:srgbClr val="860038"/>
              </a:buClr>
            </a:pPr>
            <a:r>
              <a:rPr lang="en-US" sz="2400" dirty="0">
                <a:solidFill>
                  <a:srgbClr val="000000"/>
                </a:solidFill>
                <a:latin typeface="Arial Narrow" panose="020B0606020202030204" pitchFamily="34" charset="0"/>
              </a:rPr>
              <a:t>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373" y="5970529"/>
            <a:ext cx="743054" cy="247685"/>
          </a:xfrm>
          <a:prstGeom prst="rect">
            <a:avLst/>
          </a:prstGeom>
        </p:spPr>
      </p:pic>
      <p:cxnSp>
        <p:nvCxnSpPr>
          <p:cNvPr id="10" name="Straight Arrow Connector 9"/>
          <p:cNvCxnSpPr/>
          <p:nvPr/>
        </p:nvCxnSpPr>
        <p:spPr>
          <a:xfrm flipH="1">
            <a:off x="9963427" y="5896518"/>
            <a:ext cx="307595" cy="988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634" y="2719451"/>
            <a:ext cx="7650865" cy="28017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0568270"/>
      </p:ext>
    </p:extLst>
  </p:cSld>
  <p:clrMapOvr>
    <a:masterClrMapping/>
  </p:clrMapOvr>
  <p:transition spd="slow">
    <p:wipe dir="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3" name="TextBox 2"/>
          <p:cNvSpPr txBox="1"/>
          <p:nvPr/>
        </p:nvSpPr>
        <p:spPr>
          <a:xfrm>
            <a:off x="336342" y="1258785"/>
            <a:ext cx="10106028" cy="2962349"/>
          </a:xfrm>
          <a:prstGeom prst="rect">
            <a:avLst/>
          </a:prstGeom>
          <a:noFill/>
        </p:spPr>
        <p:txBody>
          <a:bodyPr wrap="square" rtlCol="0">
            <a:spAutoFit/>
          </a:bodyPr>
          <a:lstStyle/>
          <a:p>
            <a:pPr marL="457200" indent="-457200">
              <a:buClr>
                <a:srgbClr val="860038"/>
              </a:buClr>
              <a:buFont typeface="+mj-lt"/>
              <a:buAutoNum type="arabicPeriod" startAt="13"/>
            </a:pPr>
            <a:r>
              <a:rPr lang="en-US" sz="2000" dirty="0">
                <a:solidFill>
                  <a:srgbClr val="000000"/>
                </a:solidFill>
                <a:latin typeface="Arial Narrow" panose="020B0606020202030204" pitchFamily="34" charset="0"/>
              </a:rPr>
              <a:t>Below the additives window is a check box to confirm that samples were collected.  </a:t>
            </a:r>
          </a:p>
          <a:p>
            <a:pPr>
              <a:buClr>
                <a:srgbClr val="860038"/>
              </a:buClr>
            </a:pPr>
            <a:endParaRPr lang="en-US" sz="22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a:p>
            <a:pPr>
              <a:buClr>
                <a:srgbClr val="860038"/>
              </a:buClr>
            </a:pPr>
            <a:r>
              <a:rPr lang="en-US" sz="2400" dirty="0">
                <a:solidFill>
                  <a:srgbClr val="000000"/>
                </a:solidFill>
                <a:latin typeface="Arial Narrow" panose="020B0606020202030204" pitchFamily="34" charset="0"/>
              </a:rPr>
              <a:t> </a:t>
            </a: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a:buClr>
                <a:srgbClr val="860038"/>
              </a:buClr>
            </a:pPr>
            <a:r>
              <a:rPr lang="en-US" sz="2400" dirty="0">
                <a:solidFill>
                  <a:srgbClr val="000000"/>
                </a:solidFill>
                <a:latin typeface="Arial Narrow" panose="020B0606020202030204" pitchFamily="34" charset="0"/>
              </a:rPr>
              <a:t>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2562" y="2572564"/>
            <a:ext cx="7650865" cy="11954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2654351"/>
      </p:ext>
    </p:extLst>
  </p:cSld>
  <p:clrMapOvr>
    <a:masterClrMapping/>
  </p:clrMapOvr>
  <p:transition spd="slow">
    <p:wipe dir="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3" name="TextBox 2"/>
          <p:cNvSpPr txBox="1"/>
          <p:nvPr/>
        </p:nvSpPr>
        <p:spPr>
          <a:xfrm>
            <a:off x="336342" y="1258785"/>
            <a:ext cx="10106028" cy="3308598"/>
          </a:xfrm>
          <a:prstGeom prst="rect">
            <a:avLst/>
          </a:prstGeom>
          <a:noFill/>
        </p:spPr>
        <p:txBody>
          <a:bodyPr wrap="square" rtlCol="0">
            <a:spAutoFit/>
          </a:bodyPr>
          <a:lstStyle/>
          <a:p>
            <a:pPr marL="457200" indent="-457200">
              <a:buClr>
                <a:srgbClr val="860038"/>
              </a:buClr>
              <a:buFont typeface="+mj-lt"/>
              <a:buAutoNum type="arabicPeriod" startAt="14"/>
            </a:pPr>
            <a:r>
              <a:rPr lang="en-US" sz="2000" dirty="0">
                <a:solidFill>
                  <a:srgbClr val="000000"/>
                </a:solidFill>
                <a:latin typeface="Arial Narrow" panose="020B0606020202030204" pitchFamily="34" charset="0"/>
              </a:rPr>
              <a:t>Click over to the “Fluid and Cement Data” tab.  Enter expected cement top depth or check “surface”.  Confirm drilling fluid properties with the consultant and enter them here.</a:t>
            </a:r>
          </a:p>
          <a:p>
            <a:pPr>
              <a:buClr>
                <a:srgbClr val="860038"/>
              </a:buClr>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a:p>
            <a:pPr>
              <a:buClr>
                <a:srgbClr val="860038"/>
              </a:buClr>
            </a:pPr>
            <a:r>
              <a:rPr lang="en-US" sz="2400" dirty="0">
                <a:solidFill>
                  <a:srgbClr val="000000"/>
                </a:solidFill>
                <a:latin typeface="Arial Narrow" panose="020B0606020202030204" pitchFamily="34" charset="0"/>
              </a:rPr>
              <a:t> </a:t>
            </a: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a:buClr>
                <a:srgbClr val="860038"/>
              </a:buClr>
            </a:pPr>
            <a:r>
              <a:rPr lang="en-US" sz="2400" dirty="0">
                <a:solidFill>
                  <a:srgbClr val="000000"/>
                </a:solidFill>
                <a:latin typeface="Arial Narrow" panose="020B0606020202030204" pitchFamily="34" charset="0"/>
              </a:rPr>
              <a:t>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9116" y="5870148"/>
            <a:ext cx="889488" cy="29649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5278" y="2588370"/>
            <a:ext cx="6972229" cy="2791152"/>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6052" y="5783284"/>
            <a:ext cx="2885390" cy="439339"/>
          </a:xfrm>
          <a:prstGeom prst="rect">
            <a:avLst/>
          </a:prstGeom>
        </p:spPr>
      </p:pic>
      <p:sp>
        <p:nvSpPr>
          <p:cNvPr id="5" name="Oval 4"/>
          <p:cNvSpPr/>
          <p:nvPr/>
        </p:nvSpPr>
        <p:spPr>
          <a:xfrm>
            <a:off x="4813465" y="5688281"/>
            <a:ext cx="1341912" cy="6293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p:cNvCxnSpPr>
            <a:stCxn id="4" idx="3"/>
            <a:endCxn id="8" idx="1"/>
          </p:cNvCxnSpPr>
          <p:nvPr/>
        </p:nvCxnSpPr>
        <p:spPr>
          <a:xfrm>
            <a:off x="7871442" y="6002954"/>
            <a:ext cx="1087674" cy="1544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726663"/>
      </p:ext>
    </p:extLst>
  </p:cSld>
  <p:clrMapOvr>
    <a:masterClrMapping/>
  </p:clrMapOvr>
  <p:transition spd="slow">
    <p:wipe dir="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3" name="TextBox 2"/>
          <p:cNvSpPr txBox="1"/>
          <p:nvPr/>
        </p:nvSpPr>
        <p:spPr>
          <a:xfrm>
            <a:off x="336342" y="1258785"/>
            <a:ext cx="10742336" cy="3600986"/>
          </a:xfrm>
          <a:prstGeom prst="rect">
            <a:avLst/>
          </a:prstGeom>
          <a:noFill/>
        </p:spPr>
        <p:txBody>
          <a:bodyPr wrap="square" rtlCol="0">
            <a:spAutoFit/>
          </a:bodyPr>
          <a:lstStyle/>
          <a:p>
            <a:pPr marL="457200" indent="-457200">
              <a:buClr>
                <a:srgbClr val="860038"/>
              </a:buClr>
              <a:buFont typeface="+mj-lt"/>
              <a:buAutoNum type="arabicPeriod" startAt="15"/>
            </a:pPr>
            <a:r>
              <a:rPr lang="en-US" sz="2000" dirty="0">
                <a:solidFill>
                  <a:srgbClr val="000000"/>
                </a:solidFill>
                <a:latin typeface="Arial Narrow" panose="020B0606020202030204" pitchFamily="34" charset="0"/>
              </a:rPr>
              <a:t>Under the attachments and tools page you can edit the depth of the float collar once confirmed with the customer.  Add or remove the plugs as necessary, and make sure to specify if using Sanjel or client provided plugs.  Other tools can be included in this section, such as stage tools, liner hangers, or retainers.</a:t>
            </a:r>
          </a:p>
          <a:p>
            <a:pPr>
              <a:buClr>
                <a:srgbClr val="860038"/>
              </a:buClr>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a:p>
            <a:pPr>
              <a:buClr>
                <a:srgbClr val="860038"/>
              </a:buClr>
            </a:pPr>
            <a:r>
              <a:rPr lang="en-US" sz="2400" dirty="0">
                <a:solidFill>
                  <a:srgbClr val="000000"/>
                </a:solidFill>
                <a:latin typeface="Arial Narrow" panose="020B0606020202030204" pitchFamily="34" charset="0"/>
              </a:rPr>
              <a:t> </a:t>
            </a: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5"/>
            </a:pPr>
            <a:endParaRPr lang="en-US" sz="2400" dirty="0">
              <a:solidFill>
                <a:srgbClr val="000000"/>
              </a:solidFill>
              <a:latin typeface="Arial Narrow" panose="020B0606020202030204" pitchFamily="34" charset="0"/>
            </a:endParaRPr>
          </a:p>
          <a:p>
            <a:pPr>
              <a:buClr>
                <a:srgbClr val="860038"/>
              </a:buClr>
            </a:pPr>
            <a:r>
              <a:rPr lang="en-US" sz="2400" dirty="0">
                <a:solidFill>
                  <a:srgbClr val="000000"/>
                </a:solidFill>
                <a:latin typeface="Arial Narrow" panose="020B0606020202030204" pitchFamily="34" charset="0"/>
              </a:rPr>
              <a:t>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9116" y="5933649"/>
            <a:ext cx="889488" cy="29649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128" y="2782200"/>
            <a:ext cx="8847116" cy="2743200"/>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6052" y="5822780"/>
            <a:ext cx="2885390" cy="439339"/>
          </a:xfrm>
          <a:prstGeom prst="rect">
            <a:avLst/>
          </a:prstGeom>
        </p:spPr>
      </p:pic>
      <p:cxnSp>
        <p:nvCxnSpPr>
          <p:cNvPr id="9" name="Straight Arrow Connector 8"/>
          <p:cNvCxnSpPr>
            <a:stCxn id="4" idx="3"/>
            <a:endCxn id="8" idx="1"/>
          </p:cNvCxnSpPr>
          <p:nvPr/>
        </p:nvCxnSpPr>
        <p:spPr>
          <a:xfrm>
            <a:off x="7871442" y="6042449"/>
            <a:ext cx="1087674" cy="3944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637761"/>
      </p:ext>
    </p:extLst>
  </p:cSld>
  <p:clrMapOvr>
    <a:masterClrMapping/>
  </p:clrMapOvr>
  <p:transition spd="slow">
    <p:wipe dir="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3" name="TextBox 2"/>
          <p:cNvSpPr txBox="1"/>
          <p:nvPr/>
        </p:nvSpPr>
        <p:spPr>
          <a:xfrm>
            <a:off x="336342" y="1258784"/>
            <a:ext cx="10106028" cy="3562514"/>
          </a:xfrm>
          <a:prstGeom prst="rect">
            <a:avLst/>
          </a:prstGeom>
          <a:noFill/>
        </p:spPr>
        <p:txBody>
          <a:bodyPr wrap="square" rtlCol="0">
            <a:spAutoFit/>
          </a:bodyPr>
          <a:lstStyle/>
          <a:p>
            <a:pPr marL="457200" indent="-457200">
              <a:buClr>
                <a:srgbClr val="860038"/>
              </a:buClr>
              <a:buFont typeface="+mj-lt"/>
              <a:buAutoNum type="arabicPeriod" startAt="16"/>
            </a:pPr>
            <a:r>
              <a:rPr lang="en-US" sz="2000" dirty="0">
                <a:solidFill>
                  <a:srgbClr val="000000"/>
                </a:solidFill>
                <a:latin typeface="Arial Narrow" panose="020B0606020202030204" pitchFamily="34" charset="0"/>
              </a:rPr>
              <a:t>The treatment report tab is used to capture minute by minute job data including fluids pumped, pressure, volume, and rate.  It is also used to record the times of significant events that happen on location.</a:t>
            </a:r>
          </a:p>
          <a:p>
            <a:pPr marL="914400" lvl="1" indent="-457200">
              <a:buClr>
                <a:srgbClr val="860038"/>
              </a:buClr>
              <a:buFont typeface="Arial" panose="020B0604020202020204" pitchFamily="34" charset="0"/>
              <a:buChar char="•"/>
            </a:pPr>
            <a:r>
              <a:rPr lang="en-US" sz="2000" dirty="0">
                <a:solidFill>
                  <a:srgbClr val="000000"/>
                </a:solidFill>
                <a:latin typeface="Arial Narrow" panose="020B0606020202030204" pitchFamily="34" charset="0"/>
              </a:rPr>
              <a:t>The following 7 items are mandatory for all jobs:</a:t>
            </a:r>
          </a:p>
          <a:p>
            <a:pPr marL="1371600" lvl="2" indent="-457200">
              <a:buClr>
                <a:srgbClr val="860038"/>
              </a:buClr>
              <a:buFont typeface="+mj-lt"/>
              <a:buAutoNum type="arabicPeriod"/>
            </a:pPr>
            <a:r>
              <a:rPr lang="en-US" sz="2000" dirty="0">
                <a:solidFill>
                  <a:srgbClr val="000000"/>
                </a:solidFill>
                <a:latin typeface="Arial Narrow" panose="020B0606020202030204" pitchFamily="34" charset="0"/>
              </a:rPr>
              <a:t>Arrive on Location</a:t>
            </a:r>
          </a:p>
          <a:p>
            <a:pPr marL="1371600" lvl="2" indent="-457200">
              <a:buClr>
                <a:srgbClr val="860038"/>
              </a:buClr>
              <a:buFont typeface="+mj-lt"/>
              <a:buAutoNum type="arabicPeriod"/>
            </a:pPr>
            <a:r>
              <a:rPr lang="en-US" sz="2000" dirty="0">
                <a:solidFill>
                  <a:srgbClr val="000000"/>
                </a:solidFill>
                <a:latin typeface="Arial Narrow" panose="020B0606020202030204" pitchFamily="34" charset="0"/>
              </a:rPr>
              <a:t>Tailgate meeting</a:t>
            </a:r>
          </a:p>
          <a:p>
            <a:pPr marL="1371600" lvl="2" indent="-457200">
              <a:buClr>
                <a:srgbClr val="860038"/>
              </a:buClr>
              <a:buFont typeface="+mj-lt"/>
              <a:buAutoNum type="arabicPeriod"/>
            </a:pPr>
            <a:r>
              <a:rPr lang="en-US" sz="2000" dirty="0">
                <a:solidFill>
                  <a:srgbClr val="000000"/>
                </a:solidFill>
                <a:latin typeface="Arial Narrow" panose="020B0606020202030204" pitchFamily="34" charset="0"/>
              </a:rPr>
              <a:t>STEACS briefing</a:t>
            </a:r>
          </a:p>
          <a:p>
            <a:pPr marL="1371600" lvl="2" indent="-457200">
              <a:buClr>
                <a:srgbClr val="860038"/>
              </a:buClr>
              <a:buFont typeface="+mj-lt"/>
              <a:buAutoNum type="arabicPeriod"/>
            </a:pPr>
            <a:r>
              <a:rPr lang="en-US" sz="2000" dirty="0">
                <a:solidFill>
                  <a:srgbClr val="000000"/>
                </a:solidFill>
                <a:latin typeface="Arial Narrow" panose="020B0606020202030204" pitchFamily="34" charset="0"/>
              </a:rPr>
              <a:t>Sign-off on safety</a:t>
            </a:r>
          </a:p>
          <a:p>
            <a:pPr marL="1371600" lvl="2" indent="-457200">
              <a:buClr>
                <a:srgbClr val="860038"/>
              </a:buClr>
              <a:buFont typeface="+mj-lt"/>
              <a:buAutoNum type="arabicPeriod"/>
            </a:pPr>
            <a:r>
              <a:rPr lang="en-US" sz="2000" dirty="0">
                <a:solidFill>
                  <a:srgbClr val="000000"/>
                </a:solidFill>
                <a:latin typeface="Arial Narrow" panose="020B0606020202030204" pitchFamily="34" charset="0"/>
              </a:rPr>
              <a:t>Job Complete</a:t>
            </a:r>
          </a:p>
          <a:p>
            <a:pPr marL="1371600" lvl="2" indent="-457200">
              <a:buClr>
                <a:srgbClr val="860038"/>
              </a:buClr>
              <a:buFont typeface="+mj-lt"/>
              <a:buAutoNum type="arabicPeriod"/>
            </a:pPr>
            <a:r>
              <a:rPr lang="en-US" sz="2000" dirty="0">
                <a:solidFill>
                  <a:srgbClr val="000000"/>
                </a:solidFill>
                <a:latin typeface="Arial Narrow" panose="020B0606020202030204" pitchFamily="34" charset="0"/>
              </a:rPr>
              <a:t>Pre-departure meeting</a:t>
            </a:r>
          </a:p>
          <a:p>
            <a:pPr marL="1371600" lvl="2" indent="-457200">
              <a:buClr>
                <a:srgbClr val="860038"/>
              </a:buClr>
              <a:buFont typeface="+mj-lt"/>
              <a:buAutoNum type="arabicPeriod"/>
            </a:pPr>
            <a:r>
              <a:rPr lang="en-US" sz="2000" dirty="0">
                <a:solidFill>
                  <a:srgbClr val="000000"/>
                </a:solidFill>
                <a:latin typeface="Arial Narrow" panose="020B0606020202030204" pitchFamily="34" charset="0"/>
              </a:rPr>
              <a:t>Leave Location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561" y="3157239"/>
            <a:ext cx="4816808" cy="7908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6860706"/>
      </p:ext>
    </p:extLst>
  </p:cSld>
  <p:clrMapOvr>
    <a:masterClrMapping/>
  </p:clrMapOvr>
  <p:transition spd="slow">
    <p:wipe dir="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3" name="TextBox 2"/>
          <p:cNvSpPr txBox="1"/>
          <p:nvPr/>
        </p:nvSpPr>
        <p:spPr>
          <a:xfrm>
            <a:off x="336342" y="1258785"/>
            <a:ext cx="10106028" cy="407804"/>
          </a:xfrm>
          <a:prstGeom prst="rect">
            <a:avLst/>
          </a:prstGeom>
          <a:noFill/>
        </p:spPr>
        <p:txBody>
          <a:bodyPr wrap="square" rtlCol="0">
            <a:spAutoFit/>
          </a:bodyPr>
          <a:lstStyle/>
          <a:p>
            <a:pPr marL="457200" indent="-457200">
              <a:buClr>
                <a:srgbClr val="860038"/>
              </a:buClr>
              <a:buFont typeface="+mj-lt"/>
              <a:buAutoNum type="arabicPeriod" startAt="17"/>
            </a:pPr>
            <a:r>
              <a:rPr lang="en-US" sz="2000" dirty="0">
                <a:solidFill>
                  <a:srgbClr val="000000"/>
                </a:solidFill>
                <a:latin typeface="Arial Narrow" panose="020B0606020202030204" pitchFamily="34" charset="0"/>
              </a:rPr>
              <a:t>Under the treatment report window click               , then enter the job steps one at a time: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7403" y="1328010"/>
            <a:ext cx="791953" cy="26935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868" y="2172909"/>
            <a:ext cx="7207724" cy="332664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5538" y="5887193"/>
            <a:ext cx="743054" cy="247685"/>
          </a:xfrm>
          <a:prstGeom prst="rect">
            <a:avLst/>
          </a:prstGeom>
        </p:spPr>
      </p:pic>
      <p:cxnSp>
        <p:nvCxnSpPr>
          <p:cNvPr id="9" name="Straight Arrow Connector 8"/>
          <p:cNvCxnSpPr>
            <a:endCxn id="7" idx="3"/>
          </p:cNvCxnSpPr>
          <p:nvPr/>
        </p:nvCxnSpPr>
        <p:spPr>
          <a:xfrm flipH="1">
            <a:off x="9468592" y="5887193"/>
            <a:ext cx="470130" cy="12384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222646"/>
      </p:ext>
    </p:extLst>
  </p:cSld>
  <p:clrMapOvr>
    <a:masterClrMapping/>
  </p:clrMapOvr>
  <p:transition spd="slow">
    <p:wipe dir="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3" name="TextBox 2"/>
          <p:cNvSpPr txBox="1"/>
          <p:nvPr/>
        </p:nvSpPr>
        <p:spPr>
          <a:xfrm>
            <a:off x="336342" y="1258784"/>
            <a:ext cx="10106028" cy="407804"/>
          </a:xfrm>
          <a:prstGeom prst="rect">
            <a:avLst/>
          </a:prstGeom>
          <a:noFill/>
        </p:spPr>
        <p:txBody>
          <a:bodyPr wrap="square" rtlCol="0">
            <a:spAutoFit/>
          </a:bodyPr>
          <a:lstStyle/>
          <a:p>
            <a:pPr>
              <a:buClr>
                <a:srgbClr val="860038"/>
              </a:buClr>
            </a:pPr>
            <a:r>
              <a:rPr lang="en-US" sz="2000" dirty="0">
                <a:solidFill>
                  <a:srgbClr val="000000"/>
                </a:solidFill>
                <a:latin typeface="Arial Narrow" panose="020B0606020202030204" pitchFamily="34" charset="0"/>
              </a:rPr>
              <a:t>This is an example of a typical treatment report; pre job</a:t>
            </a:r>
            <a:r>
              <a:rPr lang="en-US" sz="2050" dirty="0">
                <a:solidFill>
                  <a:srgbClr val="000000"/>
                </a:solidFill>
                <a:latin typeface="Arial Narrow" panose="020B0606020202030204" pitchFamily="34" charset="0"/>
              </a:rPr>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341" y="2089781"/>
            <a:ext cx="7207724" cy="25416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1697248"/>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Preparation </a:t>
            </a:r>
            <a:r>
              <a:rPr lang="en-US" dirty="0" err="1"/>
              <a:t>Steacs</a:t>
            </a:r>
            <a:br>
              <a:rPr lang="en-US" dirty="0"/>
            </a:br>
            <a:r>
              <a:rPr lang="en-US" dirty="0">
                <a:solidFill>
                  <a:schemeClr val="bg1">
                    <a:lumMod val="75000"/>
                  </a:schemeClr>
                </a:solidFill>
              </a:rPr>
              <a:t>briefing exercise</a:t>
            </a:r>
            <a:endParaRPr lang="en-US" dirty="0"/>
          </a:p>
        </p:txBody>
      </p:sp>
      <p:sp>
        <p:nvSpPr>
          <p:cNvPr id="6" name="TextBox 5"/>
          <p:cNvSpPr txBox="1"/>
          <p:nvPr/>
        </p:nvSpPr>
        <p:spPr>
          <a:xfrm>
            <a:off x="342900" y="1430215"/>
            <a:ext cx="10005061" cy="1169551"/>
          </a:xfrm>
          <a:prstGeom prst="rect">
            <a:avLst/>
          </a:prstGeom>
          <a:noFill/>
          <a:ln>
            <a:noFill/>
          </a:ln>
        </p:spPr>
        <p:txBody>
          <a:bodyPr wrap="square" rtlCol="0">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Execution – Define the specific duties for each employee, the associated hazards that are identified with that task, and the controls that can be put in place to mitigate the risk.</a:t>
            </a:r>
          </a:p>
          <a:p>
            <a:pPr marL="271463"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176" y="2584378"/>
            <a:ext cx="8566785" cy="3581347"/>
          </a:xfrm>
          <a:prstGeom prst="rect">
            <a:avLst/>
          </a:prstGeom>
        </p:spPr>
      </p:pic>
    </p:spTree>
    <p:extLst>
      <p:ext uri="{BB962C8B-B14F-4D97-AF65-F5344CB8AC3E}">
        <p14:creationId xmlns:p14="http://schemas.microsoft.com/office/powerpoint/2010/main" val="78960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3" name="TextBox 2"/>
          <p:cNvSpPr txBox="1"/>
          <p:nvPr/>
        </p:nvSpPr>
        <p:spPr>
          <a:xfrm>
            <a:off x="336342" y="1258785"/>
            <a:ext cx="10106028" cy="723275"/>
          </a:xfrm>
          <a:prstGeom prst="rect">
            <a:avLst/>
          </a:prstGeom>
          <a:noFill/>
        </p:spPr>
        <p:txBody>
          <a:bodyPr wrap="square" rtlCol="0">
            <a:spAutoFit/>
          </a:bodyPr>
          <a:lstStyle/>
          <a:p>
            <a:pPr marL="457200" indent="-457200">
              <a:buClr>
                <a:srgbClr val="860038"/>
              </a:buClr>
              <a:buFont typeface="+mj-lt"/>
              <a:buAutoNum type="arabicPeriod" startAt="18"/>
            </a:pPr>
            <a:r>
              <a:rPr lang="en-US" sz="2000" dirty="0">
                <a:solidFill>
                  <a:srgbClr val="000000"/>
                </a:solidFill>
                <a:latin typeface="Arial Narrow" panose="020B0606020202030204" pitchFamily="34" charset="0"/>
              </a:rPr>
              <a:t>Once you get into the actual pumping of the job it is important to select the correct stage, and check the box that says “is entry to be included in overall calculation?”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919" y="2684836"/>
            <a:ext cx="3810532" cy="562053"/>
          </a:xfrm>
          <a:prstGeom prst="rect">
            <a:avLst/>
          </a:prstGeom>
          <a:ln>
            <a:noFill/>
          </a:ln>
          <a:effectLst>
            <a:outerShdw blurRad="292100" dist="139700" dir="2700000" algn="tl" rotWithShape="0">
              <a:srgbClr val="333333">
                <a:alpha val="65000"/>
              </a:srgbClr>
            </a:outerShdw>
          </a:effectLst>
        </p:spPr>
      </p:pic>
      <p:sp>
        <p:nvSpPr>
          <p:cNvPr id="5" name="Oval 4"/>
          <p:cNvSpPr/>
          <p:nvPr/>
        </p:nvSpPr>
        <p:spPr>
          <a:xfrm>
            <a:off x="2972791" y="2684836"/>
            <a:ext cx="1353787" cy="7352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057" y="2589572"/>
            <a:ext cx="2886478" cy="657317"/>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1791920" y="3586348"/>
            <a:ext cx="4161577" cy="1038746"/>
          </a:xfrm>
          <a:prstGeom prst="rect">
            <a:avLst/>
          </a:prstGeom>
          <a:noFill/>
        </p:spPr>
        <p:txBody>
          <a:bodyPr wrap="square" rtlCol="0">
            <a:spAutoFit/>
          </a:bodyPr>
          <a:lstStyle/>
          <a:p>
            <a:pPr marL="457200" indent="-457200">
              <a:buClr>
                <a:srgbClr val="860038"/>
              </a:buClr>
              <a:buFont typeface="Arial" panose="020B0604020202020204" pitchFamily="34" charset="0"/>
              <a:buChar char="•"/>
            </a:pPr>
            <a:r>
              <a:rPr lang="en-US" sz="2000" dirty="0">
                <a:solidFill>
                  <a:srgbClr val="000000"/>
                </a:solidFill>
                <a:latin typeface="Arial Narrow" panose="020B0606020202030204" pitchFamily="34" charset="0"/>
              </a:rPr>
              <a:t>This will enable the program to keep a running total of fluids pumped during that stage</a:t>
            </a:r>
            <a:r>
              <a:rPr lang="en-US" sz="2050" dirty="0">
                <a:solidFill>
                  <a:srgbClr val="000000"/>
                </a:solidFill>
                <a:latin typeface="Arial Narrow" panose="020B0606020202030204" pitchFamily="34" charset="0"/>
              </a:rPr>
              <a:t>.</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0583" y="3586348"/>
            <a:ext cx="1196083" cy="25830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1969429"/>
      </p:ext>
    </p:extLst>
  </p:cSld>
  <p:clrMapOvr>
    <a:masterClrMapping/>
  </p:clrMapOvr>
  <p:transition spd="slow">
    <p:wipe dir="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3" name="TextBox 2"/>
          <p:cNvSpPr txBox="1"/>
          <p:nvPr/>
        </p:nvSpPr>
        <p:spPr>
          <a:xfrm>
            <a:off x="336342" y="1258785"/>
            <a:ext cx="10106028" cy="723275"/>
          </a:xfrm>
          <a:prstGeom prst="rect">
            <a:avLst/>
          </a:prstGeom>
          <a:noFill/>
        </p:spPr>
        <p:txBody>
          <a:bodyPr wrap="square" rtlCol="0">
            <a:spAutoFit/>
          </a:bodyPr>
          <a:lstStyle/>
          <a:p>
            <a:pPr marL="457200" indent="-457200">
              <a:buClr>
                <a:srgbClr val="860038"/>
              </a:buClr>
              <a:buFont typeface="+mj-lt"/>
              <a:buAutoNum type="arabicPeriod" startAt="19"/>
            </a:pPr>
            <a:r>
              <a:rPr lang="en-US" sz="2000" dirty="0">
                <a:solidFill>
                  <a:srgbClr val="000000"/>
                </a:solidFill>
                <a:latin typeface="Arial Narrow" panose="020B0606020202030204" pitchFamily="34" charset="0"/>
              </a:rPr>
              <a:t>Enter each stage of the job, including all information that is available.  It is helpful to use the FDAS chart as a reference, or keep log of the job in a tally book.</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283" y="2459113"/>
            <a:ext cx="8948057" cy="28633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7359620"/>
      </p:ext>
    </p:extLst>
  </p:cSld>
  <p:clrMapOvr>
    <a:masterClrMapping/>
  </p:clrMapOvr>
  <p:transition spd="slow">
    <p:wipe dir="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3" name="TextBox 2"/>
          <p:cNvSpPr txBox="1"/>
          <p:nvPr/>
        </p:nvSpPr>
        <p:spPr>
          <a:xfrm>
            <a:off x="336342" y="1258784"/>
            <a:ext cx="10106028" cy="407804"/>
          </a:xfrm>
          <a:prstGeom prst="rect">
            <a:avLst/>
          </a:prstGeom>
          <a:noFill/>
        </p:spPr>
        <p:txBody>
          <a:bodyPr wrap="square" rtlCol="0">
            <a:spAutoFit/>
          </a:bodyPr>
          <a:lstStyle/>
          <a:p>
            <a:pPr marL="457200" indent="-457200">
              <a:buClr>
                <a:srgbClr val="860038"/>
              </a:buClr>
              <a:buFont typeface="+mj-lt"/>
              <a:buAutoNum type="arabicPeriod" startAt="20"/>
            </a:pPr>
            <a:r>
              <a:rPr lang="en-US" sz="2000" dirty="0">
                <a:solidFill>
                  <a:srgbClr val="000000"/>
                </a:solidFill>
                <a:latin typeface="Arial Narrow" panose="020B0606020202030204" pitchFamily="34" charset="0"/>
              </a:rPr>
              <a:t>Post-job operations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60" y="1956758"/>
            <a:ext cx="6648244" cy="12020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5353447"/>
      </p:ext>
    </p:extLst>
  </p:cSld>
  <p:clrMapOvr>
    <a:masterClrMapping/>
  </p:clrMapOvr>
  <p:transition spd="slow">
    <p:wipe dir="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3" name="TextBox 2"/>
          <p:cNvSpPr txBox="1"/>
          <p:nvPr/>
        </p:nvSpPr>
        <p:spPr>
          <a:xfrm>
            <a:off x="336342" y="1258785"/>
            <a:ext cx="10106028" cy="400110"/>
          </a:xfrm>
          <a:prstGeom prst="rect">
            <a:avLst/>
          </a:prstGeom>
          <a:noFill/>
        </p:spPr>
        <p:txBody>
          <a:bodyPr wrap="square" rtlCol="0">
            <a:spAutoFit/>
          </a:bodyPr>
          <a:lstStyle/>
          <a:p>
            <a:pPr marL="457200" indent="-457200">
              <a:buClr>
                <a:srgbClr val="860038"/>
              </a:buClr>
              <a:buFont typeface="+mj-lt"/>
              <a:buAutoNum type="arabicPeriod" startAt="21"/>
            </a:pPr>
            <a:r>
              <a:rPr lang="en-US" sz="2000" dirty="0">
                <a:solidFill>
                  <a:srgbClr val="000000"/>
                </a:solidFill>
                <a:latin typeface="Arial Narrow" panose="020B0606020202030204" pitchFamily="34" charset="0"/>
              </a:rPr>
              <a:t>Finish the treatment report by confirming that the float held, fluid returns, and FDAS functionality.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9659" y="2277392"/>
            <a:ext cx="5713305" cy="35058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5673281"/>
      </p:ext>
    </p:extLst>
  </p:cSld>
  <p:clrMapOvr>
    <a:masterClrMapping/>
  </p:clrMapOvr>
  <p:transition spd="slow">
    <p:wipe dir="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3" name="TextBox 2"/>
          <p:cNvSpPr txBox="1"/>
          <p:nvPr/>
        </p:nvSpPr>
        <p:spPr>
          <a:xfrm>
            <a:off x="336342" y="1258785"/>
            <a:ext cx="10106028" cy="2870016"/>
          </a:xfrm>
          <a:prstGeom prst="rect">
            <a:avLst/>
          </a:prstGeom>
          <a:noFill/>
        </p:spPr>
        <p:txBody>
          <a:bodyPr wrap="square" rtlCol="0">
            <a:spAutoFit/>
          </a:bodyPr>
          <a:lstStyle/>
          <a:p>
            <a:pPr marL="457200" indent="-457200">
              <a:buClr>
                <a:srgbClr val="860038"/>
              </a:buClr>
              <a:buFont typeface="+mj-lt"/>
              <a:buAutoNum type="arabicPeriod" startAt="22"/>
            </a:pPr>
            <a:r>
              <a:rPr lang="en-US" sz="2000" dirty="0">
                <a:solidFill>
                  <a:srgbClr val="000000"/>
                </a:solidFill>
                <a:latin typeface="Arial Narrow" panose="020B0606020202030204" pitchFamily="34" charset="0"/>
              </a:rPr>
              <a:t>Under the “Sanjel Contacts” tab, verify that the field supervisor (yourself), the coordinator, job designer, and Client Solutions Rep are all correct.  The latter 2 can be found on the program cover page</a:t>
            </a:r>
            <a:r>
              <a:rPr lang="en-US" sz="2050" dirty="0">
                <a:solidFill>
                  <a:srgbClr val="000000"/>
                </a:solidFill>
                <a:latin typeface="Arial Narrow" panose="020B0606020202030204" pitchFamily="34" charset="0"/>
              </a:rPr>
              <a:t>.</a:t>
            </a:r>
          </a:p>
          <a:p>
            <a:pPr marL="457200" indent="-457200">
              <a:buClr>
                <a:srgbClr val="860038"/>
              </a:buClr>
              <a:buFont typeface="+mj-lt"/>
              <a:buAutoNum type="arabicPeriod" startAt="22"/>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22"/>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22"/>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22"/>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22"/>
            </a:pPr>
            <a:r>
              <a:rPr lang="en-US" sz="2000" dirty="0">
                <a:solidFill>
                  <a:srgbClr val="000000"/>
                </a:solidFill>
                <a:latin typeface="Arial Narrow" panose="020B0606020202030204" pitchFamily="34" charset="0"/>
              </a:rPr>
              <a:t>Switch to the “Units and Personnel” tab</a:t>
            </a:r>
          </a:p>
          <a:p>
            <a:pPr marL="457200" indent="-457200">
              <a:buClr>
                <a:srgbClr val="860038"/>
              </a:buClr>
              <a:buFont typeface="+mj-lt"/>
              <a:buAutoNum type="arabicPeriod" startAt="22"/>
            </a:pPr>
            <a:endParaRPr lang="en-US" sz="2400" dirty="0">
              <a:solidFill>
                <a:srgbClr val="000000"/>
              </a:solidFill>
              <a:latin typeface="Arial Narrow" panose="020B0606020202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9658" y="2161066"/>
            <a:ext cx="5713305" cy="106545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309" y="4358245"/>
            <a:ext cx="5640654" cy="14606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09006796"/>
      </p:ext>
    </p:extLst>
  </p:cSld>
  <p:clrMapOvr>
    <a:masterClrMapping/>
  </p:clrMapOvr>
  <p:transition spd="slow">
    <p:wipe dir="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3" name="TextBox 2"/>
          <p:cNvSpPr txBox="1"/>
          <p:nvPr/>
        </p:nvSpPr>
        <p:spPr>
          <a:xfrm>
            <a:off x="336342" y="1258784"/>
            <a:ext cx="10106028" cy="2308324"/>
          </a:xfrm>
          <a:prstGeom prst="rect">
            <a:avLst/>
          </a:prstGeom>
          <a:noFill/>
        </p:spPr>
        <p:txBody>
          <a:bodyPr wrap="square" rtlCol="0">
            <a:spAutoFit/>
          </a:bodyPr>
          <a:lstStyle/>
          <a:p>
            <a:pPr marL="457200" indent="-457200">
              <a:buClr>
                <a:srgbClr val="860038"/>
              </a:buClr>
              <a:buFont typeface="+mj-lt"/>
              <a:buAutoNum type="arabicPeriod" startAt="24"/>
            </a:pPr>
            <a:r>
              <a:rPr lang="en-US" sz="2000" dirty="0">
                <a:solidFill>
                  <a:srgbClr val="000000"/>
                </a:solidFill>
                <a:latin typeface="Arial Narrow" panose="020B0606020202030204" pitchFamily="34" charset="0"/>
              </a:rPr>
              <a:t>Select one of the units that was on the job and click</a:t>
            </a:r>
          </a:p>
          <a:p>
            <a:pPr marL="457200" indent="-457200">
              <a:buClr>
                <a:srgbClr val="860038"/>
              </a:buClr>
              <a:buFont typeface="+mj-lt"/>
              <a:buAutoNum type="arabicPeriod" startAt="24"/>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24"/>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24"/>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24"/>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7650" y="1747652"/>
            <a:ext cx="4897323" cy="1008848"/>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536" y="3181758"/>
            <a:ext cx="5473465" cy="3128849"/>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7649" y="4962125"/>
            <a:ext cx="743054" cy="247685"/>
          </a:xfrm>
          <a:prstGeom prst="rect">
            <a:avLst/>
          </a:prstGeom>
        </p:spPr>
      </p:pic>
      <p:sp>
        <p:nvSpPr>
          <p:cNvPr id="9" name="TextBox 8"/>
          <p:cNvSpPr txBox="1"/>
          <p:nvPr/>
        </p:nvSpPr>
        <p:spPr>
          <a:xfrm>
            <a:off x="336341" y="3181757"/>
            <a:ext cx="4229242" cy="1015663"/>
          </a:xfrm>
          <a:prstGeom prst="rect">
            <a:avLst/>
          </a:prstGeom>
          <a:noFill/>
        </p:spPr>
        <p:txBody>
          <a:bodyPr wrap="square" rtlCol="0">
            <a:spAutoFit/>
          </a:bodyPr>
          <a:lstStyle/>
          <a:p>
            <a:pPr marL="457200" indent="-457200">
              <a:buClr>
                <a:srgbClr val="860038"/>
              </a:buClr>
              <a:buFont typeface="+mj-lt"/>
              <a:buAutoNum type="arabicPeriod" startAt="25"/>
            </a:pPr>
            <a:r>
              <a:rPr lang="en-US" sz="2000" dirty="0">
                <a:solidFill>
                  <a:srgbClr val="000000"/>
                </a:solidFill>
                <a:latin typeface="Arial Narrow" panose="020B0606020202030204" pitchFamily="34" charset="0"/>
              </a:rPr>
              <a:t>Update the information including km driven, off road travel, travel time, and unit on and off location time.	</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9073" y="1388902"/>
            <a:ext cx="714475" cy="228632"/>
          </a:xfrm>
          <a:prstGeom prst="rect">
            <a:avLst/>
          </a:prstGeom>
        </p:spPr>
      </p:pic>
      <p:cxnSp>
        <p:nvCxnSpPr>
          <p:cNvPr id="12" name="Straight Arrow Connector 11"/>
          <p:cNvCxnSpPr>
            <a:stCxn id="9" idx="2"/>
            <a:endCxn id="8" idx="1"/>
          </p:cNvCxnSpPr>
          <p:nvPr/>
        </p:nvCxnSpPr>
        <p:spPr>
          <a:xfrm>
            <a:off x="2450962" y="4197420"/>
            <a:ext cx="1166687" cy="88854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422759"/>
      </p:ext>
    </p:extLst>
  </p:cSld>
  <p:clrMapOvr>
    <a:masterClrMapping/>
  </p:clrMapOvr>
  <p:transition spd="slow">
    <p:wipe dir="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5" name="Rectangle 4"/>
          <p:cNvSpPr/>
          <p:nvPr/>
        </p:nvSpPr>
        <p:spPr>
          <a:xfrm>
            <a:off x="336341" y="1314135"/>
            <a:ext cx="10177655" cy="5416868"/>
          </a:xfrm>
          <a:prstGeom prst="rect">
            <a:avLst/>
          </a:prstGeom>
        </p:spPr>
        <p:txBody>
          <a:bodyPr wrap="square">
            <a:spAutoFit/>
          </a:bodyPr>
          <a:lstStyle/>
          <a:p>
            <a:pPr marL="514350" indent="-514350">
              <a:buClr>
                <a:srgbClr val="860038"/>
              </a:buClr>
              <a:buFont typeface="+mj-lt"/>
              <a:buAutoNum type="arabicPeriod" startAt="26"/>
            </a:pPr>
            <a:r>
              <a:rPr lang="en-US" sz="2000" dirty="0">
                <a:solidFill>
                  <a:srgbClr val="000000"/>
                </a:solidFill>
                <a:latin typeface="Arial Narrow" panose="020B0606020202030204" pitchFamily="34" charset="0"/>
              </a:rPr>
              <a:t>The following message will appear:</a:t>
            </a:r>
          </a:p>
          <a:p>
            <a:pPr marL="514350" indent="-514350">
              <a:buClr>
                <a:srgbClr val="860038"/>
              </a:buClr>
              <a:buFont typeface="+mj-lt"/>
              <a:buAutoNum type="arabicPeriod" startAt="26"/>
            </a:pPr>
            <a:endParaRPr lang="en-US" sz="2400" dirty="0">
              <a:solidFill>
                <a:srgbClr val="000000"/>
              </a:solidFill>
              <a:latin typeface="Arial Narrow" panose="020B0606020202030204" pitchFamily="34" charset="0"/>
            </a:endParaRPr>
          </a:p>
          <a:p>
            <a:pPr marL="514350" indent="-514350">
              <a:buClr>
                <a:srgbClr val="860038"/>
              </a:buClr>
              <a:buFont typeface="+mj-lt"/>
              <a:buAutoNum type="arabicPeriod" startAt="26"/>
            </a:pPr>
            <a:endParaRPr lang="en-US" sz="2400" dirty="0">
              <a:solidFill>
                <a:srgbClr val="000000"/>
              </a:solidFill>
              <a:latin typeface="Arial Narrow" panose="020B0606020202030204" pitchFamily="34" charset="0"/>
            </a:endParaRPr>
          </a:p>
          <a:p>
            <a:pPr marL="514350" indent="-514350">
              <a:buClr>
                <a:srgbClr val="860038"/>
              </a:buClr>
              <a:buFont typeface="+mj-lt"/>
              <a:buAutoNum type="arabicPeriod" startAt="26"/>
            </a:pPr>
            <a:endParaRPr lang="en-US" sz="2400" dirty="0">
              <a:solidFill>
                <a:srgbClr val="000000"/>
              </a:solidFill>
              <a:latin typeface="Arial Narrow" panose="020B0606020202030204" pitchFamily="34" charset="0"/>
            </a:endParaRPr>
          </a:p>
          <a:p>
            <a:pPr marL="514350" indent="-514350">
              <a:buClr>
                <a:srgbClr val="860038"/>
              </a:buClr>
              <a:buFont typeface="+mj-lt"/>
              <a:buAutoNum type="arabicPeriod" startAt="26"/>
            </a:pPr>
            <a:endParaRPr lang="en-US" sz="2400" dirty="0">
              <a:solidFill>
                <a:srgbClr val="000000"/>
              </a:solidFill>
              <a:latin typeface="Arial Narrow" panose="020B0606020202030204" pitchFamily="34" charset="0"/>
            </a:endParaRPr>
          </a:p>
          <a:p>
            <a:pPr marL="514350" indent="-514350">
              <a:buClr>
                <a:srgbClr val="860038"/>
              </a:buClr>
              <a:buFont typeface="+mj-lt"/>
              <a:buAutoNum type="arabicPeriod" startAt="26"/>
            </a:pPr>
            <a:endParaRPr lang="en-US" sz="2400" dirty="0">
              <a:solidFill>
                <a:srgbClr val="000000"/>
              </a:solidFill>
              <a:latin typeface="Arial Narrow" panose="020B0606020202030204" pitchFamily="34" charset="0"/>
            </a:endParaRPr>
          </a:p>
          <a:p>
            <a:pPr>
              <a:buClr>
                <a:srgbClr val="860038"/>
              </a:buClr>
            </a:pPr>
            <a:r>
              <a:rPr lang="en-US" sz="2000" dirty="0">
                <a:solidFill>
                  <a:srgbClr val="000000"/>
                </a:solidFill>
                <a:latin typeface="Arial Narrow" panose="020B0606020202030204" pitchFamily="34" charset="0"/>
              </a:rPr>
              <a:t>	Click “yes”.  All units will now be updated with the same information.  You will have to go back and change any bin hauls or hot shots that might be on there.  If you are unsure of the dates and times you can put approximate times.  Do not leave bin haul units and drivers the same as the crew that did the job, as this has an effect on the Lobo charges</a:t>
            </a:r>
            <a:r>
              <a:rPr lang="en-US" sz="2050" dirty="0">
                <a:solidFill>
                  <a:srgbClr val="000000"/>
                </a:solidFill>
                <a:latin typeface="Arial Narrow" panose="020B0606020202030204" pitchFamily="34" charset="0"/>
              </a:rPr>
              <a:t>.</a:t>
            </a:r>
          </a:p>
          <a:p>
            <a:pPr>
              <a:buClr>
                <a:srgbClr val="860038"/>
              </a:buClr>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3317" y="1773767"/>
            <a:ext cx="4342199" cy="16700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8682003"/>
      </p:ext>
    </p:extLst>
  </p:cSld>
  <p:clrMapOvr>
    <a:masterClrMapping/>
  </p:clrMapOvr>
  <p:transition spd="slow">
    <p:wipe dir="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5" name="Rectangle 4"/>
          <p:cNvSpPr/>
          <p:nvPr/>
        </p:nvSpPr>
        <p:spPr>
          <a:xfrm>
            <a:off x="336341" y="1314135"/>
            <a:ext cx="11088846" cy="4732065"/>
          </a:xfrm>
          <a:prstGeom prst="rect">
            <a:avLst/>
          </a:prstGeom>
        </p:spPr>
        <p:txBody>
          <a:bodyPr wrap="square">
            <a:spAutoFit/>
          </a:bodyPr>
          <a:lstStyle/>
          <a:p>
            <a:pPr marL="514350" indent="-514350">
              <a:buClr>
                <a:srgbClr val="860038"/>
              </a:buClr>
              <a:buFont typeface="+mj-lt"/>
              <a:buAutoNum type="arabicPeriod" startAt="27"/>
            </a:pPr>
            <a:r>
              <a:rPr lang="en-US" sz="2000" dirty="0">
                <a:solidFill>
                  <a:srgbClr val="000000"/>
                </a:solidFill>
                <a:latin typeface="Arial Narrow" panose="020B0606020202030204" pitchFamily="34" charset="0"/>
              </a:rPr>
              <a:t>In the Job Bonuses area highlight each employee and double check/add information as needed.  As with the unit window you can update all employees.  Make sure to edit employees that were not there for the whole job or did a bin haul individually.</a:t>
            </a:r>
          </a:p>
          <a:p>
            <a:pPr marL="514350" indent="-514350">
              <a:buClr>
                <a:srgbClr val="860038"/>
              </a:buClr>
              <a:buFont typeface="+mj-lt"/>
              <a:buAutoNum type="arabicPeriod" startAt="27"/>
            </a:pPr>
            <a:endParaRPr lang="en-US" sz="2400" dirty="0">
              <a:solidFill>
                <a:srgbClr val="000000"/>
              </a:solidFill>
              <a:latin typeface="Arial Narrow" panose="020B0606020202030204" pitchFamily="34" charset="0"/>
            </a:endParaRPr>
          </a:p>
          <a:p>
            <a:pPr marL="514350" indent="-514350">
              <a:buClr>
                <a:srgbClr val="860038"/>
              </a:buClr>
              <a:buFont typeface="+mj-lt"/>
              <a:buAutoNum type="arabicPeriod" startAt="27"/>
            </a:pPr>
            <a:endParaRPr lang="en-US" sz="2400" dirty="0">
              <a:solidFill>
                <a:srgbClr val="000000"/>
              </a:solidFill>
              <a:latin typeface="Arial Narrow" panose="020B0606020202030204" pitchFamily="34" charset="0"/>
            </a:endParaRPr>
          </a:p>
          <a:p>
            <a:pPr marL="514350" indent="-514350">
              <a:buClr>
                <a:srgbClr val="860038"/>
              </a:buClr>
              <a:buFont typeface="+mj-lt"/>
              <a:buAutoNum type="arabicPeriod" startAt="27"/>
            </a:pPr>
            <a:endParaRPr lang="en-US" sz="2400" dirty="0">
              <a:solidFill>
                <a:srgbClr val="000000"/>
              </a:solidFill>
              <a:latin typeface="Arial Narrow" panose="020B0606020202030204" pitchFamily="34" charset="0"/>
            </a:endParaRPr>
          </a:p>
          <a:p>
            <a:pPr marL="514350" indent="-514350">
              <a:buClr>
                <a:srgbClr val="860038"/>
              </a:buClr>
              <a:buFont typeface="+mj-lt"/>
              <a:buAutoNum type="arabicPeriod" startAt="27"/>
            </a:pPr>
            <a:endParaRPr lang="en-US" sz="2400" dirty="0">
              <a:solidFill>
                <a:srgbClr val="000000"/>
              </a:solidFill>
              <a:latin typeface="Arial Narrow" panose="020B0606020202030204" pitchFamily="34" charset="0"/>
            </a:endParaRPr>
          </a:p>
          <a:p>
            <a:pPr marL="514350" indent="-514350">
              <a:buClr>
                <a:srgbClr val="860038"/>
              </a:buClr>
              <a:buFont typeface="+mj-lt"/>
              <a:buAutoNum type="arabicPeriod" startAt="27"/>
            </a:pPr>
            <a:endParaRPr lang="en-US" sz="2400" dirty="0">
              <a:solidFill>
                <a:srgbClr val="000000"/>
              </a:solidFill>
              <a:latin typeface="Arial Narrow" panose="020B0606020202030204" pitchFamily="34" charset="0"/>
            </a:endParaRPr>
          </a:p>
          <a:p>
            <a:pPr>
              <a:buClr>
                <a:srgbClr val="860038"/>
              </a:buClr>
            </a:pPr>
            <a:r>
              <a:rPr lang="en-US" sz="2400" dirty="0">
                <a:solidFill>
                  <a:srgbClr val="000000"/>
                </a:solidFill>
                <a:latin typeface="Arial Narrow" panose="020B0606020202030204" pitchFamily="34" charset="0"/>
              </a:rPr>
              <a:t>	</a:t>
            </a:r>
          </a:p>
          <a:p>
            <a:pPr>
              <a:buClr>
                <a:srgbClr val="860038"/>
              </a:buClr>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348" y="2435589"/>
            <a:ext cx="6215642" cy="37640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67234107"/>
      </p:ext>
    </p:extLst>
  </p:cSld>
  <p:clrMapOvr>
    <a:masterClrMapping/>
  </p:clrMapOvr>
  <p:transition spd="slow">
    <p:wipe dir="r"/>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5" name="Rectangle 4"/>
          <p:cNvSpPr/>
          <p:nvPr/>
        </p:nvSpPr>
        <p:spPr>
          <a:xfrm>
            <a:off x="336341" y="1314135"/>
            <a:ext cx="10058527" cy="5470728"/>
          </a:xfrm>
          <a:prstGeom prst="rect">
            <a:avLst/>
          </a:prstGeom>
        </p:spPr>
        <p:txBody>
          <a:bodyPr wrap="square">
            <a:spAutoFit/>
          </a:bodyPr>
          <a:lstStyle/>
          <a:p>
            <a:pPr marL="514350" indent="-514350">
              <a:buClr>
                <a:srgbClr val="860038"/>
              </a:buClr>
              <a:buFont typeface="+mj-lt"/>
              <a:buAutoNum type="arabicPeriod" startAt="28"/>
            </a:pPr>
            <a:r>
              <a:rPr lang="en-US" sz="2000" dirty="0">
                <a:solidFill>
                  <a:srgbClr val="000000"/>
                </a:solidFill>
                <a:latin typeface="Arial Narrow" panose="020B0606020202030204" pitchFamily="34" charset="0"/>
              </a:rPr>
              <a:t>Go to the comments tab.</a:t>
            </a:r>
          </a:p>
          <a:p>
            <a:pPr marL="514350" indent="-514350">
              <a:buClr>
                <a:srgbClr val="860038"/>
              </a:buClr>
              <a:buFont typeface="+mj-lt"/>
              <a:buAutoNum type="arabicPeriod" startAt="28"/>
            </a:pPr>
            <a:endParaRPr lang="en-US" sz="2400" dirty="0">
              <a:solidFill>
                <a:srgbClr val="000000"/>
              </a:solidFill>
              <a:latin typeface="Arial Narrow" panose="020B0606020202030204" pitchFamily="34" charset="0"/>
            </a:endParaRPr>
          </a:p>
          <a:p>
            <a:pPr marL="514350" indent="-514350">
              <a:buClr>
                <a:srgbClr val="860038"/>
              </a:buClr>
              <a:buFont typeface="+mj-lt"/>
              <a:buAutoNum type="arabicPeriod" startAt="28"/>
            </a:pPr>
            <a:endParaRPr lang="en-US" sz="2400" dirty="0">
              <a:solidFill>
                <a:srgbClr val="000000"/>
              </a:solidFill>
              <a:latin typeface="Arial Narrow" panose="020B0606020202030204" pitchFamily="34" charset="0"/>
            </a:endParaRPr>
          </a:p>
          <a:p>
            <a:pPr marL="514350" indent="-514350">
              <a:buClr>
                <a:srgbClr val="860038"/>
              </a:buClr>
              <a:buFont typeface="+mj-lt"/>
              <a:buAutoNum type="arabicPeriod" startAt="28"/>
            </a:pPr>
            <a:endParaRPr lang="en-US" sz="2400" dirty="0">
              <a:solidFill>
                <a:srgbClr val="000000"/>
              </a:solidFill>
              <a:latin typeface="Arial Narrow" panose="020B0606020202030204" pitchFamily="34" charset="0"/>
            </a:endParaRPr>
          </a:p>
          <a:p>
            <a:pPr marL="514350" indent="-514350">
              <a:buClr>
                <a:srgbClr val="860038"/>
              </a:buClr>
              <a:buFont typeface="+mj-lt"/>
              <a:buAutoNum type="arabicPeriod" startAt="28"/>
            </a:pPr>
            <a:endParaRPr lang="en-US" sz="2400" dirty="0">
              <a:solidFill>
                <a:srgbClr val="000000"/>
              </a:solidFill>
              <a:latin typeface="Arial Narrow" panose="020B0606020202030204" pitchFamily="34" charset="0"/>
            </a:endParaRPr>
          </a:p>
          <a:p>
            <a:pPr marL="514350" indent="-514350">
              <a:buClr>
                <a:srgbClr val="860038"/>
              </a:buClr>
              <a:buFont typeface="+mj-lt"/>
              <a:buAutoNum type="arabicPeriod" startAt="28"/>
            </a:pPr>
            <a:r>
              <a:rPr lang="en-US" sz="2000" dirty="0">
                <a:solidFill>
                  <a:srgbClr val="000000"/>
                </a:solidFill>
                <a:latin typeface="Arial Narrow" panose="020B0606020202030204" pitchFamily="34" charset="0"/>
              </a:rPr>
              <a:t>Although it is not a required field, the general comments section must be filled out.  This comment appears on a daily report so it is important to keep it factual, brief, and professional.</a:t>
            </a:r>
          </a:p>
          <a:p>
            <a:pPr marL="514350" indent="-514350">
              <a:buClr>
                <a:srgbClr val="860038"/>
              </a:buClr>
              <a:buFont typeface="+mj-lt"/>
              <a:buAutoNum type="arabicPeriod" startAt="28"/>
            </a:pPr>
            <a:endParaRPr lang="en-US" sz="2400" dirty="0">
              <a:solidFill>
                <a:srgbClr val="000000"/>
              </a:solidFill>
              <a:latin typeface="Arial Narrow" panose="020B0606020202030204" pitchFamily="34" charset="0"/>
            </a:endParaRPr>
          </a:p>
          <a:p>
            <a:pPr marL="514350" indent="-514350">
              <a:buClr>
                <a:srgbClr val="860038"/>
              </a:buClr>
              <a:buFont typeface="+mj-lt"/>
              <a:buAutoNum type="arabicPeriod" startAt="28"/>
            </a:pPr>
            <a:endParaRPr lang="en-US" sz="2400" dirty="0">
              <a:solidFill>
                <a:srgbClr val="000000"/>
              </a:solidFill>
              <a:latin typeface="Arial Narrow" panose="020B0606020202030204" pitchFamily="34" charset="0"/>
            </a:endParaRPr>
          </a:p>
          <a:p>
            <a:pPr marL="514350" indent="-514350">
              <a:buClr>
                <a:srgbClr val="860038"/>
              </a:buClr>
              <a:buFont typeface="+mj-lt"/>
              <a:buAutoNum type="arabicPeriod" startAt="28"/>
            </a:pPr>
            <a:endParaRPr lang="en-US" sz="2400" dirty="0">
              <a:solidFill>
                <a:srgbClr val="000000"/>
              </a:solidFill>
              <a:latin typeface="Arial Narrow" panose="020B0606020202030204" pitchFamily="34" charset="0"/>
            </a:endParaRPr>
          </a:p>
          <a:p>
            <a:pPr>
              <a:buClr>
                <a:srgbClr val="860038"/>
              </a:buClr>
            </a:pPr>
            <a:r>
              <a:rPr lang="en-US" sz="2400" dirty="0">
                <a:solidFill>
                  <a:srgbClr val="000000"/>
                </a:solidFill>
                <a:latin typeface="Arial Narrow" panose="020B0606020202030204" pitchFamily="34" charset="0"/>
              </a:rPr>
              <a:t>	</a:t>
            </a:r>
          </a:p>
          <a:p>
            <a:pPr>
              <a:buClr>
                <a:srgbClr val="860038"/>
              </a:buClr>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9860" y="1314135"/>
            <a:ext cx="4273349" cy="1307937"/>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320" y="4406444"/>
            <a:ext cx="6458608" cy="17602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2579194"/>
      </p:ext>
    </p:extLst>
  </p:cSld>
  <p:clrMapOvr>
    <a:masterClrMapping/>
  </p:clrMapOvr>
  <p:transition spd="slow">
    <p:wipe dir="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5" name="Rectangle 4"/>
          <p:cNvSpPr/>
          <p:nvPr/>
        </p:nvSpPr>
        <p:spPr>
          <a:xfrm>
            <a:off x="336341" y="1314135"/>
            <a:ext cx="10058527" cy="6555641"/>
          </a:xfrm>
          <a:prstGeom prst="rect">
            <a:avLst/>
          </a:prstGeom>
        </p:spPr>
        <p:txBody>
          <a:bodyPr wrap="square">
            <a:spAutoFit/>
          </a:bodyPr>
          <a:lstStyle/>
          <a:p>
            <a:pPr marL="514350" indent="-514350">
              <a:buClr>
                <a:srgbClr val="860038"/>
              </a:buClr>
              <a:buFont typeface="+mj-lt"/>
              <a:buAutoNum type="arabicPeriod" startAt="30"/>
            </a:pPr>
            <a:r>
              <a:rPr lang="en-US" sz="2000" dirty="0">
                <a:solidFill>
                  <a:srgbClr val="000000"/>
                </a:solidFill>
                <a:latin typeface="Arial Narrow" panose="020B0606020202030204" pitchFamily="34" charset="0"/>
              </a:rPr>
              <a:t>Go to the “Job Performance” tab.</a:t>
            </a:r>
          </a:p>
          <a:p>
            <a:pPr marL="514350" indent="-514350">
              <a:buClr>
                <a:srgbClr val="860038"/>
              </a:buClr>
              <a:buFont typeface="+mj-lt"/>
              <a:buAutoNum type="arabicPeriod" startAt="30"/>
            </a:pPr>
            <a:endParaRPr lang="en-US" sz="2200" dirty="0">
              <a:solidFill>
                <a:srgbClr val="000000"/>
              </a:solidFill>
              <a:latin typeface="Arial Narrow" panose="020B0606020202030204" pitchFamily="34" charset="0"/>
            </a:endParaRPr>
          </a:p>
          <a:p>
            <a:pPr marL="514350" indent="-514350">
              <a:buClr>
                <a:srgbClr val="860038"/>
              </a:buClr>
              <a:buFont typeface="+mj-lt"/>
              <a:buAutoNum type="arabicPeriod" startAt="30"/>
            </a:pPr>
            <a:endParaRPr lang="en-US" sz="2200" dirty="0">
              <a:solidFill>
                <a:srgbClr val="000000"/>
              </a:solidFill>
              <a:latin typeface="Arial Narrow" panose="020B0606020202030204" pitchFamily="34" charset="0"/>
            </a:endParaRPr>
          </a:p>
          <a:p>
            <a:pPr marL="514350" indent="-514350">
              <a:buClr>
                <a:srgbClr val="860038"/>
              </a:buClr>
              <a:buFont typeface="+mj-lt"/>
              <a:buAutoNum type="arabicPeriod" startAt="30"/>
            </a:pPr>
            <a:endParaRPr lang="en-US" sz="2000" dirty="0">
              <a:solidFill>
                <a:srgbClr val="000000"/>
              </a:solidFill>
              <a:latin typeface="Arial Narrow" panose="020B0606020202030204" pitchFamily="34" charset="0"/>
            </a:endParaRPr>
          </a:p>
          <a:p>
            <a:pPr marL="514350" indent="-514350">
              <a:buClr>
                <a:srgbClr val="860038"/>
              </a:buClr>
              <a:buFont typeface="+mj-lt"/>
              <a:buAutoNum type="arabicPeriod" startAt="30"/>
            </a:pPr>
            <a:r>
              <a:rPr lang="en-US" sz="2000" dirty="0">
                <a:solidFill>
                  <a:srgbClr val="000000"/>
                </a:solidFill>
                <a:latin typeface="Arial Narrow" panose="020B0606020202030204" pitchFamily="34" charset="0"/>
              </a:rPr>
              <a:t>Fill out required fields.  Comments on this page will be seen by all levels of management so again it is important to be brief and professional. </a:t>
            </a:r>
          </a:p>
          <a:p>
            <a:pPr marL="514350" indent="-514350">
              <a:buClr>
                <a:srgbClr val="860038"/>
              </a:buClr>
              <a:buFont typeface="+mj-lt"/>
              <a:buAutoNum type="arabicPeriod" startAt="30"/>
            </a:pPr>
            <a:endParaRPr lang="en-US" sz="2050" dirty="0">
              <a:solidFill>
                <a:srgbClr val="000000"/>
              </a:solidFill>
              <a:latin typeface="Arial Narrow" panose="020B0606020202030204" pitchFamily="34" charset="0"/>
            </a:endParaRPr>
          </a:p>
          <a:p>
            <a:pPr marL="514350" indent="-514350">
              <a:buClr>
                <a:srgbClr val="860038"/>
              </a:buClr>
              <a:buFont typeface="+mj-lt"/>
              <a:buAutoNum type="arabicPeriod" startAt="30"/>
            </a:pPr>
            <a:endParaRPr lang="en-US" sz="2400" dirty="0">
              <a:solidFill>
                <a:srgbClr val="000000"/>
              </a:solidFill>
              <a:latin typeface="Arial Narrow" panose="020B0606020202030204" pitchFamily="34" charset="0"/>
            </a:endParaRPr>
          </a:p>
          <a:p>
            <a:pPr marL="514350" indent="-514350">
              <a:buClr>
                <a:srgbClr val="860038"/>
              </a:buClr>
              <a:buFont typeface="+mj-lt"/>
              <a:buAutoNum type="arabicPeriod" startAt="30"/>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a:p>
            <a:pPr marL="514350" indent="-514350">
              <a:buClr>
                <a:srgbClr val="860038"/>
              </a:buClr>
              <a:buFont typeface="+mj-lt"/>
              <a:buAutoNum type="arabicPeriod" startAt="26"/>
            </a:pPr>
            <a:endParaRPr lang="en-US" sz="2400" dirty="0">
              <a:solidFill>
                <a:srgbClr val="000000"/>
              </a:solidFill>
              <a:latin typeface="Arial Narrow" panose="020B0606020202030204" pitchFamily="34" charset="0"/>
            </a:endParaRPr>
          </a:p>
          <a:p>
            <a:pPr marL="514350" indent="-514350">
              <a:buClr>
                <a:srgbClr val="860038"/>
              </a:buClr>
              <a:buFont typeface="+mj-lt"/>
              <a:buAutoNum type="arabicPeriod" startAt="26"/>
            </a:pPr>
            <a:endParaRPr lang="en-US" sz="2400" dirty="0">
              <a:solidFill>
                <a:srgbClr val="000000"/>
              </a:solidFill>
              <a:latin typeface="Arial Narrow" panose="020B0606020202030204" pitchFamily="34" charset="0"/>
            </a:endParaRPr>
          </a:p>
          <a:p>
            <a:pPr marL="514350" indent="-514350">
              <a:buClr>
                <a:srgbClr val="860038"/>
              </a:buClr>
              <a:buFont typeface="+mj-lt"/>
              <a:buAutoNum type="arabicPeriod" startAt="26"/>
            </a:pPr>
            <a:endParaRPr lang="en-US" sz="2400" dirty="0">
              <a:solidFill>
                <a:srgbClr val="000000"/>
              </a:solidFill>
              <a:latin typeface="Arial Narrow" panose="020B0606020202030204" pitchFamily="34" charset="0"/>
            </a:endParaRPr>
          </a:p>
          <a:p>
            <a:pPr>
              <a:buClr>
                <a:srgbClr val="860038"/>
              </a:buClr>
            </a:pPr>
            <a:r>
              <a:rPr lang="en-US" sz="2400" dirty="0">
                <a:solidFill>
                  <a:srgbClr val="000000"/>
                </a:solidFill>
                <a:latin typeface="Arial Narrow" panose="020B0606020202030204" pitchFamily="34" charset="0"/>
              </a:rPr>
              <a:t>	</a:t>
            </a:r>
          </a:p>
          <a:p>
            <a:pPr>
              <a:buClr>
                <a:srgbClr val="860038"/>
              </a:buClr>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122" y="1314388"/>
            <a:ext cx="4273349" cy="127727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812" y="3548346"/>
            <a:ext cx="5135677" cy="2698980"/>
          </a:xfrm>
          <a:prstGeom prst="rect">
            <a:avLst/>
          </a:prstGeom>
        </p:spPr>
      </p:pic>
    </p:spTree>
    <p:extLst>
      <p:ext uri="{BB962C8B-B14F-4D97-AF65-F5344CB8AC3E}">
        <p14:creationId xmlns:p14="http://schemas.microsoft.com/office/powerpoint/2010/main" val="796310079"/>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5"/>
          <p:cNvSpPr/>
          <p:nvPr/>
        </p:nvSpPr>
        <p:spPr>
          <a:xfrm>
            <a:off x="481263" y="1358699"/>
            <a:ext cx="8327389" cy="457200"/>
          </a:xfrm>
          <a:custGeom>
            <a:avLst/>
            <a:gdLst/>
            <a:ahLst/>
            <a:cxnLst/>
            <a:rect l="l" t="t" r="r" b="b"/>
            <a:pathLst>
              <a:path w="8327390" h="437514">
                <a:moveTo>
                  <a:pt x="0" y="0"/>
                </a:moveTo>
                <a:lnTo>
                  <a:pt x="8326793" y="0"/>
                </a:lnTo>
                <a:lnTo>
                  <a:pt x="8326793" y="437045"/>
                </a:lnTo>
                <a:lnTo>
                  <a:pt x="0" y="437045"/>
                </a:lnTo>
                <a:lnTo>
                  <a:pt x="0" y="0"/>
                </a:lnTo>
                <a:close/>
              </a:path>
            </a:pathLst>
          </a:custGeom>
          <a:solidFill>
            <a:schemeClr val="bg1">
              <a:lumMod val="85000"/>
            </a:schemeClr>
          </a:solidFill>
        </p:spPr>
        <p:txBody>
          <a:bodyPr wrap="square" lIns="0" tIns="0" rIns="0" bIns="0" rtlCol="0" anchor="ctr" anchorCtr="0"/>
          <a:lstStyle/>
          <a:p>
            <a:pPr marL="91440"/>
            <a:r>
              <a:rPr lang="en-US" b="1" dirty="0">
                <a:solidFill>
                  <a:srgbClr val="860038"/>
                </a:solidFill>
                <a:latin typeface="Arial Narrow"/>
                <a:cs typeface="Arial Narrow"/>
              </a:rPr>
              <a:t>Day 1</a:t>
            </a:r>
            <a:endParaRPr b="1" dirty="0">
              <a:solidFill>
                <a:srgbClr val="860038"/>
              </a:solidFill>
              <a:latin typeface="Arial Narrow"/>
              <a:cs typeface="Arial Narrow"/>
            </a:endParaRPr>
          </a:p>
        </p:txBody>
      </p:sp>
      <p:sp>
        <p:nvSpPr>
          <p:cNvPr id="3" name="object 3"/>
          <p:cNvSpPr/>
          <p:nvPr/>
        </p:nvSpPr>
        <p:spPr>
          <a:xfrm>
            <a:off x="1524000" y="1124743"/>
            <a:ext cx="9144000" cy="0"/>
          </a:xfrm>
          <a:custGeom>
            <a:avLst/>
            <a:gdLst/>
            <a:ahLst/>
            <a:cxnLst/>
            <a:rect l="l" t="t" r="r" b="b"/>
            <a:pathLst>
              <a:path w="9144000">
                <a:moveTo>
                  <a:pt x="0" y="0"/>
                </a:moveTo>
                <a:lnTo>
                  <a:pt x="9144000" y="0"/>
                </a:lnTo>
              </a:path>
            </a:pathLst>
          </a:custGeom>
          <a:ln w="25400">
            <a:solidFill>
              <a:srgbClr val="860036"/>
            </a:solidFill>
          </a:ln>
        </p:spPr>
        <p:txBody>
          <a:bodyPr wrap="square" lIns="0" tIns="0" rIns="0" bIns="0" rtlCol="0"/>
          <a:lstStyle/>
          <a:p>
            <a:endParaRPr dirty="0"/>
          </a:p>
        </p:txBody>
      </p:sp>
      <p:sp>
        <p:nvSpPr>
          <p:cNvPr id="12" name="object 12"/>
          <p:cNvSpPr txBox="1">
            <a:spLocks noGrp="1"/>
          </p:cNvSpPr>
          <p:nvPr>
            <p:ph type="title"/>
          </p:nvPr>
        </p:nvSpPr>
        <p:spPr>
          <a:xfrm>
            <a:off x="481263" y="618806"/>
            <a:ext cx="10145462" cy="492443"/>
          </a:xfrm>
          <a:prstGeom prst="rect">
            <a:avLst/>
          </a:prstGeom>
        </p:spPr>
        <p:txBody>
          <a:bodyPr vert="horz" wrap="square" lIns="0" tIns="0" rIns="0" bIns="0" numCol="1" rtlCol="0" anchor="b" anchorCtr="0" compatLnSpc="1">
            <a:prstTxWarp prst="textNoShape">
              <a:avLst/>
            </a:prstTxWarp>
            <a:spAutoFit/>
          </a:bodyPr>
          <a:lstStyle/>
          <a:p>
            <a:pPr marL="12700">
              <a:lnSpc>
                <a:spcPct val="100000"/>
              </a:lnSpc>
            </a:pPr>
            <a:r>
              <a:rPr spc="-20" dirty="0"/>
              <a:t>AG</a:t>
            </a:r>
            <a:r>
              <a:rPr spc="-30" dirty="0"/>
              <a:t>E</a:t>
            </a:r>
            <a:r>
              <a:rPr spc="-20" dirty="0"/>
              <a:t>NDA</a:t>
            </a:r>
          </a:p>
        </p:txBody>
      </p:sp>
      <p:sp>
        <p:nvSpPr>
          <p:cNvPr id="53" name="object 3"/>
          <p:cNvSpPr/>
          <p:nvPr/>
        </p:nvSpPr>
        <p:spPr>
          <a:xfrm>
            <a:off x="1524000" y="1124743"/>
            <a:ext cx="9144000" cy="0"/>
          </a:xfrm>
          <a:custGeom>
            <a:avLst/>
            <a:gdLst/>
            <a:ahLst/>
            <a:cxnLst/>
            <a:rect l="l" t="t" r="r" b="b"/>
            <a:pathLst>
              <a:path w="9144000">
                <a:moveTo>
                  <a:pt x="0" y="0"/>
                </a:moveTo>
                <a:lnTo>
                  <a:pt x="9144000" y="0"/>
                </a:lnTo>
              </a:path>
            </a:pathLst>
          </a:custGeom>
          <a:ln w="25400">
            <a:solidFill>
              <a:srgbClr val="860036"/>
            </a:solidFill>
          </a:ln>
        </p:spPr>
        <p:txBody>
          <a:bodyPr wrap="square" lIns="0" tIns="0" rIns="0" bIns="0" rtlCol="0"/>
          <a:lstStyle/>
          <a:p>
            <a:endParaRPr dirty="0"/>
          </a:p>
        </p:txBody>
      </p:sp>
      <p:graphicFrame>
        <p:nvGraphicFramePr>
          <p:cNvPr id="4" name="Object 3">
            <a:extLst>
              <a:ext uri="{FF2B5EF4-FFF2-40B4-BE49-F238E27FC236}">
                <a16:creationId xmlns:a16="http://schemas.microsoft.com/office/drawing/2014/main" id="{82C8773E-E88A-4E6E-9CDE-47D141E4F957}"/>
              </a:ext>
            </a:extLst>
          </p:cNvPr>
          <p:cNvGraphicFramePr>
            <a:graphicFrameLocks noChangeAspect="1"/>
          </p:cNvGraphicFramePr>
          <p:nvPr>
            <p:extLst>
              <p:ext uri="{D42A27DB-BD31-4B8C-83A1-F6EECF244321}">
                <p14:modId xmlns:p14="http://schemas.microsoft.com/office/powerpoint/2010/main" val="1874664827"/>
              </p:ext>
            </p:extLst>
          </p:nvPr>
        </p:nvGraphicFramePr>
        <p:xfrm>
          <a:off x="481263" y="1815899"/>
          <a:ext cx="6070600" cy="4203700"/>
        </p:xfrm>
        <a:graphic>
          <a:graphicData uri="http://schemas.openxmlformats.org/presentationml/2006/ole">
            <mc:AlternateContent xmlns:mc="http://schemas.openxmlformats.org/markup-compatibility/2006">
              <mc:Choice xmlns:v="urn:schemas-microsoft-com:vml" Requires="v">
                <p:oleObj spid="_x0000_s4255" name="Worksheet" r:id="rId4" imgW="5114925" imgH="4181380" progId="Excel.Sheet.12">
                  <p:embed/>
                </p:oleObj>
              </mc:Choice>
              <mc:Fallback>
                <p:oleObj name="Worksheet" r:id="rId4" imgW="5114925" imgH="4181380" progId="Excel.Sheet.12">
                  <p:embed/>
                  <p:pic>
                    <p:nvPicPr>
                      <p:cNvPr id="0" name=""/>
                      <p:cNvPicPr/>
                      <p:nvPr/>
                    </p:nvPicPr>
                    <p:blipFill>
                      <a:blip r:embed="rId5"/>
                      <a:stretch>
                        <a:fillRect/>
                      </a:stretch>
                    </p:blipFill>
                    <p:spPr>
                      <a:xfrm>
                        <a:off x="481263" y="1815899"/>
                        <a:ext cx="6070600" cy="4203700"/>
                      </a:xfrm>
                      <a:prstGeom prst="rect">
                        <a:avLst/>
                      </a:prstGeom>
                    </p:spPr>
                  </p:pic>
                </p:oleObj>
              </mc:Fallback>
            </mc:AlternateContent>
          </a:graphicData>
        </a:graphic>
      </p:graphicFrame>
      <p:sp>
        <p:nvSpPr>
          <p:cNvPr id="19" name="Rectangle 18"/>
          <p:cNvSpPr/>
          <p:nvPr/>
        </p:nvSpPr>
        <p:spPr>
          <a:xfrm>
            <a:off x="6578308" y="1524000"/>
            <a:ext cx="4049485" cy="4756037"/>
          </a:xfrm>
          <a:prstGeom prst="rect">
            <a:avLst/>
          </a:prstGeom>
          <a:blipFill>
            <a:blip r:embed="rId6"/>
            <a:srcRect/>
            <a:stretch>
              <a:fillRect l="-10841" r="-1200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6594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Preparation </a:t>
            </a:r>
            <a:r>
              <a:rPr lang="en-US" dirty="0" err="1"/>
              <a:t>Steacs</a:t>
            </a:r>
            <a:br>
              <a:rPr lang="en-US" dirty="0"/>
            </a:br>
            <a:r>
              <a:rPr lang="en-US" dirty="0">
                <a:solidFill>
                  <a:schemeClr val="bg1">
                    <a:lumMod val="75000"/>
                  </a:schemeClr>
                </a:solidFill>
              </a:rPr>
              <a:t>briefing exercise</a:t>
            </a:r>
            <a:endParaRPr lang="en-US" dirty="0"/>
          </a:p>
        </p:txBody>
      </p:sp>
      <p:sp>
        <p:nvSpPr>
          <p:cNvPr id="6" name="TextBox 5"/>
          <p:cNvSpPr txBox="1"/>
          <p:nvPr/>
        </p:nvSpPr>
        <p:spPr>
          <a:xfrm>
            <a:off x="342900" y="1328286"/>
            <a:ext cx="9959341" cy="2842701"/>
          </a:xfrm>
          <a:prstGeom prst="rect">
            <a:avLst/>
          </a:prstGeom>
          <a:noFill/>
          <a:ln>
            <a:noFill/>
          </a:ln>
        </p:spPr>
        <p:txBody>
          <a:bodyPr wrap="square" rtlCol="0">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Assistance – provide the name, phone number, and title of anyone that you could possibly need to phone in the event of a problem.</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Communication – List out all the different ways there are to signal STOP work. The means of communication that will be used to contact people (</a:t>
            </a:r>
            <a:r>
              <a:rPr lang="en-US" sz="2000" kern="0" dirty="0" err="1">
                <a:solidFill>
                  <a:srgbClr val="000000"/>
                </a:solidFill>
                <a:latin typeface="Arial Narrow" pitchFamily="34" charset="0"/>
              </a:rPr>
              <a:t>ie</a:t>
            </a:r>
            <a:r>
              <a:rPr lang="en-US" sz="2000" kern="0" dirty="0">
                <a:solidFill>
                  <a:srgbClr val="000000"/>
                </a:solidFill>
                <a:latin typeface="Arial Narrow" pitchFamily="34" charset="0"/>
              </a:rPr>
              <a:t>. Cell phone or radio). Lastly, there is a section for topics to mention before leaving the shop (</a:t>
            </a:r>
            <a:r>
              <a:rPr lang="en-US" sz="2000" kern="0" dirty="0" err="1">
                <a:solidFill>
                  <a:srgbClr val="000000"/>
                </a:solidFill>
                <a:latin typeface="Arial Narrow" pitchFamily="34" charset="0"/>
              </a:rPr>
              <a:t>ie</a:t>
            </a:r>
            <a:r>
              <a:rPr lang="en-US" sz="2000" kern="0" dirty="0">
                <a:solidFill>
                  <a:srgbClr val="000000"/>
                </a:solidFill>
                <a:latin typeface="Arial Narrow" pitchFamily="34" charset="0"/>
              </a:rPr>
              <a:t>. What is the experience level of your crew?, Is there any SSE’s and do they have a mentor?, Does all the employee’s understand the Challenge and Response method? etc.).</a:t>
            </a:r>
          </a:p>
          <a:p>
            <a:pPr lvl="1">
              <a:spcBef>
                <a:spcPct val="45000"/>
              </a:spcBef>
              <a:buClr>
                <a:srgbClr val="860038"/>
              </a:buClr>
            </a:pPr>
            <a:endParaRPr lang="en-US" sz="2050" kern="0" dirty="0">
              <a:solidFill>
                <a:srgbClr val="000000"/>
              </a:solidFill>
              <a:latin typeface="Arial Narrow"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175" y="4046221"/>
            <a:ext cx="8521065" cy="2117529"/>
          </a:xfrm>
          <a:prstGeom prst="rect">
            <a:avLst/>
          </a:prstGeom>
        </p:spPr>
      </p:pic>
    </p:spTree>
    <p:extLst>
      <p:ext uri="{BB962C8B-B14F-4D97-AF65-F5344CB8AC3E}">
        <p14:creationId xmlns:p14="http://schemas.microsoft.com/office/powerpoint/2010/main" val="412821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Service Report</a:t>
            </a:r>
          </a:p>
        </p:txBody>
      </p:sp>
      <p:sp>
        <p:nvSpPr>
          <p:cNvPr id="5" name="Rectangle 4"/>
          <p:cNvSpPr/>
          <p:nvPr/>
        </p:nvSpPr>
        <p:spPr>
          <a:xfrm>
            <a:off x="336341" y="1314135"/>
            <a:ext cx="10588333" cy="3916457"/>
          </a:xfrm>
          <a:prstGeom prst="rect">
            <a:avLst/>
          </a:prstGeom>
        </p:spPr>
        <p:txBody>
          <a:bodyPr wrap="square">
            <a:spAutoFit/>
          </a:bodyPr>
          <a:lstStyle/>
          <a:p>
            <a:pPr marL="457200" indent="-457200">
              <a:buClr>
                <a:srgbClr val="860038"/>
              </a:buClr>
              <a:buFont typeface="+mj-lt"/>
              <a:buAutoNum type="arabicPeriod" startAt="32"/>
            </a:pPr>
            <a:r>
              <a:rPr lang="en-US" sz="2000" dirty="0">
                <a:solidFill>
                  <a:srgbClr val="000000"/>
                </a:solidFill>
                <a:latin typeface="Arial Narrow" panose="020B0606020202030204" pitchFamily="34" charset="0"/>
              </a:rPr>
              <a:t>Click “Save”.   You will get a notification stating that the Service Report did not pass the Status Checklist.  Ensure all required items are finished.  If the error message refers only to attachments, then you are done.  In either case click “Yes”</a:t>
            </a:r>
          </a:p>
          <a:p>
            <a:pPr marL="457200" indent="-457200">
              <a:buClr>
                <a:srgbClr val="860038"/>
              </a:buClr>
              <a:buFont typeface="+mj-lt"/>
              <a:buAutoNum type="arabicPeriod" startAt="32"/>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2"/>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2"/>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2"/>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2"/>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2"/>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2"/>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2"/>
            </a:pPr>
            <a:r>
              <a:rPr lang="en-US" sz="2000" dirty="0">
                <a:solidFill>
                  <a:srgbClr val="000000"/>
                </a:solidFill>
                <a:latin typeface="Arial Narrow" panose="020B0606020202030204" pitchFamily="34" charset="0"/>
              </a:rPr>
              <a:t>If the service report is complete click “Finish” to return to main screen</a:t>
            </a:r>
          </a:p>
        </p:txBody>
      </p:sp>
      <p:pic>
        <p:nvPicPr>
          <p:cNvPr id="1026" name="Picture 2" descr="C:\Users\cfraser\Desktop\Presentations\eService\Create Service Report\16 Error mess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9321" y="2501060"/>
            <a:ext cx="4762500" cy="22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469170"/>
      </p:ext>
    </p:extLst>
  </p:cSld>
  <p:clrMapOvr>
    <a:masterClrMapping/>
  </p:clrMapOvr>
  <p:transition spd="slow">
    <p:wipe dir="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141" y="129069"/>
            <a:ext cx="10080859" cy="910927"/>
          </a:xfrm>
        </p:spPr>
        <p:txBody>
          <a:bodyPr/>
          <a:lstStyle/>
          <a:p>
            <a:br>
              <a:rPr lang="en-US" dirty="0"/>
            </a:br>
            <a:r>
              <a:rPr lang="en-US" dirty="0"/>
              <a:t>Create Service Ticket</a:t>
            </a:r>
          </a:p>
        </p:txBody>
      </p:sp>
      <p:sp>
        <p:nvSpPr>
          <p:cNvPr id="3" name="Content Placeholder 7"/>
          <p:cNvSpPr txBox="1">
            <a:spLocks/>
          </p:cNvSpPr>
          <p:nvPr/>
        </p:nvSpPr>
        <p:spPr>
          <a:xfrm>
            <a:off x="587142" y="1187532"/>
            <a:ext cx="8988330"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457200" indent="-457200">
              <a:lnSpc>
                <a:spcPct val="90000"/>
              </a:lnSpc>
              <a:buFont typeface="+mj-lt"/>
              <a:buAutoNum type="arabicPeriod"/>
            </a:pPr>
            <a:r>
              <a:rPr lang="en-US" altLang="en-US" sz="2000" dirty="0"/>
              <a:t>Highlight the job package you wish to create a ticket for.  </a:t>
            </a:r>
          </a:p>
          <a:p>
            <a:pPr marL="457200" indent="-457200">
              <a:lnSpc>
                <a:spcPct val="90000"/>
              </a:lnSpc>
              <a:buAutoNum type="arabicPeriod" startAt="9"/>
            </a:pPr>
            <a:endParaRPr lang="en-US" altLang="en-US" sz="2200" dirty="0"/>
          </a:p>
          <a:p>
            <a:pPr marL="457200" indent="-457200">
              <a:lnSpc>
                <a:spcPct val="90000"/>
              </a:lnSpc>
              <a:buAutoNum type="arabicPeriod" startAt="9"/>
            </a:pPr>
            <a:endParaRPr lang="en-US" altLang="en-US" sz="2300" dirty="0"/>
          </a:p>
          <a:p>
            <a:pPr marL="457200" indent="-457200">
              <a:lnSpc>
                <a:spcPct val="90000"/>
              </a:lnSpc>
              <a:buAutoNum type="arabicPeriod" startAt="9"/>
            </a:pPr>
            <a:endParaRPr lang="en-US" altLang="en-US" sz="2300" dirty="0"/>
          </a:p>
          <a:p>
            <a:pPr marL="1785937" lvl="4" indent="0">
              <a:lnSpc>
                <a:spcPct val="90000"/>
              </a:lnSpc>
              <a:buNone/>
            </a:pPr>
            <a:endParaRPr lang="en-US" altLang="en-US" sz="3100" dirty="0"/>
          </a:p>
          <a:p>
            <a:pPr marL="0" indent="0">
              <a:lnSpc>
                <a:spcPct val="90000"/>
              </a:lnSpc>
              <a:buNone/>
            </a:pPr>
            <a:r>
              <a:rPr lang="en-US" altLang="en-US" dirty="0">
                <a:solidFill>
                  <a:srgbClr val="860038"/>
                </a:solidFill>
              </a:rPr>
              <a:t>2</a:t>
            </a:r>
            <a:r>
              <a:rPr lang="en-US" altLang="en-US" sz="2200" dirty="0">
                <a:solidFill>
                  <a:srgbClr val="860038"/>
                </a:solidFill>
              </a:rPr>
              <a:t>.   </a:t>
            </a:r>
            <a:r>
              <a:rPr lang="en-US" altLang="en-US" sz="2000" dirty="0"/>
              <a:t>Double left click on the ticket to open it up.</a:t>
            </a:r>
          </a:p>
          <a:p>
            <a:pPr marL="0" indent="0">
              <a:lnSpc>
                <a:spcPct val="90000"/>
              </a:lnSpc>
              <a:buNone/>
            </a:pPr>
            <a:endParaRPr lang="en-US" altLang="en-US" dirty="0"/>
          </a:p>
        </p:txBody>
      </p:sp>
      <p:pic>
        <p:nvPicPr>
          <p:cNvPr id="12" name="Picture 11">
            <a:extLst>
              <a:ext uri="{FF2B5EF4-FFF2-40B4-BE49-F238E27FC236}">
                <a16:creationId xmlns:a16="http://schemas.microsoft.com/office/drawing/2014/main" id="{8D849D7A-44E8-4C70-B650-5EC2A3F51709}"/>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2345848" y="1711872"/>
            <a:ext cx="7229622" cy="1968589"/>
          </a:xfrm>
          <a:prstGeom prst="rect">
            <a:avLst/>
          </a:prstGeom>
        </p:spPr>
      </p:pic>
      <p:pic>
        <p:nvPicPr>
          <p:cNvPr id="4" name="Picture 3"/>
          <p:cNvPicPr>
            <a:picLocks noChangeAspect="1"/>
          </p:cNvPicPr>
          <p:nvPr/>
        </p:nvPicPr>
        <p:blipFill>
          <a:blip r:embed="rId3"/>
          <a:stretch>
            <a:fillRect/>
          </a:stretch>
        </p:blipFill>
        <p:spPr>
          <a:xfrm>
            <a:off x="2345848" y="4204800"/>
            <a:ext cx="7242676" cy="1883827"/>
          </a:xfrm>
          <a:prstGeom prst="rect">
            <a:avLst/>
          </a:prstGeom>
        </p:spPr>
      </p:pic>
    </p:spTree>
    <p:extLst>
      <p:ext uri="{BB962C8B-B14F-4D97-AF65-F5344CB8AC3E}">
        <p14:creationId xmlns:p14="http://schemas.microsoft.com/office/powerpoint/2010/main" val="49629037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891" y="129069"/>
            <a:ext cx="10100109" cy="910927"/>
          </a:xfrm>
        </p:spPr>
        <p:txBody>
          <a:bodyPr/>
          <a:lstStyle/>
          <a:p>
            <a:br>
              <a:rPr lang="en-US" dirty="0"/>
            </a:br>
            <a:r>
              <a:rPr lang="en-US" dirty="0"/>
              <a:t>Create Service Ticket</a:t>
            </a:r>
            <a:endParaRPr lang="en-US" dirty="0">
              <a:solidFill>
                <a:srgbClr val="7F7F7F"/>
              </a:solidFill>
            </a:endParaRPr>
          </a:p>
        </p:txBody>
      </p:sp>
      <p:sp>
        <p:nvSpPr>
          <p:cNvPr id="3" name="Content Placeholder 7"/>
          <p:cNvSpPr txBox="1">
            <a:spLocks/>
          </p:cNvSpPr>
          <p:nvPr/>
        </p:nvSpPr>
        <p:spPr>
          <a:xfrm>
            <a:off x="567891" y="1260908"/>
            <a:ext cx="9007581" cy="4854883"/>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457200" indent="-457200">
              <a:lnSpc>
                <a:spcPct val="90000"/>
              </a:lnSpc>
              <a:buFont typeface="+mj-lt"/>
              <a:buAutoNum type="arabicPeriod" startAt="3"/>
            </a:pPr>
            <a:r>
              <a:rPr lang="en-US" altLang="en-US" sz="2000" dirty="0"/>
              <a:t>Left click on Billing Information in the Service Ticket section</a:t>
            </a:r>
            <a:r>
              <a:rPr lang="en-US" altLang="en-US" sz="2050" dirty="0"/>
              <a:t>.</a:t>
            </a:r>
          </a:p>
          <a:p>
            <a:pPr marL="457200" indent="-457200">
              <a:lnSpc>
                <a:spcPct val="90000"/>
              </a:lnSpc>
              <a:buFont typeface="+mj-lt"/>
              <a:buAutoNum type="arabicPeriod" startAt="3"/>
            </a:pPr>
            <a:endParaRPr lang="en-US" altLang="en-US" sz="2200" dirty="0"/>
          </a:p>
          <a:p>
            <a:pPr marL="457200" indent="-457200">
              <a:lnSpc>
                <a:spcPct val="90000"/>
              </a:lnSpc>
              <a:buFont typeface="+mj-lt"/>
              <a:buAutoNum type="arabicPeriod" startAt="3"/>
            </a:pPr>
            <a:endParaRPr lang="en-US" altLang="en-US" sz="2300" dirty="0"/>
          </a:p>
          <a:p>
            <a:pPr marL="457200" indent="-457200">
              <a:lnSpc>
                <a:spcPct val="90000"/>
              </a:lnSpc>
              <a:buFont typeface="+mj-lt"/>
              <a:buAutoNum type="arabicPeriod" startAt="3"/>
            </a:pPr>
            <a:endParaRPr lang="en-US" altLang="en-US" sz="2300" dirty="0"/>
          </a:p>
          <a:p>
            <a:pPr marL="457200" indent="-457200">
              <a:lnSpc>
                <a:spcPct val="90000"/>
              </a:lnSpc>
              <a:buFont typeface="+mj-lt"/>
              <a:buAutoNum type="arabicPeriod" startAt="3"/>
            </a:pPr>
            <a:endParaRPr lang="en-US" altLang="en-US" sz="2300" dirty="0"/>
          </a:p>
          <a:p>
            <a:pPr marL="457200" indent="-457200">
              <a:lnSpc>
                <a:spcPct val="90000"/>
              </a:lnSpc>
              <a:buFont typeface="+mj-lt"/>
              <a:buAutoNum type="arabicPeriod" startAt="3"/>
            </a:pPr>
            <a:endParaRPr lang="en-US" altLang="en-US" sz="2300" dirty="0"/>
          </a:p>
          <a:p>
            <a:pPr marL="457200" indent="-457200">
              <a:lnSpc>
                <a:spcPct val="90000"/>
              </a:lnSpc>
              <a:buFont typeface="+mj-lt"/>
              <a:buAutoNum type="arabicPeriod" startAt="3"/>
            </a:pPr>
            <a:endParaRPr lang="en-US" altLang="en-US" sz="2300" dirty="0"/>
          </a:p>
          <a:p>
            <a:pPr marL="457200" indent="-457200">
              <a:lnSpc>
                <a:spcPct val="90000"/>
              </a:lnSpc>
              <a:buFont typeface="+mj-lt"/>
              <a:buAutoNum type="arabicPeriod" startAt="3"/>
            </a:pPr>
            <a:endParaRPr lang="en-US" altLang="en-US" sz="2300" dirty="0"/>
          </a:p>
          <a:p>
            <a:pPr marL="457200" indent="-457200">
              <a:lnSpc>
                <a:spcPct val="90000"/>
              </a:lnSpc>
              <a:buFont typeface="+mj-lt"/>
              <a:buAutoNum type="arabicPeriod" startAt="3"/>
            </a:pPr>
            <a:endParaRPr lang="en-US" altLang="en-US" sz="2300" dirty="0"/>
          </a:p>
          <a:p>
            <a:pPr marL="457200" indent="-457200">
              <a:lnSpc>
                <a:spcPct val="90000"/>
              </a:lnSpc>
              <a:buFont typeface="+mj-lt"/>
              <a:buAutoNum type="arabicPeriod" startAt="3"/>
            </a:pPr>
            <a:endParaRPr lang="en-US" altLang="en-US" sz="2300" dirty="0"/>
          </a:p>
          <a:p>
            <a:pPr marL="457200" indent="-457200">
              <a:lnSpc>
                <a:spcPct val="90000"/>
              </a:lnSpc>
              <a:buFont typeface="+mj-lt"/>
              <a:buAutoNum type="arabicPeriod" startAt="3"/>
            </a:pPr>
            <a:endParaRPr lang="en-US" altLang="en-US" sz="2300" dirty="0"/>
          </a:p>
          <a:p>
            <a:pPr marL="457200" indent="-457200">
              <a:lnSpc>
                <a:spcPct val="90000"/>
              </a:lnSpc>
              <a:buAutoNum type="arabicPeriod" startAt="9"/>
            </a:pPr>
            <a:endParaRPr lang="en-US" altLang="en-US" sz="2300" dirty="0"/>
          </a:p>
          <a:p>
            <a:pPr marL="457200" indent="-457200">
              <a:lnSpc>
                <a:spcPct val="90000"/>
              </a:lnSpc>
              <a:buAutoNum type="arabicPeriod" startAt="9"/>
            </a:pPr>
            <a:endParaRPr lang="en-US" altLang="en-US" sz="2300" dirty="0"/>
          </a:p>
          <a:p>
            <a:pPr marL="457200" indent="-457200">
              <a:lnSpc>
                <a:spcPct val="90000"/>
              </a:lnSpc>
              <a:buAutoNum type="arabicPeriod" startAt="9"/>
            </a:pPr>
            <a:endParaRPr lang="en-US" altLang="en-US" sz="2300" dirty="0"/>
          </a:p>
          <a:p>
            <a:pPr marL="1785937" lvl="4" indent="0">
              <a:lnSpc>
                <a:spcPct val="90000"/>
              </a:lnSpc>
              <a:buNone/>
            </a:pPr>
            <a:endParaRPr lang="en-US" altLang="en-US" sz="2300" dirty="0"/>
          </a:p>
          <a:p>
            <a:pPr marL="1785937" lvl="4" indent="0">
              <a:lnSpc>
                <a:spcPct val="90000"/>
              </a:lnSpc>
              <a:buNone/>
            </a:pPr>
            <a:endParaRPr lang="en-US" altLang="en-US" sz="3100" dirty="0"/>
          </a:p>
          <a:p>
            <a:pPr marL="0" indent="0">
              <a:lnSpc>
                <a:spcPct val="90000"/>
              </a:lnSpc>
              <a:buNone/>
            </a:pPr>
            <a:endParaRPr lang="en-US" alt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30439"/>
          <a:stretch/>
        </p:blipFill>
        <p:spPr>
          <a:xfrm>
            <a:off x="2335530" y="1966384"/>
            <a:ext cx="7239940" cy="3370557"/>
          </a:xfrm>
          <a:prstGeom prst="rect">
            <a:avLst/>
          </a:prstGeom>
        </p:spPr>
      </p:pic>
      <p:sp>
        <p:nvSpPr>
          <p:cNvPr id="7" name="Oval 6"/>
          <p:cNvSpPr/>
          <p:nvPr/>
        </p:nvSpPr>
        <p:spPr>
          <a:xfrm>
            <a:off x="2609850" y="3018813"/>
            <a:ext cx="697230" cy="1485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119532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265" y="129069"/>
            <a:ext cx="10109735" cy="910927"/>
          </a:xfrm>
        </p:spPr>
        <p:txBody>
          <a:bodyPr/>
          <a:lstStyle/>
          <a:p>
            <a:br>
              <a:rPr lang="en-US" dirty="0"/>
            </a:br>
            <a:r>
              <a:rPr lang="en-US" dirty="0"/>
              <a:t>Create Service Ticket – Book Less Discount</a:t>
            </a: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5" name="TextBox 4"/>
          <p:cNvSpPr txBox="1"/>
          <p:nvPr/>
        </p:nvSpPr>
        <p:spPr>
          <a:xfrm>
            <a:off x="558266" y="1187532"/>
            <a:ext cx="10002858" cy="723275"/>
          </a:xfrm>
          <a:prstGeom prst="rect">
            <a:avLst/>
          </a:prstGeom>
          <a:noFill/>
        </p:spPr>
        <p:txBody>
          <a:bodyPr wrap="square" rtlCol="0">
            <a:spAutoFit/>
          </a:bodyPr>
          <a:lstStyle/>
          <a:p>
            <a:pPr marL="457200" indent="-457200">
              <a:buClr>
                <a:srgbClr val="860038"/>
              </a:buClr>
              <a:buFont typeface="+mj-lt"/>
              <a:buAutoNum type="arabicPeriod" startAt="4"/>
            </a:pPr>
            <a:r>
              <a:rPr lang="en-US" sz="2000" dirty="0">
                <a:solidFill>
                  <a:schemeClr val="tx1"/>
                </a:solidFill>
                <a:latin typeface="Arial Narrow" panose="020B0606020202030204" pitchFamily="34" charset="0"/>
              </a:rPr>
              <a:t>The main ticket screen will appear. Ensure all information is correct by comparing it to the pricing page in the program, the known depth as per the consultant, and the km’s driven to get to location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779" y="2535399"/>
            <a:ext cx="4947839" cy="350795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8776" y="5732297"/>
            <a:ext cx="2305372" cy="304843"/>
          </a:xfrm>
          <a:prstGeom prst="rect">
            <a:avLst/>
          </a:prstGeom>
        </p:spPr>
      </p:pic>
      <p:sp>
        <p:nvSpPr>
          <p:cNvPr id="9" name="Oval 8"/>
          <p:cNvSpPr/>
          <p:nvPr/>
        </p:nvSpPr>
        <p:spPr>
          <a:xfrm>
            <a:off x="8647305" y="5670961"/>
            <a:ext cx="1248315" cy="4275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17539566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015" y="129069"/>
            <a:ext cx="10128985" cy="910927"/>
          </a:xfrm>
        </p:spPr>
        <p:txBody>
          <a:bodyPr/>
          <a:lstStyle/>
          <a:p>
            <a:br>
              <a:rPr lang="en-US" dirty="0"/>
            </a:br>
            <a:r>
              <a:rPr lang="en-US" dirty="0"/>
              <a:t>Calculating Product</a:t>
            </a: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4" name="TextBox 3"/>
          <p:cNvSpPr txBox="1"/>
          <p:nvPr/>
        </p:nvSpPr>
        <p:spPr>
          <a:xfrm>
            <a:off x="539015" y="1294411"/>
            <a:ext cx="10568539" cy="1985159"/>
          </a:xfrm>
          <a:prstGeom prst="rect">
            <a:avLst/>
          </a:prstGeom>
          <a:noFill/>
        </p:spPr>
        <p:txBody>
          <a:bodyPr wrap="square" rtlCol="0">
            <a:spAutoFit/>
          </a:bodyPr>
          <a:lstStyle/>
          <a:p>
            <a:pPr marL="342900" indent="-342900">
              <a:buClr>
                <a:srgbClr val="860038"/>
              </a:buClr>
              <a:buFont typeface="Wingdings" panose="05000000000000000000" pitchFamily="2" charset="2"/>
              <a:buChar char="§"/>
            </a:pPr>
            <a:r>
              <a:rPr lang="en-US" sz="2000" dirty="0">
                <a:solidFill>
                  <a:schemeClr val="tx1"/>
                </a:solidFill>
                <a:latin typeface="Arial Narrow" panose="020B0606020202030204" pitchFamily="34" charset="0"/>
              </a:rPr>
              <a:t>Before entering the billing information it is important to calculate all product volumes.  This will determine charges for:</a:t>
            </a:r>
          </a:p>
          <a:p>
            <a:pPr marL="800100" lvl="1"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Bulk Handling</a:t>
            </a:r>
          </a:p>
          <a:p>
            <a:pPr marL="800100" lvl="1"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Bulk Delivery</a:t>
            </a:r>
          </a:p>
          <a:p>
            <a:pPr marL="800100" lvl="1"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Individual Additive Charges</a:t>
            </a:r>
          </a:p>
          <a:p>
            <a:pPr marL="800100" lvl="1"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Total cement charges</a:t>
            </a:r>
          </a:p>
        </p:txBody>
      </p:sp>
    </p:spTree>
    <p:extLst>
      <p:ext uri="{BB962C8B-B14F-4D97-AF65-F5344CB8AC3E}">
        <p14:creationId xmlns:p14="http://schemas.microsoft.com/office/powerpoint/2010/main" val="48546014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129069"/>
            <a:ext cx="10119360" cy="910927"/>
          </a:xfrm>
        </p:spPr>
        <p:txBody>
          <a:bodyPr/>
          <a:lstStyle/>
          <a:p>
            <a:br>
              <a:rPr lang="en-US" dirty="0"/>
            </a:br>
            <a:r>
              <a:rPr lang="en-US" dirty="0"/>
              <a:t>Calculating Product</a:t>
            </a:r>
            <a:endParaRPr lang="en-US" dirty="0">
              <a:solidFill>
                <a:srgbClr val="7F7F7F"/>
              </a:solidFill>
            </a:endParaRP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4" name="TextBox 3"/>
          <p:cNvSpPr txBox="1"/>
          <p:nvPr/>
        </p:nvSpPr>
        <p:spPr>
          <a:xfrm>
            <a:off x="548640" y="2731324"/>
            <a:ext cx="9976856" cy="1038746"/>
          </a:xfrm>
          <a:prstGeom prst="rect">
            <a:avLst/>
          </a:prstGeom>
          <a:noFill/>
        </p:spPr>
        <p:txBody>
          <a:bodyPr wrap="square" rtlCol="0">
            <a:spAutoFit/>
          </a:bodyPr>
          <a:lstStyle/>
          <a:p>
            <a:pPr marL="342900" indent="-342900">
              <a:buClr>
                <a:srgbClr val="860038"/>
              </a:buClr>
              <a:buFont typeface="Wingdings" panose="05000000000000000000" pitchFamily="2" charset="2"/>
              <a:buChar char="§"/>
            </a:pPr>
            <a:r>
              <a:rPr lang="en-US" sz="2000" dirty="0">
                <a:solidFill>
                  <a:schemeClr val="tx1"/>
                </a:solidFill>
                <a:latin typeface="Arial Narrow" panose="020B0606020202030204" pitchFamily="34" charset="0"/>
              </a:rPr>
              <a:t>Total Cement Volume:</a:t>
            </a:r>
          </a:p>
          <a:p>
            <a:pPr marL="800100" lvl="1"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25 T Expandomix LWL + 1.8T Scavenger = 26.8 T</a:t>
            </a:r>
          </a:p>
          <a:p>
            <a:pPr marL="800100" lvl="1"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26.8 T = 26,800 kg</a:t>
            </a:r>
          </a:p>
        </p:txBody>
      </p:sp>
      <p:sp>
        <p:nvSpPr>
          <p:cNvPr id="5" name="TextBox 4"/>
          <p:cNvSpPr txBox="1"/>
          <p:nvPr/>
        </p:nvSpPr>
        <p:spPr>
          <a:xfrm>
            <a:off x="548641" y="1270660"/>
            <a:ext cx="9858104" cy="1038746"/>
          </a:xfrm>
          <a:prstGeom prst="rect">
            <a:avLst/>
          </a:prstGeom>
          <a:noFill/>
        </p:spPr>
        <p:txBody>
          <a:bodyPr wrap="square" rtlCol="0">
            <a:spAutoFit/>
          </a:bodyPr>
          <a:lstStyle/>
          <a:p>
            <a:pPr marL="457200" indent="-457200">
              <a:buClr>
                <a:srgbClr val="860038"/>
              </a:buClr>
              <a:buFont typeface="Wingdings" panose="05000000000000000000" pitchFamily="2" charset="2"/>
              <a:buChar char="§"/>
            </a:pPr>
            <a:r>
              <a:rPr lang="en-US" sz="2000" dirty="0">
                <a:solidFill>
                  <a:schemeClr val="tx1"/>
                </a:solidFill>
                <a:latin typeface="Arial Narrow" panose="020B0606020202030204" pitchFamily="34" charset="0"/>
              </a:rPr>
              <a:t>Cement Blend:</a:t>
            </a:r>
          </a:p>
          <a:p>
            <a:pPr marL="914400" lvl="1" indent="-4572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Expandomix LWL + 1% CaCl2 + 1.5% FWC-2 + 0.25% SCA-6</a:t>
            </a:r>
          </a:p>
          <a:p>
            <a:pPr lvl="1">
              <a:buClr>
                <a:srgbClr val="860038"/>
              </a:buClr>
            </a:pPr>
            <a:r>
              <a:rPr lang="en-US" sz="2000" dirty="0">
                <a:solidFill>
                  <a:schemeClr val="tx1"/>
                </a:solidFill>
                <a:latin typeface="Arial Narrow" panose="020B0606020202030204" pitchFamily="34" charset="0"/>
              </a:rPr>
              <a:t>			   + 0.2% SPC-2 + 0.15% CDF-4P</a:t>
            </a:r>
          </a:p>
        </p:txBody>
      </p:sp>
    </p:spTree>
    <p:extLst>
      <p:ext uri="{BB962C8B-B14F-4D97-AF65-F5344CB8AC3E}">
        <p14:creationId xmlns:p14="http://schemas.microsoft.com/office/powerpoint/2010/main" val="138876112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141" y="129069"/>
            <a:ext cx="10080859" cy="910927"/>
          </a:xfrm>
        </p:spPr>
        <p:txBody>
          <a:bodyPr/>
          <a:lstStyle/>
          <a:p>
            <a:br>
              <a:rPr lang="en-US" dirty="0"/>
            </a:br>
            <a:r>
              <a:rPr lang="en-US" dirty="0"/>
              <a:t>Calculating Product</a:t>
            </a:r>
            <a:endParaRPr lang="en-US" dirty="0">
              <a:solidFill>
                <a:srgbClr val="7F7F7F"/>
              </a:solidFill>
            </a:endParaRPr>
          </a:p>
        </p:txBody>
      </p:sp>
      <p:sp>
        <p:nvSpPr>
          <p:cNvPr id="3" name="Content Placeholder 7"/>
          <p:cNvSpPr txBox="1">
            <a:spLocks/>
          </p:cNvSpPr>
          <p:nvPr/>
        </p:nvSpPr>
        <p:spPr>
          <a:xfrm>
            <a:off x="250257" y="1187532"/>
            <a:ext cx="9408341"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4" name="TextBox 3"/>
          <p:cNvSpPr txBox="1"/>
          <p:nvPr/>
        </p:nvSpPr>
        <p:spPr>
          <a:xfrm>
            <a:off x="365760" y="2593015"/>
            <a:ext cx="9886695" cy="777136"/>
          </a:xfrm>
          <a:prstGeom prst="rect">
            <a:avLst/>
          </a:prstGeom>
          <a:noFill/>
        </p:spPr>
        <p:txBody>
          <a:bodyPr wrap="square" rtlCol="0">
            <a:spAutoFit/>
          </a:bodyPr>
          <a:lstStyle/>
          <a:p>
            <a:pPr>
              <a:buClr>
                <a:srgbClr val="860038"/>
              </a:buClr>
            </a:pPr>
            <a:r>
              <a:rPr lang="en-US" sz="2400" dirty="0">
                <a:solidFill>
                  <a:schemeClr val="tx1"/>
                </a:solidFill>
                <a:latin typeface="Arial Narrow" panose="020B0606020202030204" pitchFamily="34" charset="0"/>
              </a:rPr>
              <a:t>  </a:t>
            </a:r>
            <a:r>
              <a:rPr lang="en-US" sz="2000" dirty="0">
                <a:solidFill>
                  <a:schemeClr val="tx1"/>
                </a:solidFill>
                <a:latin typeface="Arial Narrow" panose="020B0606020202030204" pitchFamily="34" charset="0"/>
              </a:rPr>
              <a:t>CaCl2:  26800 kg x 1% = 268 kg ÷ 20 kg/bag = 13.4 bags</a:t>
            </a:r>
          </a:p>
          <a:p>
            <a:pPr marL="2628900" lvl="5"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14 bags x 20 kg/bag = 280 kg		</a:t>
            </a:r>
          </a:p>
        </p:txBody>
      </p:sp>
      <p:sp>
        <p:nvSpPr>
          <p:cNvPr id="5" name="TextBox 4"/>
          <p:cNvSpPr txBox="1"/>
          <p:nvPr/>
        </p:nvSpPr>
        <p:spPr>
          <a:xfrm>
            <a:off x="587141" y="1270660"/>
            <a:ext cx="9819603" cy="1038746"/>
          </a:xfrm>
          <a:prstGeom prst="rect">
            <a:avLst/>
          </a:prstGeom>
          <a:noFill/>
        </p:spPr>
        <p:txBody>
          <a:bodyPr wrap="square" rtlCol="0">
            <a:spAutoFit/>
          </a:bodyPr>
          <a:lstStyle/>
          <a:p>
            <a:pPr marL="457200" indent="-457200">
              <a:buClr>
                <a:srgbClr val="860038"/>
              </a:buClr>
              <a:buFont typeface="Wingdings" panose="05000000000000000000" pitchFamily="2" charset="2"/>
              <a:buChar char="§"/>
            </a:pPr>
            <a:r>
              <a:rPr lang="en-US" sz="2000" dirty="0">
                <a:solidFill>
                  <a:schemeClr val="tx1"/>
                </a:solidFill>
                <a:latin typeface="Arial Narrow" panose="020B0606020202030204" pitchFamily="34" charset="0"/>
              </a:rPr>
              <a:t>Determine how much of each chemical is in the blend.</a:t>
            </a:r>
          </a:p>
          <a:p>
            <a:pPr marL="914400" lvl="1" indent="-4572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NOTE: Sanjel charges for additives by package size.  Always round up the next full bag size. See Chapter 22 for the bag size charts.</a:t>
            </a:r>
          </a:p>
        </p:txBody>
      </p:sp>
      <p:sp>
        <p:nvSpPr>
          <p:cNvPr id="6" name="Oval 5"/>
          <p:cNvSpPr/>
          <p:nvPr/>
        </p:nvSpPr>
        <p:spPr>
          <a:xfrm>
            <a:off x="4994033" y="2969782"/>
            <a:ext cx="1001027" cy="4619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65760" y="3749379"/>
            <a:ext cx="10040983" cy="769441"/>
          </a:xfrm>
          <a:prstGeom prst="rect">
            <a:avLst/>
          </a:prstGeom>
          <a:noFill/>
        </p:spPr>
        <p:txBody>
          <a:bodyPr wrap="square" rtlCol="0">
            <a:spAutoFit/>
          </a:bodyPr>
          <a:lstStyle/>
          <a:p>
            <a:pPr>
              <a:buClr>
                <a:srgbClr val="860038"/>
              </a:buClr>
            </a:pPr>
            <a:r>
              <a:rPr lang="en-US" sz="2400" dirty="0">
                <a:solidFill>
                  <a:schemeClr val="tx1"/>
                </a:solidFill>
                <a:latin typeface="Arial Narrow" panose="020B0606020202030204" pitchFamily="34" charset="0"/>
              </a:rPr>
              <a:t>   </a:t>
            </a:r>
            <a:r>
              <a:rPr lang="en-US" sz="2000" dirty="0">
                <a:solidFill>
                  <a:schemeClr val="tx1"/>
                </a:solidFill>
                <a:latin typeface="Arial Narrow" panose="020B0606020202030204" pitchFamily="34" charset="0"/>
              </a:rPr>
              <a:t>FWC-2:  26800 kg x 1.5% = 414 kg ÷ 20 kg/bag = 20.7 bags</a:t>
            </a:r>
          </a:p>
          <a:p>
            <a:pPr marL="2628900" lvl="5"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21 bags x 20 kg/bag = 420 kg		</a:t>
            </a:r>
          </a:p>
        </p:txBody>
      </p:sp>
      <p:sp>
        <p:nvSpPr>
          <p:cNvPr id="8" name="Oval 7"/>
          <p:cNvSpPr/>
          <p:nvPr/>
        </p:nvSpPr>
        <p:spPr>
          <a:xfrm>
            <a:off x="4954427" y="4103321"/>
            <a:ext cx="1282534"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365759" y="4937617"/>
            <a:ext cx="9886695" cy="777136"/>
          </a:xfrm>
          <a:prstGeom prst="rect">
            <a:avLst/>
          </a:prstGeom>
          <a:noFill/>
        </p:spPr>
        <p:txBody>
          <a:bodyPr wrap="square" rtlCol="0">
            <a:spAutoFit/>
          </a:bodyPr>
          <a:lstStyle/>
          <a:p>
            <a:pPr>
              <a:buClr>
                <a:srgbClr val="860038"/>
              </a:buClr>
            </a:pPr>
            <a:r>
              <a:rPr lang="en-US" sz="2400" dirty="0">
                <a:solidFill>
                  <a:schemeClr val="tx1"/>
                </a:solidFill>
                <a:latin typeface="Arial Narrow" panose="020B0606020202030204" pitchFamily="34" charset="0"/>
              </a:rPr>
              <a:t>   </a:t>
            </a:r>
            <a:r>
              <a:rPr lang="en-US" sz="2000" dirty="0">
                <a:solidFill>
                  <a:schemeClr val="tx1"/>
                </a:solidFill>
                <a:latin typeface="Arial Narrow" panose="020B0606020202030204" pitchFamily="34" charset="0"/>
              </a:rPr>
              <a:t>SCA-6:  26800 kg x 0.25% = 67 kg ÷ 20 kg/bag = 3.4 bags</a:t>
            </a:r>
          </a:p>
          <a:p>
            <a:pPr marL="2628900" lvl="5"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4 bags x 20 kg/bag = 80 kg</a:t>
            </a:r>
            <a:r>
              <a:rPr lang="en-US" sz="2050" dirty="0">
                <a:solidFill>
                  <a:schemeClr val="tx1"/>
                </a:solidFill>
                <a:latin typeface="Arial Narrow" panose="020B0606020202030204" pitchFamily="34" charset="0"/>
              </a:rPr>
              <a:t>		</a:t>
            </a:r>
          </a:p>
        </p:txBody>
      </p:sp>
      <p:sp>
        <p:nvSpPr>
          <p:cNvPr id="12" name="Oval 11"/>
          <p:cNvSpPr/>
          <p:nvPr/>
        </p:nvSpPr>
        <p:spPr>
          <a:xfrm>
            <a:off x="4677878" y="5326185"/>
            <a:ext cx="1087655" cy="4463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013628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129069"/>
            <a:ext cx="10119360" cy="910927"/>
          </a:xfrm>
        </p:spPr>
        <p:txBody>
          <a:bodyPr/>
          <a:lstStyle/>
          <a:p>
            <a:br>
              <a:rPr lang="en-US" dirty="0"/>
            </a:br>
            <a:r>
              <a:rPr lang="en-US" dirty="0"/>
              <a:t>Calculating Product</a:t>
            </a:r>
            <a:endParaRPr lang="en-US" dirty="0">
              <a:solidFill>
                <a:srgbClr val="7F7F7F"/>
              </a:solidFill>
            </a:endParaRP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4" name="TextBox 3"/>
          <p:cNvSpPr txBox="1"/>
          <p:nvPr/>
        </p:nvSpPr>
        <p:spPr>
          <a:xfrm>
            <a:off x="548640" y="1709631"/>
            <a:ext cx="9925196" cy="707886"/>
          </a:xfrm>
          <a:prstGeom prst="rect">
            <a:avLst/>
          </a:prstGeom>
          <a:noFill/>
        </p:spPr>
        <p:txBody>
          <a:bodyPr wrap="square" rtlCol="0">
            <a:spAutoFit/>
          </a:bodyPr>
          <a:lstStyle/>
          <a:p>
            <a:pPr>
              <a:buClr>
                <a:srgbClr val="860038"/>
              </a:buClr>
            </a:pPr>
            <a:r>
              <a:rPr lang="en-US" sz="2000" dirty="0">
                <a:solidFill>
                  <a:schemeClr val="tx1"/>
                </a:solidFill>
                <a:latin typeface="Arial Narrow" panose="020B0606020202030204" pitchFamily="34" charset="0"/>
              </a:rPr>
              <a:t>  SPC-2:  26800 kg x 0.2% = 53.6 kg ÷ 5 kg/bag = 11 bags</a:t>
            </a:r>
          </a:p>
          <a:p>
            <a:pPr marL="2628900" lvl="5"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11 bags x 5 kg/bag = 55 kg		</a:t>
            </a:r>
          </a:p>
        </p:txBody>
      </p:sp>
      <p:sp>
        <p:nvSpPr>
          <p:cNvPr id="6" name="Oval 5"/>
          <p:cNvSpPr/>
          <p:nvPr/>
        </p:nvSpPr>
        <p:spPr>
          <a:xfrm>
            <a:off x="4982678" y="2002708"/>
            <a:ext cx="1282554" cy="4686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81263" y="2725514"/>
            <a:ext cx="9826334" cy="723275"/>
          </a:xfrm>
          <a:prstGeom prst="rect">
            <a:avLst/>
          </a:prstGeom>
          <a:noFill/>
        </p:spPr>
        <p:txBody>
          <a:bodyPr wrap="square" rtlCol="0">
            <a:spAutoFit/>
          </a:bodyPr>
          <a:lstStyle/>
          <a:p>
            <a:pPr>
              <a:buClr>
                <a:srgbClr val="860038"/>
              </a:buClr>
            </a:pPr>
            <a:r>
              <a:rPr lang="en-US" sz="2000" dirty="0">
                <a:solidFill>
                  <a:schemeClr val="tx1"/>
                </a:solidFill>
                <a:latin typeface="Arial Narrow" panose="020B0606020202030204" pitchFamily="34" charset="0"/>
              </a:rPr>
              <a:t>   CDF-4P:  26800 kg x 0.15% = 41.4 kg ÷ 20 kg/bag = 2.1 bags</a:t>
            </a:r>
          </a:p>
          <a:p>
            <a:pPr marL="2628900" lvl="5"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3 bags x 20 kg/bag = 60 kg</a:t>
            </a:r>
            <a:r>
              <a:rPr lang="en-US" sz="2050" dirty="0">
                <a:solidFill>
                  <a:schemeClr val="tx1"/>
                </a:solidFill>
                <a:latin typeface="Arial Narrow" panose="020B0606020202030204" pitchFamily="34" charset="0"/>
              </a:rPr>
              <a:t>		</a:t>
            </a:r>
          </a:p>
        </p:txBody>
      </p:sp>
      <p:sp>
        <p:nvSpPr>
          <p:cNvPr id="8" name="Oval 7"/>
          <p:cNvSpPr/>
          <p:nvPr/>
        </p:nvSpPr>
        <p:spPr>
          <a:xfrm>
            <a:off x="4982678" y="3002379"/>
            <a:ext cx="1020278" cy="4990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586014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889" y="129069"/>
            <a:ext cx="10177112" cy="910927"/>
          </a:xfrm>
        </p:spPr>
        <p:txBody>
          <a:bodyPr/>
          <a:lstStyle/>
          <a:p>
            <a:br>
              <a:rPr lang="en-US" dirty="0"/>
            </a:br>
            <a:r>
              <a:rPr lang="en-US" dirty="0"/>
              <a:t>Calculating Product</a:t>
            </a:r>
            <a:endParaRPr lang="en-US" dirty="0">
              <a:solidFill>
                <a:srgbClr val="7F7F7F"/>
              </a:solidFill>
            </a:endParaRP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4" name="TextBox 3"/>
          <p:cNvSpPr txBox="1"/>
          <p:nvPr/>
        </p:nvSpPr>
        <p:spPr>
          <a:xfrm>
            <a:off x="1650470" y="1709632"/>
            <a:ext cx="8823366" cy="461665"/>
          </a:xfrm>
          <a:prstGeom prst="rect">
            <a:avLst/>
          </a:prstGeom>
          <a:noFill/>
        </p:spPr>
        <p:txBody>
          <a:bodyPr wrap="square" rtlCol="0">
            <a:spAutoFit/>
          </a:bodyPr>
          <a:lstStyle/>
          <a:p>
            <a:pPr>
              <a:buClr>
                <a:srgbClr val="860038"/>
              </a:buClr>
            </a:pPr>
            <a:r>
              <a:rPr lang="en-US" sz="2400" dirty="0">
                <a:solidFill>
                  <a:schemeClr val="tx1"/>
                </a:solidFill>
                <a:latin typeface="Arial Narrow" panose="020B0606020202030204" pitchFamily="34" charset="0"/>
              </a:rPr>
              <a:t>	</a:t>
            </a:r>
          </a:p>
        </p:txBody>
      </p:sp>
      <p:sp>
        <p:nvSpPr>
          <p:cNvPr id="5" name="TextBox 4"/>
          <p:cNvSpPr txBox="1"/>
          <p:nvPr/>
        </p:nvSpPr>
        <p:spPr>
          <a:xfrm>
            <a:off x="490889" y="1188453"/>
            <a:ext cx="10143264" cy="2554545"/>
          </a:xfrm>
          <a:prstGeom prst="rect">
            <a:avLst/>
          </a:prstGeom>
          <a:noFill/>
        </p:spPr>
        <p:txBody>
          <a:bodyPr wrap="square" rtlCol="0">
            <a:spAutoFit/>
          </a:bodyPr>
          <a:lstStyle/>
          <a:p>
            <a:pPr marL="342900" indent="-342900">
              <a:buClr>
                <a:srgbClr val="860038"/>
              </a:buClr>
              <a:buFont typeface="Wingdings" panose="05000000000000000000" pitchFamily="2" charset="2"/>
              <a:buChar char="§"/>
            </a:pPr>
            <a:r>
              <a:rPr lang="en-US" sz="2000" dirty="0">
                <a:solidFill>
                  <a:schemeClr val="tx1"/>
                </a:solidFill>
                <a:latin typeface="Arial Narrow" panose="020B0606020202030204" pitchFamily="34" charset="0"/>
              </a:rPr>
              <a:t>To charge correctly for bulk handling and bulk delivery you must find the sum of all product on location:</a:t>
            </a:r>
          </a:p>
          <a:p>
            <a:pPr lvl="2">
              <a:buClr>
                <a:srgbClr val="860038"/>
              </a:buClr>
            </a:pPr>
            <a:endParaRPr lang="en-US" sz="2000" dirty="0">
              <a:solidFill>
                <a:schemeClr val="tx1"/>
              </a:solidFill>
              <a:latin typeface="Arial Narrow" panose="020B0606020202030204" pitchFamily="34" charset="0"/>
            </a:endParaRPr>
          </a:p>
          <a:p>
            <a:pPr lvl="2">
              <a:buClr>
                <a:srgbClr val="860038"/>
              </a:buClr>
            </a:pPr>
            <a:r>
              <a:rPr lang="en-US" sz="2000" dirty="0">
                <a:solidFill>
                  <a:schemeClr val="tx1"/>
                </a:solidFill>
                <a:latin typeface="Arial Narrow" panose="020B0606020202030204" pitchFamily="34" charset="0"/>
              </a:rPr>
              <a:t>      26800 kg Expandomix LWL</a:t>
            </a:r>
          </a:p>
          <a:p>
            <a:pPr marL="1257300" lvl="2" indent="-342900">
              <a:buClr>
                <a:srgbClr val="860038"/>
              </a:buClr>
              <a:buFont typeface="Wingdings 2" panose="05020102010507070707" pitchFamily="18" charset="2"/>
              <a:buChar char="Ë"/>
            </a:pPr>
            <a:r>
              <a:rPr lang="en-US" sz="2000" dirty="0">
                <a:solidFill>
                  <a:schemeClr val="tx1"/>
                </a:solidFill>
                <a:latin typeface="Arial Narrow" panose="020B0606020202030204" pitchFamily="34" charset="0"/>
              </a:rPr>
              <a:t>     280 kg CaCl2</a:t>
            </a:r>
          </a:p>
          <a:p>
            <a:pPr marL="1257300" lvl="2" indent="-342900">
              <a:buClr>
                <a:srgbClr val="860038"/>
              </a:buClr>
              <a:buFont typeface="Wingdings 2" panose="05020102010507070707" pitchFamily="18" charset="2"/>
              <a:buChar char="Ë"/>
            </a:pPr>
            <a:r>
              <a:rPr lang="en-US" sz="2000" dirty="0">
                <a:solidFill>
                  <a:schemeClr val="tx1"/>
                </a:solidFill>
                <a:latin typeface="Arial Narrow" panose="020B0606020202030204" pitchFamily="34" charset="0"/>
              </a:rPr>
              <a:t>     420 kg FWCA-H</a:t>
            </a:r>
          </a:p>
          <a:p>
            <a:pPr marL="1257300" lvl="2" indent="-342900">
              <a:buClr>
                <a:srgbClr val="860038"/>
              </a:buClr>
              <a:buFont typeface="Wingdings 2" panose="05020102010507070707" pitchFamily="18" charset="2"/>
              <a:buChar char="Ë"/>
            </a:pPr>
            <a:r>
              <a:rPr lang="en-US" sz="2000" dirty="0">
                <a:solidFill>
                  <a:schemeClr val="tx1"/>
                </a:solidFill>
                <a:latin typeface="Arial Narrow" panose="020B0606020202030204" pitchFamily="34" charset="0"/>
              </a:rPr>
              <a:t>       80 kg SMS</a:t>
            </a:r>
          </a:p>
          <a:p>
            <a:pPr marL="1257300" lvl="2" indent="-342900">
              <a:buClr>
                <a:srgbClr val="860038"/>
              </a:buClr>
              <a:buFont typeface="Wingdings 2" panose="05020102010507070707" pitchFamily="18" charset="2"/>
              <a:buChar char="Ë"/>
            </a:pPr>
            <a:r>
              <a:rPr lang="en-US" sz="2000" dirty="0">
                <a:solidFill>
                  <a:schemeClr val="tx1"/>
                </a:solidFill>
                <a:latin typeface="Arial Narrow" panose="020B0606020202030204" pitchFamily="34" charset="0"/>
              </a:rPr>
              <a:t>       55 kg SPC-II</a:t>
            </a:r>
          </a:p>
          <a:p>
            <a:pPr marL="1257300" lvl="2" indent="-342900">
              <a:buClr>
                <a:srgbClr val="860038"/>
              </a:buClr>
              <a:buFont typeface="Wingdings 2" panose="05020102010507070707" pitchFamily="18" charset="2"/>
              <a:buChar char="Ë"/>
            </a:pPr>
            <a:r>
              <a:rPr lang="en-US" sz="2000" dirty="0">
                <a:solidFill>
                  <a:schemeClr val="tx1"/>
                </a:solidFill>
                <a:latin typeface="Arial Narrow" panose="020B0606020202030204" pitchFamily="34" charset="0"/>
              </a:rPr>
              <a:t>       60 kg CDF-4P </a:t>
            </a:r>
          </a:p>
        </p:txBody>
      </p:sp>
      <p:cxnSp>
        <p:nvCxnSpPr>
          <p:cNvPr id="10" name="Straight Connector 9"/>
          <p:cNvCxnSpPr/>
          <p:nvPr/>
        </p:nvCxnSpPr>
        <p:spPr>
          <a:xfrm>
            <a:off x="1186742" y="3917895"/>
            <a:ext cx="318258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90889" y="4267562"/>
            <a:ext cx="9953047" cy="707886"/>
          </a:xfrm>
          <a:prstGeom prst="rect">
            <a:avLst/>
          </a:prstGeom>
          <a:noFill/>
        </p:spPr>
        <p:txBody>
          <a:bodyPr wrap="square" rtlCol="0">
            <a:spAutoFit/>
          </a:bodyPr>
          <a:lstStyle/>
          <a:p>
            <a:r>
              <a:rPr lang="en-US" sz="2000" dirty="0">
                <a:solidFill>
                  <a:schemeClr val="tx1"/>
                </a:solidFill>
                <a:latin typeface="Arial Narrow" panose="020B0606020202030204" pitchFamily="34" charset="0"/>
              </a:rPr>
              <a:t>              27695 kg  or 27.695 T</a:t>
            </a:r>
          </a:p>
          <a:p>
            <a:r>
              <a:rPr lang="en-US" sz="2000" dirty="0">
                <a:solidFill>
                  <a:schemeClr val="tx1"/>
                </a:solidFill>
                <a:latin typeface="Arial Narrow" panose="020B0606020202030204" pitchFamily="34" charset="0"/>
              </a:rPr>
              <a:t>For handling and delivery we typically round up to 1 decimal point.  So for this job we would charge 27.7 T.</a:t>
            </a:r>
          </a:p>
        </p:txBody>
      </p:sp>
    </p:spTree>
    <p:extLst>
      <p:ext uri="{BB962C8B-B14F-4D97-AF65-F5344CB8AC3E}">
        <p14:creationId xmlns:p14="http://schemas.microsoft.com/office/powerpoint/2010/main" val="327896761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389" y="129069"/>
            <a:ext cx="10138611" cy="910927"/>
          </a:xfrm>
        </p:spPr>
        <p:txBody>
          <a:bodyPr/>
          <a:lstStyle/>
          <a:p>
            <a:br>
              <a:rPr lang="en-US" dirty="0"/>
            </a:br>
            <a:r>
              <a:rPr lang="en-US" dirty="0"/>
              <a:t>Book Less Discount – Line Items</a:t>
            </a:r>
            <a:endParaRPr lang="en-US" dirty="0">
              <a:solidFill>
                <a:srgbClr val="7F7F7F"/>
              </a:solidFill>
            </a:endParaRP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4" name="TextBox 3"/>
          <p:cNvSpPr txBox="1"/>
          <p:nvPr/>
        </p:nvSpPr>
        <p:spPr>
          <a:xfrm>
            <a:off x="1650470" y="1709632"/>
            <a:ext cx="8823366" cy="461665"/>
          </a:xfrm>
          <a:prstGeom prst="rect">
            <a:avLst/>
          </a:prstGeom>
          <a:noFill/>
        </p:spPr>
        <p:txBody>
          <a:bodyPr wrap="square" rtlCol="0">
            <a:spAutoFit/>
          </a:bodyPr>
          <a:lstStyle/>
          <a:p>
            <a:pPr>
              <a:buClr>
                <a:srgbClr val="860038"/>
              </a:buClr>
            </a:pPr>
            <a:r>
              <a:rPr lang="en-US" sz="2400" dirty="0">
                <a:solidFill>
                  <a:schemeClr val="tx1"/>
                </a:solidFill>
                <a:latin typeface="Arial Narrow" panose="020B0606020202030204" pitchFamily="34" charset="0"/>
              </a:rPr>
              <a:t>	</a:t>
            </a:r>
          </a:p>
        </p:txBody>
      </p:sp>
      <p:sp>
        <p:nvSpPr>
          <p:cNvPr id="5" name="TextBox 4"/>
          <p:cNvSpPr txBox="1"/>
          <p:nvPr/>
        </p:nvSpPr>
        <p:spPr>
          <a:xfrm>
            <a:off x="529389" y="1188453"/>
            <a:ext cx="10104764" cy="4193456"/>
          </a:xfrm>
          <a:prstGeom prst="rect">
            <a:avLst/>
          </a:prstGeom>
          <a:noFill/>
        </p:spPr>
        <p:txBody>
          <a:bodyPr wrap="square" rtlCol="0">
            <a:spAutoFit/>
          </a:bodyPr>
          <a:lstStyle/>
          <a:p>
            <a:pPr marL="342900" indent="-342900">
              <a:buClr>
                <a:srgbClr val="860038"/>
              </a:buClr>
              <a:buFont typeface="Wingdings" panose="05000000000000000000" pitchFamily="2" charset="2"/>
              <a:buChar char="§"/>
            </a:pPr>
            <a:r>
              <a:rPr lang="en-US" sz="2000" dirty="0">
                <a:solidFill>
                  <a:schemeClr val="tx1"/>
                </a:solidFill>
                <a:latin typeface="Arial Narrow" panose="020B0606020202030204" pitchFamily="34" charset="0"/>
              </a:rPr>
              <a:t>Most “book less discount” tickets will have the following charges on Primary jobs:</a:t>
            </a:r>
          </a:p>
          <a:p>
            <a:pPr marL="800100" lvl="1"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Set up charge</a:t>
            </a:r>
          </a:p>
          <a:p>
            <a:pPr marL="800100" lvl="1"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Travel</a:t>
            </a:r>
          </a:p>
          <a:p>
            <a:pPr marL="800100" lvl="1"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Pickup Travel (if required)</a:t>
            </a:r>
          </a:p>
          <a:p>
            <a:pPr marL="800100" lvl="1"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Bulk Handling</a:t>
            </a:r>
          </a:p>
          <a:p>
            <a:pPr marL="800100" lvl="1"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Bulk Delivery</a:t>
            </a:r>
          </a:p>
          <a:p>
            <a:pPr marL="800100" lvl="1"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Cement</a:t>
            </a:r>
          </a:p>
          <a:p>
            <a:pPr marL="800100" lvl="1"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Additives</a:t>
            </a:r>
          </a:p>
          <a:p>
            <a:pPr marL="800100" lvl="1"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Preflush/Spacer chemicals</a:t>
            </a:r>
          </a:p>
          <a:p>
            <a:pPr marL="800100" lvl="1"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Plugs (if required)</a:t>
            </a:r>
          </a:p>
          <a:p>
            <a:pPr marL="800100" lvl="1"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Bin and cartage (if required)</a:t>
            </a:r>
          </a:p>
          <a:p>
            <a:pPr marL="800100" lvl="1"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Pumper/Bulker additional operating time (if required)</a:t>
            </a:r>
          </a:p>
          <a:p>
            <a:pPr marL="800100" lvl="1" indent="-342900">
              <a:buClr>
                <a:srgbClr val="860038"/>
              </a:buClr>
              <a:buFont typeface="Arial" panose="020B0604020202020204" pitchFamily="34" charset="0"/>
              <a:buChar char="•"/>
            </a:pPr>
            <a:endParaRPr lang="en-US" sz="2050" dirty="0">
              <a:solidFill>
                <a:schemeClr val="tx1"/>
              </a:solidFill>
              <a:latin typeface="Arial Narrow" panose="020B0606020202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7994" y="1530518"/>
            <a:ext cx="4072801" cy="3087254"/>
          </a:xfrm>
          <a:prstGeom prst="rect">
            <a:avLst/>
          </a:prstGeom>
          <a:ln>
            <a:noFill/>
          </a:ln>
          <a:effectLst>
            <a:softEdge rad="112500"/>
          </a:effectLst>
        </p:spPr>
      </p:pic>
    </p:spTree>
    <p:extLst>
      <p:ext uri="{BB962C8B-B14F-4D97-AF65-F5344CB8AC3E}">
        <p14:creationId xmlns:p14="http://schemas.microsoft.com/office/powerpoint/2010/main" val="346144499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Journey Management </a:t>
            </a:r>
            <a:br>
              <a:rPr lang="en-US" dirty="0"/>
            </a:br>
            <a:r>
              <a:rPr lang="en-US" dirty="0">
                <a:solidFill>
                  <a:schemeClr val="bg1">
                    <a:lumMod val="75000"/>
                  </a:schemeClr>
                </a:solidFill>
              </a:rPr>
              <a:t>demonstration </a:t>
            </a:r>
          </a:p>
        </p:txBody>
      </p:sp>
      <p:sp>
        <p:nvSpPr>
          <p:cNvPr id="9" name="Rectangle 8"/>
          <p:cNvSpPr/>
          <p:nvPr/>
        </p:nvSpPr>
        <p:spPr>
          <a:xfrm>
            <a:off x="1424539" y="1268761"/>
            <a:ext cx="5602953" cy="4616648"/>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As per HSEP 010 – Transport Safety</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Supervisor (or Journey leader) plan their own trip</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Complete a Journey Management Checklist (JMC) </a:t>
            </a:r>
            <a:r>
              <a:rPr lang="en-US" sz="2000" i="1" kern="0" dirty="0">
                <a:solidFill>
                  <a:srgbClr val="000000"/>
                </a:solidFill>
                <a:latin typeface="Arial Narrow" pitchFamily="34" charset="0"/>
              </a:rPr>
              <a:t>FRM-HSE-014 (In SCORE document control)</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Complete a High Risk Plan (HRP), when applicable </a:t>
            </a:r>
            <a:r>
              <a:rPr lang="en-US" sz="2000" i="1" kern="0" dirty="0">
                <a:solidFill>
                  <a:srgbClr val="000000"/>
                </a:solidFill>
                <a:latin typeface="Arial Narrow" pitchFamily="34" charset="0"/>
              </a:rPr>
              <a:t>FRM-HSE-013</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Refer to RRM to reduce the risk of travel when planning a trip</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Hold JMP STEACS briefing to communicate details of the journey</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This paperwork needs to be handed into the district</a:t>
            </a:r>
            <a:endParaRPr lang="en-CA" sz="2000" kern="0" dirty="0">
              <a:solidFill>
                <a:srgbClr val="000000"/>
              </a:solidFill>
              <a:latin typeface="Arial Narrow" pitchFamily="34" charset="0"/>
            </a:endParaRPr>
          </a:p>
        </p:txBody>
      </p:sp>
      <p:pic>
        <p:nvPicPr>
          <p:cNvPr id="3" name="Picture 2"/>
          <p:cNvPicPr>
            <a:picLocks noChangeAspect="1"/>
          </p:cNvPicPr>
          <p:nvPr/>
        </p:nvPicPr>
        <p:blipFill rotWithShape="1">
          <a:blip r:embed="rId2"/>
          <a:srcRect r="20345"/>
          <a:stretch/>
        </p:blipFill>
        <p:spPr>
          <a:xfrm>
            <a:off x="7027493" y="1358781"/>
            <a:ext cx="3349951" cy="2525799"/>
          </a:xfrm>
          <a:prstGeom prst="rect">
            <a:avLst/>
          </a:prstGeom>
        </p:spPr>
      </p:pic>
      <p:cxnSp>
        <p:nvCxnSpPr>
          <p:cNvPr id="5" name="Straight Arrow Connector 4"/>
          <p:cNvCxnSpPr/>
          <p:nvPr/>
        </p:nvCxnSpPr>
        <p:spPr>
          <a:xfrm>
            <a:off x="4504623" y="2800952"/>
            <a:ext cx="3076228" cy="378477"/>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65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891" y="129069"/>
            <a:ext cx="10100109" cy="910927"/>
          </a:xfrm>
        </p:spPr>
        <p:txBody>
          <a:bodyPr/>
          <a:lstStyle/>
          <a:p>
            <a:br>
              <a:rPr lang="en-US" dirty="0"/>
            </a:br>
            <a:r>
              <a:rPr lang="en-US" dirty="0"/>
              <a:t>Book Less Discount – Line Items</a:t>
            </a:r>
            <a:endParaRPr lang="en-US" dirty="0">
              <a:solidFill>
                <a:srgbClr val="7F7F7F"/>
              </a:solidFill>
            </a:endParaRP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4" name="TextBox 3"/>
          <p:cNvSpPr txBox="1"/>
          <p:nvPr/>
        </p:nvSpPr>
        <p:spPr>
          <a:xfrm>
            <a:off x="1650470" y="1709632"/>
            <a:ext cx="8823366" cy="461665"/>
          </a:xfrm>
          <a:prstGeom prst="rect">
            <a:avLst/>
          </a:prstGeom>
          <a:noFill/>
        </p:spPr>
        <p:txBody>
          <a:bodyPr wrap="square" rtlCol="0">
            <a:spAutoFit/>
          </a:bodyPr>
          <a:lstStyle/>
          <a:p>
            <a:pPr>
              <a:buClr>
                <a:srgbClr val="860038"/>
              </a:buClr>
            </a:pPr>
            <a:r>
              <a:rPr lang="en-US" sz="2400" dirty="0">
                <a:solidFill>
                  <a:schemeClr val="tx1"/>
                </a:solidFill>
                <a:latin typeface="Arial Narrow" panose="020B0606020202030204" pitchFamily="34" charset="0"/>
              </a:rPr>
              <a:t>	</a:t>
            </a:r>
          </a:p>
        </p:txBody>
      </p:sp>
      <p:sp>
        <p:nvSpPr>
          <p:cNvPr id="5" name="TextBox 4"/>
          <p:cNvSpPr txBox="1"/>
          <p:nvPr/>
        </p:nvSpPr>
        <p:spPr>
          <a:xfrm>
            <a:off x="567891" y="1188454"/>
            <a:ext cx="10066262" cy="2462213"/>
          </a:xfrm>
          <a:prstGeom prst="rect">
            <a:avLst/>
          </a:prstGeom>
          <a:noFill/>
        </p:spPr>
        <p:txBody>
          <a:bodyPr wrap="square" rtlCol="0">
            <a:spAutoFit/>
          </a:bodyPr>
          <a:lstStyle/>
          <a:p>
            <a:pPr marL="457200" indent="-457200">
              <a:buClr>
                <a:srgbClr val="860038"/>
              </a:buClr>
              <a:buFont typeface="+mj-lt"/>
              <a:buAutoNum type="arabicPeriod"/>
            </a:pPr>
            <a:r>
              <a:rPr lang="en-US" sz="2000" dirty="0">
                <a:solidFill>
                  <a:schemeClr val="tx1"/>
                </a:solidFill>
                <a:latin typeface="Arial Narrow" panose="020B0606020202030204" pitchFamily="34" charset="0"/>
              </a:rPr>
              <a:t>On the billing information screen click add.</a:t>
            </a:r>
          </a:p>
          <a:p>
            <a:pPr marL="457200" indent="-457200">
              <a:buClr>
                <a:srgbClr val="860038"/>
              </a:buClr>
              <a:buFont typeface="+mj-lt"/>
              <a:buAutoNum type="arabicPeriod"/>
            </a:pPr>
            <a:r>
              <a:rPr lang="en-US" sz="2000" dirty="0">
                <a:solidFill>
                  <a:schemeClr val="tx1"/>
                </a:solidFill>
                <a:latin typeface="Arial Narrow" panose="020B0606020202030204" pitchFamily="34" charset="0"/>
              </a:rPr>
              <a:t>Enter the code for the applicable base charge.  If unsure which code to use just type “111” and use the </a:t>
            </a:r>
            <a:r>
              <a:rPr lang="en-US" sz="2000" dirty="0">
                <a:solidFill>
                  <a:srgbClr val="860038"/>
                </a:solidFill>
                <a:latin typeface="Arial Narrow" panose="020B0606020202030204" pitchFamily="34" charset="0"/>
                <a:sym typeface="Wingdings"/>
              </a:rPr>
              <a:t></a:t>
            </a:r>
            <a:r>
              <a:rPr lang="en-US" sz="2000" dirty="0">
                <a:solidFill>
                  <a:schemeClr val="tx1"/>
                </a:solidFill>
                <a:latin typeface="Arial Narrow" panose="020B0606020202030204" pitchFamily="34" charset="0"/>
                <a:sym typeface="Wingdings"/>
              </a:rPr>
              <a:t> and </a:t>
            </a:r>
            <a:r>
              <a:rPr lang="en-US" sz="2000" dirty="0">
                <a:solidFill>
                  <a:srgbClr val="860038"/>
                </a:solidFill>
                <a:latin typeface="Arial Narrow" panose="020B0606020202030204" pitchFamily="34" charset="0"/>
                <a:sym typeface="Wingdings"/>
              </a:rPr>
              <a:t> </a:t>
            </a:r>
            <a:r>
              <a:rPr lang="en-US" sz="2000" dirty="0">
                <a:solidFill>
                  <a:schemeClr val="tx1"/>
                </a:solidFill>
                <a:latin typeface="Arial Narrow" panose="020B0606020202030204" pitchFamily="34" charset="0"/>
                <a:sym typeface="Wingdings"/>
              </a:rPr>
              <a:t>keys to scroll though all charges that start with 1 until you find the appropriate code.  Once information is entered and verified, click update.</a:t>
            </a:r>
          </a:p>
          <a:p>
            <a:pPr marL="457200" indent="-457200">
              <a:buClr>
                <a:srgbClr val="860038"/>
              </a:buClr>
              <a:buFont typeface="+mj-lt"/>
              <a:buAutoNum type="arabicPeriod"/>
            </a:pPr>
            <a:endParaRPr lang="en-US" sz="2400" dirty="0">
              <a:solidFill>
                <a:srgbClr val="860038"/>
              </a:solidFill>
              <a:latin typeface="Arial Narrow" panose="020B0606020202030204" pitchFamily="34" charset="0"/>
            </a:endParaRPr>
          </a:p>
          <a:p>
            <a:pPr marL="457200" indent="-457200">
              <a:buClr>
                <a:srgbClr val="860038"/>
              </a:buClr>
              <a:buFont typeface="+mj-lt"/>
              <a:buAutoNum type="arabicPeriod"/>
            </a:pPr>
            <a:endParaRPr lang="en-US" sz="2400" dirty="0">
              <a:solidFill>
                <a:schemeClr val="tx1"/>
              </a:solidFill>
              <a:latin typeface="Arial Narrow" panose="020B0606020202030204" pitchFamily="34" charset="0"/>
            </a:endParaRPr>
          </a:p>
          <a:p>
            <a:pPr lvl="2">
              <a:buClr>
                <a:srgbClr val="860038"/>
              </a:buClr>
            </a:pPr>
            <a:endParaRPr lang="en-US" sz="2400" dirty="0">
              <a:solidFill>
                <a:schemeClr val="tx1"/>
              </a:solidFill>
              <a:latin typeface="Arial Narrow" panose="020B0606020202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954" y="1277760"/>
            <a:ext cx="2305372" cy="276264"/>
          </a:xfrm>
          <a:prstGeom prst="rect">
            <a:avLst/>
          </a:prstGeom>
          <a:ln>
            <a:noFill/>
          </a:ln>
          <a:effectLst>
            <a:outerShdw blurRad="292100" dist="139700" dir="2700000" algn="tl" rotWithShape="0">
              <a:srgbClr val="333333">
                <a:alpha val="65000"/>
              </a:srgbClr>
            </a:outerShdw>
          </a:effectLst>
        </p:spPr>
      </p:pic>
      <p:sp>
        <p:nvSpPr>
          <p:cNvPr id="8" name="Oval 7"/>
          <p:cNvSpPr/>
          <p:nvPr/>
        </p:nvSpPr>
        <p:spPr>
          <a:xfrm>
            <a:off x="5102258" y="1277760"/>
            <a:ext cx="997527" cy="2762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875" y="2968961"/>
            <a:ext cx="5866748" cy="2869327"/>
          </a:xfrm>
          <a:prstGeom prst="rect">
            <a:avLst/>
          </a:prstGeom>
          <a:ln>
            <a:noFill/>
          </a:ln>
          <a:effectLst>
            <a:outerShdw blurRad="292100" dist="139700" dir="2700000" algn="tl" rotWithShape="0">
              <a:srgbClr val="333333">
                <a:alpha val="65000"/>
              </a:srgbClr>
            </a:outerShdw>
          </a:effectLst>
        </p:spPr>
      </p:pic>
      <p:cxnSp>
        <p:nvCxnSpPr>
          <p:cNvPr id="12" name="Straight Arrow Connector 11"/>
          <p:cNvCxnSpPr/>
          <p:nvPr/>
        </p:nvCxnSpPr>
        <p:spPr>
          <a:xfrm>
            <a:off x="1852350" y="3476248"/>
            <a:ext cx="779364" cy="35082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7254" y="5157939"/>
            <a:ext cx="733527" cy="257211"/>
          </a:xfrm>
          <a:prstGeom prst="rect">
            <a:avLst/>
          </a:prstGeom>
        </p:spPr>
      </p:pic>
      <p:cxnSp>
        <p:nvCxnSpPr>
          <p:cNvPr id="20" name="Straight Arrow Connector 19"/>
          <p:cNvCxnSpPr/>
          <p:nvPr/>
        </p:nvCxnSpPr>
        <p:spPr>
          <a:xfrm flipH="1">
            <a:off x="9600781" y="5047014"/>
            <a:ext cx="235947" cy="1109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65607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764" y="129069"/>
            <a:ext cx="10148236" cy="910927"/>
          </a:xfrm>
        </p:spPr>
        <p:txBody>
          <a:bodyPr/>
          <a:lstStyle/>
          <a:p>
            <a:br>
              <a:rPr lang="en-US" dirty="0"/>
            </a:br>
            <a:r>
              <a:rPr lang="en-US" dirty="0"/>
              <a:t>Book Less Discount – Line Items</a:t>
            </a:r>
            <a:endParaRPr lang="en-US" dirty="0">
              <a:solidFill>
                <a:srgbClr val="7F7F7F"/>
              </a:solidFill>
            </a:endParaRP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4" name="TextBox 3"/>
          <p:cNvSpPr txBox="1"/>
          <p:nvPr/>
        </p:nvSpPr>
        <p:spPr>
          <a:xfrm>
            <a:off x="1650470" y="1709632"/>
            <a:ext cx="8823366" cy="461665"/>
          </a:xfrm>
          <a:prstGeom prst="rect">
            <a:avLst/>
          </a:prstGeom>
          <a:noFill/>
        </p:spPr>
        <p:txBody>
          <a:bodyPr wrap="square" rtlCol="0">
            <a:spAutoFit/>
          </a:bodyPr>
          <a:lstStyle/>
          <a:p>
            <a:pPr>
              <a:buClr>
                <a:srgbClr val="860038"/>
              </a:buClr>
            </a:pPr>
            <a:r>
              <a:rPr lang="en-US" sz="2400" dirty="0">
                <a:solidFill>
                  <a:schemeClr val="tx1"/>
                </a:solidFill>
                <a:latin typeface="Arial Narrow" panose="020B0606020202030204" pitchFamily="34" charset="0"/>
              </a:rPr>
              <a:t>	</a:t>
            </a:r>
          </a:p>
        </p:txBody>
      </p:sp>
      <p:sp>
        <p:nvSpPr>
          <p:cNvPr id="5" name="TextBox 4"/>
          <p:cNvSpPr txBox="1"/>
          <p:nvPr/>
        </p:nvSpPr>
        <p:spPr>
          <a:xfrm>
            <a:off x="519764" y="1188453"/>
            <a:ext cx="10626291" cy="4608954"/>
          </a:xfrm>
          <a:prstGeom prst="rect">
            <a:avLst/>
          </a:prstGeom>
          <a:noFill/>
        </p:spPr>
        <p:txBody>
          <a:bodyPr wrap="square" rtlCol="0">
            <a:spAutoFit/>
          </a:bodyPr>
          <a:lstStyle/>
          <a:p>
            <a:pPr marL="457200" indent="-457200">
              <a:buClr>
                <a:srgbClr val="860038"/>
              </a:buClr>
              <a:buFont typeface="+mj-lt"/>
              <a:buAutoNum type="arabicPeriod" startAt="3"/>
            </a:pPr>
            <a:r>
              <a:rPr lang="en-US" sz="2000" dirty="0">
                <a:solidFill>
                  <a:schemeClr val="tx1"/>
                </a:solidFill>
                <a:latin typeface="Arial Narrow" panose="020B0606020202030204" pitchFamily="34" charset="0"/>
              </a:rPr>
              <a:t>Enter code 111380 for unit travel.  The km’s travelled should input automatically based on the value entered at the top of the page.  The quantity will be the number of pumping units on location.</a:t>
            </a:r>
          </a:p>
          <a:p>
            <a:pPr marL="457200" indent="-457200">
              <a:buClr>
                <a:srgbClr val="860038"/>
              </a:buClr>
              <a:buFont typeface="+mj-lt"/>
              <a:buAutoNum type="arabicPeriod" startAt="3"/>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05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050" dirty="0">
              <a:solidFill>
                <a:schemeClr val="tx1"/>
              </a:solidFill>
              <a:latin typeface="Arial Narrow" panose="020B0606020202030204" pitchFamily="34" charset="0"/>
            </a:endParaRPr>
          </a:p>
          <a:p>
            <a:pPr marL="457200" indent="-457200">
              <a:buClr>
                <a:srgbClr val="860038"/>
              </a:buClr>
              <a:buFont typeface="+mj-lt"/>
              <a:buAutoNum type="arabicPeriod" startAt="3"/>
            </a:pPr>
            <a:r>
              <a:rPr lang="en-US" sz="2000" dirty="0">
                <a:solidFill>
                  <a:schemeClr val="tx1"/>
                </a:solidFill>
                <a:latin typeface="Arial Narrow" panose="020B0606020202030204" pitchFamily="34" charset="0"/>
              </a:rPr>
              <a:t>If a pickup is required to haul chemical or equipment we can use code 111382 to charge for it.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875" y="2404719"/>
            <a:ext cx="5750878" cy="2837984"/>
          </a:xfrm>
          <a:prstGeom prst="rect">
            <a:avLst/>
          </a:prstGeom>
          <a:ln>
            <a:noFill/>
          </a:ln>
          <a:effectLst>
            <a:outerShdw blurRad="292100" dist="139700" dir="2700000" algn="tl" rotWithShape="0">
              <a:srgbClr val="333333">
                <a:alpha val="65000"/>
              </a:srgbClr>
            </a:outerShdw>
          </a:effectLst>
        </p:spPr>
      </p:pic>
      <p:cxnSp>
        <p:nvCxnSpPr>
          <p:cNvPr id="12" name="Straight Arrow Connector 11"/>
          <p:cNvCxnSpPr/>
          <p:nvPr/>
        </p:nvCxnSpPr>
        <p:spPr>
          <a:xfrm>
            <a:off x="1852351" y="3047977"/>
            <a:ext cx="960123" cy="23555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880" y="4611674"/>
            <a:ext cx="733527" cy="257211"/>
          </a:xfrm>
          <a:prstGeom prst="rect">
            <a:avLst/>
          </a:prstGeom>
        </p:spPr>
      </p:pic>
      <p:cxnSp>
        <p:nvCxnSpPr>
          <p:cNvPr id="16" name="Straight Arrow Connector 15"/>
          <p:cNvCxnSpPr/>
          <p:nvPr/>
        </p:nvCxnSpPr>
        <p:spPr>
          <a:xfrm flipH="1">
            <a:off x="9598407" y="4500749"/>
            <a:ext cx="235947" cy="1109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90775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895" y="129069"/>
            <a:ext cx="9946105" cy="910927"/>
          </a:xfrm>
        </p:spPr>
        <p:txBody>
          <a:bodyPr/>
          <a:lstStyle/>
          <a:p>
            <a:r>
              <a:rPr lang="en-US" dirty="0"/>
              <a:t>Book Less Discount – Line Items</a:t>
            </a:r>
            <a:endParaRPr lang="en-US" dirty="0">
              <a:solidFill>
                <a:srgbClr val="7F7F7F"/>
              </a:solidFill>
            </a:endParaRP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4" name="TextBox 3"/>
          <p:cNvSpPr txBox="1"/>
          <p:nvPr/>
        </p:nvSpPr>
        <p:spPr>
          <a:xfrm>
            <a:off x="1650470" y="1709632"/>
            <a:ext cx="8823366" cy="461665"/>
          </a:xfrm>
          <a:prstGeom prst="rect">
            <a:avLst/>
          </a:prstGeom>
          <a:noFill/>
        </p:spPr>
        <p:txBody>
          <a:bodyPr wrap="square" rtlCol="0">
            <a:spAutoFit/>
          </a:bodyPr>
          <a:lstStyle/>
          <a:p>
            <a:pPr>
              <a:buClr>
                <a:srgbClr val="860038"/>
              </a:buClr>
            </a:pPr>
            <a:r>
              <a:rPr lang="en-US" sz="2400" dirty="0">
                <a:solidFill>
                  <a:schemeClr val="tx1"/>
                </a:solidFill>
                <a:latin typeface="Arial Narrow" panose="020B0606020202030204" pitchFamily="34" charset="0"/>
              </a:rPr>
              <a:t>	</a:t>
            </a:r>
          </a:p>
        </p:txBody>
      </p:sp>
      <p:sp>
        <p:nvSpPr>
          <p:cNvPr id="5" name="TextBox 4"/>
          <p:cNvSpPr txBox="1"/>
          <p:nvPr/>
        </p:nvSpPr>
        <p:spPr>
          <a:xfrm>
            <a:off x="721895" y="1188453"/>
            <a:ext cx="10915048" cy="7440498"/>
          </a:xfrm>
          <a:prstGeom prst="rect">
            <a:avLst/>
          </a:prstGeom>
          <a:noFill/>
        </p:spPr>
        <p:txBody>
          <a:bodyPr wrap="square" rtlCol="0">
            <a:spAutoFit/>
          </a:bodyPr>
          <a:lstStyle/>
          <a:p>
            <a:pPr marL="457200" indent="-457200">
              <a:buClr>
                <a:srgbClr val="860038"/>
              </a:buClr>
              <a:buFont typeface="+mj-lt"/>
              <a:buAutoNum type="arabicPeriod" startAt="5"/>
            </a:pPr>
            <a:r>
              <a:rPr lang="en-US" sz="2000" dirty="0">
                <a:solidFill>
                  <a:schemeClr val="tx1"/>
                </a:solidFill>
                <a:latin typeface="Arial Narrow" panose="020B0606020202030204" pitchFamily="34" charset="0"/>
              </a:rPr>
              <a:t>Bulk handling and delivery are codes 111480 and 111484 respectively.  Bulk delivery is charged per ton per km.  eService will automatically factor in the kms based on what is in the system.</a:t>
            </a:r>
          </a:p>
          <a:p>
            <a:pPr marL="457200" indent="-457200">
              <a:buClr>
                <a:srgbClr val="860038"/>
              </a:buClr>
              <a:buFont typeface="+mj-lt"/>
              <a:buAutoNum type="arabicPeriod" startAt="5"/>
            </a:pPr>
            <a:endParaRPr lang="en-US" sz="2400" dirty="0">
              <a:solidFill>
                <a:schemeClr val="tx1"/>
              </a:solidFill>
              <a:latin typeface="Arial Narrow" panose="020B0606020202030204" pitchFamily="34" charset="0"/>
            </a:endParaRPr>
          </a:p>
          <a:p>
            <a:pPr>
              <a:buClr>
                <a:srgbClr val="860038"/>
              </a:buClr>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5"/>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5"/>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5"/>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5"/>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5"/>
            </a:pPr>
            <a:endParaRPr lang="en-US" sz="2400" dirty="0">
              <a:solidFill>
                <a:schemeClr val="tx1"/>
              </a:solidFill>
              <a:latin typeface="Arial Narrow" panose="020B0606020202030204" pitchFamily="34" charset="0"/>
            </a:endParaRPr>
          </a:p>
          <a:p>
            <a:pPr>
              <a:buClr>
                <a:srgbClr val="860038"/>
              </a:buClr>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6"/>
            </a:pPr>
            <a:endParaRPr lang="en-US" sz="2050" dirty="0">
              <a:solidFill>
                <a:schemeClr val="tx1"/>
              </a:solidFill>
              <a:latin typeface="Arial Narrow" panose="020B0606020202030204" pitchFamily="34" charset="0"/>
            </a:endParaRPr>
          </a:p>
          <a:p>
            <a:pPr marL="457200" indent="-457200">
              <a:buClr>
                <a:srgbClr val="860038"/>
              </a:buClr>
              <a:buFont typeface="+mj-lt"/>
              <a:buAutoNum type="arabicPeriod" startAt="6"/>
            </a:pPr>
            <a:endParaRPr lang="en-US" sz="2050" dirty="0">
              <a:solidFill>
                <a:schemeClr val="tx1"/>
              </a:solidFill>
              <a:latin typeface="Arial Narrow" panose="020B0606020202030204" pitchFamily="34" charset="0"/>
            </a:endParaRPr>
          </a:p>
          <a:p>
            <a:pPr marL="457200" indent="-457200">
              <a:buClr>
                <a:srgbClr val="860038"/>
              </a:buClr>
              <a:buFont typeface="+mj-lt"/>
              <a:buAutoNum type="arabicPeriod" startAt="6"/>
            </a:pPr>
            <a:r>
              <a:rPr lang="en-US" sz="2000" dirty="0">
                <a:solidFill>
                  <a:schemeClr val="tx1"/>
                </a:solidFill>
                <a:latin typeface="Arial Narrow" panose="020B0606020202030204" pitchFamily="34" charset="0"/>
              </a:rPr>
              <a:t>There are minimum bulk handling and delivery charges that can be used for low volumes.  These are 111481 and 111485.  </a:t>
            </a:r>
          </a:p>
          <a:p>
            <a:pPr marL="457200" indent="-457200">
              <a:buClr>
                <a:srgbClr val="860038"/>
              </a:buClr>
              <a:buFont typeface="+mj-lt"/>
              <a:buAutoNum type="arabicPeriod" startAt="6"/>
            </a:pPr>
            <a:endParaRPr lang="en-US" sz="2050" dirty="0">
              <a:solidFill>
                <a:schemeClr val="tx1"/>
              </a:solidFill>
              <a:latin typeface="Arial Narrow" panose="020B0606020202030204" pitchFamily="34" charset="0"/>
            </a:endParaRPr>
          </a:p>
          <a:p>
            <a:pPr marL="457200" indent="-457200">
              <a:buClr>
                <a:srgbClr val="860038"/>
              </a:buClr>
              <a:buFont typeface="+mj-lt"/>
              <a:buAutoNum type="arabicPeriod" startAt="6"/>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6"/>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6"/>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6"/>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6"/>
            </a:pPr>
            <a:endParaRPr lang="en-US" sz="2400" dirty="0">
              <a:solidFill>
                <a:schemeClr val="tx1"/>
              </a:solidFill>
              <a:latin typeface="Arial Narrow" panose="020B0606020202030204" pitchFamily="34" charset="0"/>
            </a:endParaRPr>
          </a:p>
          <a:p>
            <a:pPr lvl="2">
              <a:buClr>
                <a:srgbClr val="860038"/>
              </a:buClr>
            </a:pPr>
            <a:endParaRPr lang="en-US" sz="2400" dirty="0">
              <a:solidFill>
                <a:schemeClr val="tx1"/>
              </a:solidFill>
              <a:latin typeface="Arial Narrow" panose="020B060602020203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777" y="2430946"/>
            <a:ext cx="5652309" cy="2726992"/>
          </a:xfrm>
          <a:prstGeom prst="rect">
            <a:avLst/>
          </a:prstGeom>
          <a:ln>
            <a:noFill/>
          </a:ln>
          <a:effectLst>
            <a:outerShdw blurRad="292100" dist="139700" dir="2700000" algn="tl" rotWithShape="0">
              <a:srgbClr val="333333">
                <a:alpha val="65000"/>
              </a:srgbClr>
            </a:outerShdw>
          </a:effectLst>
        </p:spPr>
      </p:pic>
      <p:cxnSp>
        <p:nvCxnSpPr>
          <p:cNvPr id="12" name="Straight Arrow Connector 11"/>
          <p:cNvCxnSpPr/>
          <p:nvPr/>
        </p:nvCxnSpPr>
        <p:spPr>
          <a:xfrm flipV="1">
            <a:off x="1524001" y="3203942"/>
            <a:ext cx="1130531" cy="77495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2256" y="4900728"/>
            <a:ext cx="733527" cy="257211"/>
          </a:xfrm>
          <a:prstGeom prst="rect">
            <a:avLst/>
          </a:prstGeom>
        </p:spPr>
      </p:pic>
      <p:cxnSp>
        <p:nvCxnSpPr>
          <p:cNvPr id="11" name="Straight Arrow Connector 10"/>
          <p:cNvCxnSpPr/>
          <p:nvPr/>
        </p:nvCxnSpPr>
        <p:spPr>
          <a:xfrm flipH="1">
            <a:off x="9545782" y="4680065"/>
            <a:ext cx="755976" cy="2206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59221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766" y="129069"/>
            <a:ext cx="10071234" cy="910927"/>
          </a:xfrm>
        </p:spPr>
        <p:txBody>
          <a:bodyPr/>
          <a:lstStyle/>
          <a:p>
            <a:r>
              <a:rPr lang="en-US" dirty="0"/>
              <a:t>Book Less Discount – Line Items</a:t>
            </a:r>
            <a:endParaRPr lang="en-US" dirty="0">
              <a:solidFill>
                <a:srgbClr val="7F7F7F"/>
              </a:solidFill>
            </a:endParaRP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4" name="TextBox 3"/>
          <p:cNvSpPr txBox="1"/>
          <p:nvPr/>
        </p:nvSpPr>
        <p:spPr>
          <a:xfrm>
            <a:off x="1650470" y="1709632"/>
            <a:ext cx="8823366" cy="461665"/>
          </a:xfrm>
          <a:prstGeom prst="rect">
            <a:avLst/>
          </a:prstGeom>
          <a:noFill/>
        </p:spPr>
        <p:txBody>
          <a:bodyPr wrap="square" rtlCol="0">
            <a:spAutoFit/>
          </a:bodyPr>
          <a:lstStyle/>
          <a:p>
            <a:pPr>
              <a:buClr>
                <a:srgbClr val="860038"/>
              </a:buClr>
            </a:pPr>
            <a:r>
              <a:rPr lang="en-US" sz="2400" dirty="0">
                <a:solidFill>
                  <a:schemeClr val="tx1"/>
                </a:solidFill>
                <a:latin typeface="Arial Narrow" panose="020B0606020202030204" pitchFamily="34" charset="0"/>
              </a:rPr>
              <a:t>	</a:t>
            </a:r>
          </a:p>
        </p:txBody>
      </p:sp>
      <p:sp>
        <p:nvSpPr>
          <p:cNvPr id="5" name="TextBox 4"/>
          <p:cNvSpPr txBox="1"/>
          <p:nvPr/>
        </p:nvSpPr>
        <p:spPr>
          <a:xfrm>
            <a:off x="596766" y="1188453"/>
            <a:ext cx="10684042" cy="8102218"/>
          </a:xfrm>
          <a:prstGeom prst="rect">
            <a:avLst/>
          </a:prstGeom>
          <a:noFill/>
        </p:spPr>
        <p:txBody>
          <a:bodyPr wrap="square" rtlCol="0">
            <a:spAutoFit/>
          </a:bodyPr>
          <a:lstStyle/>
          <a:p>
            <a:pPr marL="457200" indent="-457200">
              <a:buClr>
                <a:srgbClr val="860038"/>
              </a:buClr>
              <a:buFont typeface="+mj-lt"/>
              <a:buAutoNum type="arabicPeriod" startAt="7"/>
            </a:pPr>
            <a:r>
              <a:rPr lang="en-US" sz="2000" dirty="0">
                <a:solidFill>
                  <a:schemeClr val="tx1"/>
                </a:solidFill>
                <a:latin typeface="Arial Narrow" panose="020B0606020202030204" pitchFamily="34" charset="0"/>
              </a:rPr>
              <a:t>Add preflush and spacers.  These can be charged as a system (3 m</a:t>
            </a:r>
            <a:r>
              <a:rPr lang="en-US" sz="2000" baseline="30000" dirty="0">
                <a:solidFill>
                  <a:schemeClr val="tx1"/>
                </a:solidFill>
                <a:latin typeface="Arial Narrow" panose="020B0606020202030204" pitchFamily="34" charset="0"/>
              </a:rPr>
              <a:t>3</a:t>
            </a:r>
            <a:r>
              <a:rPr lang="en-US" sz="2000" dirty="0">
                <a:solidFill>
                  <a:schemeClr val="tx1"/>
                </a:solidFill>
                <a:latin typeface="Arial Narrow" panose="020B0606020202030204" pitchFamily="34" charset="0"/>
              </a:rPr>
              <a:t> of visweep) or as individual additives (30L WG-3L).  Refer to pricing page on the program as a reference for how to charge on each job.</a:t>
            </a:r>
          </a:p>
          <a:p>
            <a:pPr marL="457200" indent="-457200">
              <a:buClr>
                <a:srgbClr val="860038"/>
              </a:buClr>
              <a:buFont typeface="+mj-lt"/>
              <a:buAutoNum type="arabicPeriod" startAt="7"/>
            </a:pPr>
            <a:endParaRPr lang="en-US" sz="20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0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000" dirty="0">
              <a:solidFill>
                <a:schemeClr val="tx1"/>
              </a:solidFill>
              <a:latin typeface="Arial Narrow" panose="020B0606020202030204" pitchFamily="34" charset="0"/>
            </a:endParaRPr>
          </a:p>
          <a:p>
            <a:pPr>
              <a:buClr>
                <a:srgbClr val="860038"/>
              </a:buClr>
            </a:pPr>
            <a:r>
              <a:rPr lang="en-US" sz="2000" dirty="0">
                <a:solidFill>
                  <a:schemeClr val="tx1"/>
                </a:solidFill>
                <a:latin typeface="Arial Narrow" panose="020B0606020202030204" pitchFamily="34" charset="0"/>
              </a:rPr>
              <a:t>Note:  The codes for all cementing chemicals are in the range of 113100-113500.  If you are unsure of the code type “1131” into the Code window and use the </a:t>
            </a:r>
            <a:r>
              <a:rPr lang="en-US" sz="2000" dirty="0">
                <a:solidFill>
                  <a:srgbClr val="860038"/>
                </a:solidFill>
                <a:latin typeface="Arial Narrow" panose="020B0606020202030204" pitchFamily="34" charset="0"/>
                <a:sym typeface="Wingdings"/>
              </a:rPr>
              <a:t></a:t>
            </a:r>
            <a:r>
              <a:rPr lang="en-US" sz="2000" dirty="0">
                <a:solidFill>
                  <a:schemeClr val="tx1"/>
                </a:solidFill>
                <a:latin typeface="Arial Narrow" panose="020B0606020202030204" pitchFamily="34" charset="0"/>
                <a:sym typeface="Wingdings"/>
              </a:rPr>
              <a:t> and </a:t>
            </a:r>
            <a:r>
              <a:rPr lang="en-US" sz="2000" dirty="0">
                <a:solidFill>
                  <a:srgbClr val="860038"/>
                </a:solidFill>
                <a:latin typeface="Arial Narrow" panose="020B0606020202030204" pitchFamily="34" charset="0"/>
                <a:sym typeface="Wingdings"/>
              </a:rPr>
              <a:t></a:t>
            </a:r>
            <a:r>
              <a:rPr lang="en-US" sz="2000" dirty="0">
                <a:solidFill>
                  <a:schemeClr val="tx1"/>
                </a:solidFill>
                <a:latin typeface="Arial Narrow" panose="020B0606020202030204" pitchFamily="34" charset="0"/>
                <a:sym typeface="Wingdings"/>
              </a:rPr>
              <a:t> keys to find the appropriate code.</a:t>
            </a:r>
            <a:endParaRPr lang="en-US" sz="2000" dirty="0">
              <a:solidFill>
                <a:schemeClr val="tx1"/>
              </a:solidFill>
              <a:latin typeface="Arial Narrow" panose="020B0606020202030204" pitchFamily="34" charset="0"/>
            </a:endParaRPr>
          </a:p>
          <a:p>
            <a:pPr>
              <a:buClr>
                <a:srgbClr val="860038"/>
              </a:buClr>
            </a:pPr>
            <a:endParaRPr lang="en-US" sz="205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lvl="2">
              <a:buClr>
                <a:srgbClr val="860038"/>
              </a:buClr>
            </a:pPr>
            <a:endParaRPr lang="en-US" sz="2400" dirty="0">
              <a:solidFill>
                <a:schemeClr val="tx1"/>
              </a:solidFill>
              <a:latin typeface="Arial Narrow" panose="020B0606020202030204" pitchFamily="34" charset="0"/>
            </a:endParaRPr>
          </a:p>
        </p:txBody>
      </p:sp>
    </p:spTree>
    <p:extLst>
      <p:ext uri="{BB962C8B-B14F-4D97-AF65-F5344CB8AC3E}">
        <p14:creationId xmlns:p14="http://schemas.microsoft.com/office/powerpoint/2010/main" val="27403708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394" y="129069"/>
            <a:ext cx="9984606" cy="910927"/>
          </a:xfrm>
        </p:spPr>
        <p:txBody>
          <a:bodyPr/>
          <a:lstStyle/>
          <a:p>
            <a:r>
              <a:rPr lang="en-US" dirty="0"/>
              <a:t>Book Less Discount – Line Items</a:t>
            </a:r>
            <a:endParaRPr lang="en-US" dirty="0">
              <a:solidFill>
                <a:srgbClr val="7F7F7F"/>
              </a:solidFill>
            </a:endParaRP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4" name="TextBox 3"/>
          <p:cNvSpPr txBox="1"/>
          <p:nvPr/>
        </p:nvSpPr>
        <p:spPr>
          <a:xfrm>
            <a:off x="1650470" y="1709632"/>
            <a:ext cx="8823366" cy="461665"/>
          </a:xfrm>
          <a:prstGeom prst="rect">
            <a:avLst/>
          </a:prstGeom>
          <a:noFill/>
        </p:spPr>
        <p:txBody>
          <a:bodyPr wrap="square" rtlCol="0">
            <a:spAutoFit/>
          </a:bodyPr>
          <a:lstStyle/>
          <a:p>
            <a:pPr>
              <a:buClr>
                <a:srgbClr val="860038"/>
              </a:buClr>
            </a:pPr>
            <a:r>
              <a:rPr lang="en-US" sz="2400" dirty="0">
                <a:solidFill>
                  <a:schemeClr val="tx1"/>
                </a:solidFill>
                <a:latin typeface="Arial Narrow" panose="020B0606020202030204" pitchFamily="34" charset="0"/>
              </a:rPr>
              <a:t>	</a:t>
            </a:r>
          </a:p>
        </p:txBody>
      </p:sp>
      <p:sp>
        <p:nvSpPr>
          <p:cNvPr id="5" name="TextBox 4"/>
          <p:cNvSpPr txBox="1"/>
          <p:nvPr/>
        </p:nvSpPr>
        <p:spPr>
          <a:xfrm>
            <a:off x="683394" y="1188453"/>
            <a:ext cx="9950759" cy="4154984"/>
          </a:xfrm>
          <a:prstGeom prst="rect">
            <a:avLst/>
          </a:prstGeom>
          <a:noFill/>
        </p:spPr>
        <p:txBody>
          <a:bodyPr wrap="square" rtlCol="0">
            <a:spAutoFit/>
          </a:bodyPr>
          <a:lstStyle/>
          <a:p>
            <a:pPr marL="457200" indent="-457200">
              <a:buClr>
                <a:srgbClr val="860038"/>
              </a:buClr>
              <a:buFont typeface="+mj-lt"/>
              <a:buAutoNum type="arabicPeriod" startAt="8"/>
            </a:pPr>
            <a:r>
              <a:rPr lang="en-US" sz="2000" dirty="0">
                <a:solidFill>
                  <a:schemeClr val="tx1"/>
                </a:solidFill>
                <a:latin typeface="Arial Narrow" panose="020B0606020202030204" pitchFamily="34" charset="0"/>
              </a:rPr>
              <a:t>Charge for the total volume of cement in tonne.  Don’t forget to include any extra cement that has been sent out for use as scavenger.</a:t>
            </a:r>
          </a:p>
          <a:p>
            <a:pPr marL="457200" indent="-457200">
              <a:buClr>
                <a:srgbClr val="860038"/>
              </a:buClr>
              <a:buFont typeface="+mj-lt"/>
              <a:buAutoNum type="arabicPeriod" startAt="8"/>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8"/>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8"/>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8"/>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8"/>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8"/>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8"/>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8"/>
            </a:pPr>
            <a:endParaRPr lang="en-US" sz="2400" dirty="0">
              <a:solidFill>
                <a:schemeClr val="tx1"/>
              </a:solidFill>
              <a:latin typeface="Arial Narrow" panose="020B0606020202030204" pitchFamily="34" charset="0"/>
            </a:endParaRPr>
          </a:p>
          <a:p>
            <a:pPr lvl="1">
              <a:buClr>
                <a:srgbClr val="860038"/>
              </a:buClr>
            </a:pPr>
            <a:r>
              <a:rPr lang="en-US" sz="2400" dirty="0">
                <a:solidFill>
                  <a:schemeClr val="tx1"/>
                </a:solidFill>
                <a:latin typeface="Arial Narrow" panose="020B0606020202030204" pitchFamily="34" charset="0"/>
              </a:rPr>
              <a:t>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373" y="2464710"/>
            <a:ext cx="6146810" cy="3019328"/>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5012" y="5594624"/>
            <a:ext cx="733527" cy="257211"/>
          </a:xfrm>
          <a:prstGeom prst="rect">
            <a:avLst/>
          </a:prstGeom>
        </p:spPr>
      </p:pic>
      <p:cxnSp>
        <p:nvCxnSpPr>
          <p:cNvPr id="10" name="Straight Arrow Connector 9"/>
          <p:cNvCxnSpPr/>
          <p:nvPr/>
        </p:nvCxnSpPr>
        <p:spPr>
          <a:xfrm flipH="1">
            <a:off x="9443196" y="5419954"/>
            <a:ext cx="742667" cy="28559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64072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766" y="129069"/>
            <a:ext cx="10071234" cy="910927"/>
          </a:xfrm>
        </p:spPr>
        <p:txBody>
          <a:bodyPr/>
          <a:lstStyle/>
          <a:p>
            <a:r>
              <a:rPr lang="en-US" dirty="0"/>
              <a:t>Book Less Discount – Line Items</a:t>
            </a:r>
            <a:endParaRPr lang="en-US" dirty="0">
              <a:solidFill>
                <a:srgbClr val="7F7F7F"/>
              </a:solidFill>
            </a:endParaRP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4" name="TextBox 3"/>
          <p:cNvSpPr txBox="1"/>
          <p:nvPr/>
        </p:nvSpPr>
        <p:spPr>
          <a:xfrm>
            <a:off x="1650470" y="1709632"/>
            <a:ext cx="8823366" cy="461665"/>
          </a:xfrm>
          <a:prstGeom prst="rect">
            <a:avLst/>
          </a:prstGeom>
          <a:noFill/>
        </p:spPr>
        <p:txBody>
          <a:bodyPr wrap="square" rtlCol="0">
            <a:spAutoFit/>
          </a:bodyPr>
          <a:lstStyle/>
          <a:p>
            <a:pPr>
              <a:buClr>
                <a:srgbClr val="860038"/>
              </a:buClr>
            </a:pPr>
            <a:r>
              <a:rPr lang="en-US" sz="2400" dirty="0">
                <a:solidFill>
                  <a:schemeClr val="tx1"/>
                </a:solidFill>
                <a:latin typeface="Arial Narrow" panose="020B0606020202030204" pitchFamily="34" charset="0"/>
              </a:rPr>
              <a:t>	</a:t>
            </a:r>
          </a:p>
        </p:txBody>
      </p:sp>
      <p:sp>
        <p:nvSpPr>
          <p:cNvPr id="5" name="TextBox 4"/>
          <p:cNvSpPr txBox="1"/>
          <p:nvPr/>
        </p:nvSpPr>
        <p:spPr>
          <a:xfrm>
            <a:off x="596766" y="1188453"/>
            <a:ext cx="10037387" cy="3785652"/>
          </a:xfrm>
          <a:prstGeom prst="rect">
            <a:avLst/>
          </a:prstGeom>
          <a:noFill/>
        </p:spPr>
        <p:txBody>
          <a:bodyPr wrap="square" rtlCol="0">
            <a:spAutoFit/>
          </a:bodyPr>
          <a:lstStyle/>
          <a:p>
            <a:pPr marL="457200" indent="-457200">
              <a:buClr>
                <a:srgbClr val="860038"/>
              </a:buClr>
              <a:buFont typeface="+mj-lt"/>
              <a:buAutoNum type="arabicPeriod" startAt="9"/>
            </a:pPr>
            <a:r>
              <a:rPr lang="en-US" sz="2000" dirty="0">
                <a:solidFill>
                  <a:schemeClr val="tx1"/>
                </a:solidFill>
                <a:latin typeface="Arial Narrow" panose="020B0606020202030204" pitchFamily="34" charset="0"/>
              </a:rPr>
              <a:t>Charge for plugs, if you used Sanjel provided plugs on the job</a:t>
            </a:r>
            <a:r>
              <a:rPr lang="en-US" sz="2050" dirty="0">
                <a:solidFill>
                  <a:schemeClr val="tx1"/>
                </a:solidFill>
                <a:latin typeface="Arial Narrow" panose="020B0606020202030204" pitchFamily="34" charset="0"/>
              </a:rPr>
              <a:t>.</a:t>
            </a:r>
          </a:p>
          <a:p>
            <a:pPr marL="457200" indent="-457200">
              <a:buClr>
                <a:srgbClr val="860038"/>
              </a:buClr>
              <a:buFont typeface="+mj-lt"/>
              <a:buAutoNum type="arabicPeriod" startAt="9"/>
            </a:pPr>
            <a:endParaRPr lang="en-US" sz="205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9"/>
            </a:pPr>
            <a:endParaRPr lang="en-US" sz="2400" dirty="0">
              <a:solidFill>
                <a:schemeClr val="tx1"/>
              </a:solidFill>
              <a:latin typeface="Arial Narrow" panose="020B0606020202030204" pitchFamily="34" charset="0"/>
            </a:endParaRPr>
          </a:p>
          <a:p>
            <a:pPr lvl="1">
              <a:buClr>
                <a:srgbClr val="860038"/>
              </a:buClr>
            </a:pPr>
            <a:r>
              <a:rPr lang="en-US" sz="2400" dirty="0">
                <a:solidFill>
                  <a:schemeClr val="tx1"/>
                </a:solidFill>
                <a:latin typeface="Arial Narrow" panose="020B0606020202030204" pitchFamily="34" charset="0"/>
              </a:rPr>
              <a:t>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983" y="5771836"/>
            <a:ext cx="733527" cy="257211"/>
          </a:xfrm>
          <a:prstGeom prst="rect">
            <a:avLst/>
          </a:prstGeom>
        </p:spPr>
      </p:pic>
      <p:cxnSp>
        <p:nvCxnSpPr>
          <p:cNvPr id="8" name="Straight Arrow Connector 7"/>
          <p:cNvCxnSpPr/>
          <p:nvPr/>
        </p:nvCxnSpPr>
        <p:spPr>
          <a:xfrm flipH="1">
            <a:off x="9201698" y="5520969"/>
            <a:ext cx="559619" cy="3605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815" y="1861529"/>
            <a:ext cx="6144768" cy="3910307"/>
          </a:xfrm>
          <a:prstGeom prst="rect">
            <a:avLst/>
          </a:prstGeom>
        </p:spPr>
      </p:pic>
    </p:spTree>
    <p:extLst>
      <p:ext uri="{BB962C8B-B14F-4D97-AF65-F5344CB8AC3E}">
        <p14:creationId xmlns:p14="http://schemas.microsoft.com/office/powerpoint/2010/main" val="215281194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387" y="129069"/>
            <a:ext cx="10215613" cy="910927"/>
          </a:xfrm>
        </p:spPr>
        <p:txBody>
          <a:bodyPr/>
          <a:lstStyle/>
          <a:p>
            <a:r>
              <a:rPr lang="en-US" dirty="0"/>
              <a:t>Book Less Discount – Line Items</a:t>
            </a:r>
            <a:endParaRPr lang="en-US" dirty="0">
              <a:solidFill>
                <a:srgbClr val="7F7F7F"/>
              </a:solidFill>
            </a:endParaRP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4" name="TextBox 3"/>
          <p:cNvSpPr txBox="1"/>
          <p:nvPr/>
        </p:nvSpPr>
        <p:spPr>
          <a:xfrm>
            <a:off x="1650470" y="1709632"/>
            <a:ext cx="8823366" cy="461665"/>
          </a:xfrm>
          <a:prstGeom prst="rect">
            <a:avLst/>
          </a:prstGeom>
          <a:noFill/>
        </p:spPr>
        <p:txBody>
          <a:bodyPr wrap="square" rtlCol="0">
            <a:spAutoFit/>
          </a:bodyPr>
          <a:lstStyle/>
          <a:p>
            <a:pPr>
              <a:buClr>
                <a:srgbClr val="860038"/>
              </a:buClr>
            </a:pPr>
            <a:r>
              <a:rPr lang="en-US" sz="2400" dirty="0">
                <a:solidFill>
                  <a:schemeClr val="tx1"/>
                </a:solidFill>
                <a:latin typeface="Arial Narrow" panose="020B0606020202030204" pitchFamily="34" charset="0"/>
              </a:rPr>
              <a:t>	</a:t>
            </a:r>
          </a:p>
        </p:txBody>
      </p:sp>
      <p:sp>
        <p:nvSpPr>
          <p:cNvPr id="5" name="TextBox 4"/>
          <p:cNvSpPr txBox="1"/>
          <p:nvPr/>
        </p:nvSpPr>
        <p:spPr>
          <a:xfrm>
            <a:off x="452387" y="1116532"/>
            <a:ext cx="10770670" cy="4924425"/>
          </a:xfrm>
          <a:prstGeom prst="rect">
            <a:avLst/>
          </a:prstGeom>
          <a:noFill/>
        </p:spPr>
        <p:txBody>
          <a:bodyPr wrap="square" rtlCol="0">
            <a:spAutoFit/>
          </a:bodyPr>
          <a:lstStyle/>
          <a:p>
            <a:pPr marL="457200" indent="-457200">
              <a:buClr>
                <a:srgbClr val="860038"/>
              </a:buClr>
              <a:buFont typeface="+mj-lt"/>
              <a:buAutoNum type="arabicPeriod" startAt="10"/>
            </a:pPr>
            <a:r>
              <a:rPr lang="en-US" sz="2000" dirty="0">
                <a:solidFill>
                  <a:schemeClr val="tx1"/>
                </a:solidFill>
                <a:latin typeface="Arial Narrow" panose="020B0606020202030204" pitchFamily="34" charset="0"/>
              </a:rPr>
              <a:t>Charge for p-tank or cement bin.  This charge is per bin, per job.  The code for bins and p-tanks is 111488</a:t>
            </a:r>
            <a:r>
              <a:rPr lang="en-US" sz="2050" dirty="0">
                <a:solidFill>
                  <a:schemeClr val="tx1"/>
                </a:solidFill>
                <a:latin typeface="Arial Narrow" panose="020B0606020202030204" pitchFamily="34" charset="0"/>
              </a:rPr>
              <a:t>.</a:t>
            </a:r>
          </a:p>
          <a:p>
            <a:pPr marL="457200" indent="-457200">
              <a:buClr>
                <a:srgbClr val="860038"/>
              </a:buClr>
              <a:buFont typeface="+mj-lt"/>
              <a:buAutoNum type="arabicPeriod" startAt="10"/>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10"/>
            </a:pPr>
            <a:endParaRPr lang="en-US" sz="2400" dirty="0">
              <a:solidFill>
                <a:schemeClr val="tx1"/>
              </a:solidFill>
              <a:latin typeface="Arial Narrow" panose="020B0606020202030204" pitchFamily="34" charset="0"/>
            </a:endParaRPr>
          </a:p>
          <a:p>
            <a:pPr>
              <a:buClr>
                <a:srgbClr val="860038"/>
              </a:buClr>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050" dirty="0">
              <a:solidFill>
                <a:schemeClr val="tx1"/>
              </a:solidFill>
              <a:latin typeface="Arial Narrow" panose="020B0606020202030204" pitchFamily="34" charset="0"/>
            </a:endParaRPr>
          </a:p>
          <a:p>
            <a:pPr marL="457200" indent="-457200">
              <a:buClr>
                <a:srgbClr val="860038"/>
              </a:buClr>
              <a:buFont typeface="+mj-lt"/>
              <a:buAutoNum type="arabicPeriod" startAt="11"/>
            </a:pPr>
            <a:endParaRPr lang="en-US" sz="2050" dirty="0">
              <a:solidFill>
                <a:schemeClr val="tx1"/>
              </a:solidFill>
              <a:latin typeface="Arial Narrow" panose="020B0606020202030204" pitchFamily="34" charset="0"/>
            </a:endParaRPr>
          </a:p>
          <a:p>
            <a:pPr marL="457200" indent="-457200">
              <a:buClr>
                <a:srgbClr val="860038"/>
              </a:buClr>
              <a:buFont typeface="+mj-lt"/>
              <a:buAutoNum type="arabicPeriod" startAt="11"/>
            </a:pPr>
            <a:r>
              <a:rPr lang="en-US" sz="2000" dirty="0">
                <a:solidFill>
                  <a:schemeClr val="tx1"/>
                </a:solidFill>
                <a:latin typeface="Arial Narrow" panose="020B0606020202030204" pitchFamily="34" charset="0"/>
              </a:rPr>
              <a:t>Use code 111489 to charge for bin cartage if instructed to do so.  Typically bin cartage only applies if it is a new rig that we have to haul a p-tank to from a Sanjel yard or another rig.  Switching out a faulty bin does not get charged to the customer</a:t>
            </a:r>
            <a:r>
              <a:rPr lang="en-US" sz="2050" dirty="0">
                <a:solidFill>
                  <a:schemeClr val="tx1"/>
                </a:solidFill>
                <a:latin typeface="Arial Narrow" panose="020B0606020202030204" pitchFamily="34" charset="0"/>
              </a:rPr>
              <a:t>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4158" y="1987990"/>
            <a:ext cx="5702577" cy="2842878"/>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3641" y="3837538"/>
            <a:ext cx="733527" cy="257211"/>
          </a:xfrm>
          <a:prstGeom prst="rect">
            <a:avLst/>
          </a:prstGeom>
        </p:spPr>
      </p:pic>
      <p:cxnSp>
        <p:nvCxnSpPr>
          <p:cNvPr id="8" name="Straight Arrow Connector 7"/>
          <p:cNvCxnSpPr/>
          <p:nvPr/>
        </p:nvCxnSpPr>
        <p:spPr>
          <a:xfrm flipH="1">
            <a:off x="9275141" y="3728637"/>
            <a:ext cx="235947" cy="1109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15915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389" y="129069"/>
            <a:ext cx="10138611" cy="910927"/>
          </a:xfrm>
        </p:spPr>
        <p:txBody>
          <a:bodyPr/>
          <a:lstStyle/>
          <a:p>
            <a:r>
              <a:rPr lang="en-US" dirty="0"/>
              <a:t>Book Less Discount – Line Items</a:t>
            </a:r>
            <a:endParaRPr lang="en-US" dirty="0">
              <a:solidFill>
                <a:srgbClr val="7F7F7F"/>
              </a:solidFill>
            </a:endParaRP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4" name="TextBox 3"/>
          <p:cNvSpPr txBox="1"/>
          <p:nvPr/>
        </p:nvSpPr>
        <p:spPr>
          <a:xfrm>
            <a:off x="1650470" y="1709632"/>
            <a:ext cx="8823366" cy="461665"/>
          </a:xfrm>
          <a:prstGeom prst="rect">
            <a:avLst/>
          </a:prstGeom>
          <a:noFill/>
        </p:spPr>
        <p:txBody>
          <a:bodyPr wrap="square" rtlCol="0">
            <a:spAutoFit/>
          </a:bodyPr>
          <a:lstStyle/>
          <a:p>
            <a:pPr>
              <a:buClr>
                <a:srgbClr val="860038"/>
              </a:buClr>
            </a:pPr>
            <a:r>
              <a:rPr lang="en-US" sz="2400" dirty="0">
                <a:solidFill>
                  <a:schemeClr val="tx1"/>
                </a:solidFill>
                <a:latin typeface="Arial Narrow" panose="020B0606020202030204" pitchFamily="34" charset="0"/>
              </a:rPr>
              <a:t>	</a:t>
            </a:r>
          </a:p>
        </p:txBody>
      </p:sp>
      <p:sp>
        <p:nvSpPr>
          <p:cNvPr id="5" name="TextBox 4"/>
          <p:cNvSpPr txBox="1"/>
          <p:nvPr/>
        </p:nvSpPr>
        <p:spPr>
          <a:xfrm>
            <a:off x="529389" y="1188453"/>
            <a:ext cx="11107554" cy="2931572"/>
          </a:xfrm>
          <a:prstGeom prst="rect">
            <a:avLst/>
          </a:prstGeom>
          <a:noFill/>
        </p:spPr>
        <p:txBody>
          <a:bodyPr wrap="square" rtlCol="0">
            <a:spAutoFit/>
          </a:bodyPr>
          <a:lstStyle/>
          <a:p>
            <a:pPr marL="457200" indent="-457200">
              <a:buClr>
                <a:srgbClr val="860038"/>
              </a:buClr>
              <a:buFont typeface="+mj-lt"/>
              <a:buAutoNum type="arabicPeriod" startAt="12"/>
            </a:pPr>
            <a:r>
              <a:rPr lang="en-US" sz="2000" dirty="0">
                <a:solidFill>
                  <a:schemeClr val="tx1"/>
                </a:solidFill>
                <a:latin typeface="Arial Narrow" panose="020B0606020202030204" pitchFamily="34" charset="0"/>
              </a:rPr>
              <a:t>Additional operating time is charged for every hour we are on location over 6 hours.  This starts at the requested time on location and runs until the units are rigged out.  A rule of thumb is one hour after plug is bumped is allotted for rig out.  Anything after this should not be billed to the customer.  Additional operating time is to be rounded to the nearest hour.</a:t>
            </a:r>
          </a:p>
          <a:p>
            <a:pPr marL="914400" lvl="1" indent="-4572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C&amp;A or SCMS – code 111392</a:t>
            </a:r>
          </a:p>
          <a:p>
            <a:pPr marL="914400" lvl="1" indent="-4572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Twin or SCMT – code 111395</a:t>
            </a:r>
          </a:p>
          <a:p>
            <a:pPr marL="914400" lvl="1" indent="-4572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5 or 6 axle bulker – code 111352</a:t>
            </a:r>
          </a:p>
          <a:p>
            <a:pPr marL="914400" lvl="1" indent="-4572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If there is a bin rental charge on the ticket and all cement is able to fit in said bin, no bulker standby is to be charged, regardless if the unit remains on location for the duration.</a:t>
            </a:r>
          </a:p>
        </p:txBody>
      </p:sp>
    </p:spTree>
    <p:extLst>
      <p:ext uri="{BB962C8B-B14F-4D97-AF65-F5344CB8AC3E}">
        <p14:creationId xmlns:p14="http://schemas.microsoft.com/office/powerpoint/2010/main" val="409906673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017" y="129069"/>
            <a:ext cx="10051983" cy="910927"/>
          </a:xfrm>
        </p:spPr>
        <p:txBody>
          <a:bodyPr/>
          <a:lstStyle/>
          <a:p>
            <a:r>
              <a:rPr lang="en-US" dirty="0"/>
              <a:t>Book Less Discount – Line Items</a:t>
            </a:r>
            <a:endParaRPr lang="en-US" dirty="0">
              <a:solidFill>
                <a:srgbClr val="7F7F7F"/>
              </a:solidFill>
            </a:endParaRP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4" name="TextBox 3"/>
          <p:cNvSpPr txBox="1"/>
          <p:nvPr/>
        </p:nvSpPr>
        <p:spPr>
          <a:xfrm>
            <a:off x="1650470" y="1709632"/>
            <a:ext cx="8823366" cy="461665"/>
          </a:xfrm>
          <a:prstGeom prst="rect">
            <a:avLst/>
          </a:prstGeom>
          <a:noFill/>
        </p:spPr>
        <p:txBody>
          <a:bodyPr wrap="square" rtlCol="0">
            <a:spAutoFit/>
          </a:bodyPr>
          <a:lstStyle/>
          <a:p>
            <a:pPr>
              <a:buClr>
                <a:srgbClr val="860038"/>
              </a:buClr>
            </a:pPr>
            <a:r>
              <a:rPr lang="en-US" sz="2400" dirty="0">
                <a:solidFill>
                  <a:schemeClr val="tx1"/>
                </a:solidFill>
                <a:latin typeface="Arial Narrow" panose="020B0606020202030204" pitchFamily="34" charset="0"/>
              </a:rPr>
              <a:t>	</a:t>
            </a:r>
          </a:p>
        </p:txBody>
      </p:sp>
      <p:sp>
        <p:nvSpPr>
          <p:cNvPr id="5" name="TextBox 4"/>
          <p:cNvSpPr txBox="1"/>
          <p:nvPr/>
        </p:nvSpPr>
        <p:spPr>
          <a:xfrm>
            <a:off x="616017" y="1188453"/>
            <a:ext cx="10018136" cy="407804"/>
          </a:xfrm>
          <a:prstGeom prst="rect">
            <a:avLst/>
          </a:prstGeom>
          <a:noFill/>
        </p:spPr>
        <p:txBody>
          <a:bodyPr wrap="square" rtlCol="0">
            <a:spAutoFit/>
          </a:bodyPr>
          <a:lstStyle/>
          <a:p>
            <a:pPr marL="457200" indent="-457200">
              <a:buClr>
                <a:srgbClr val="860038"/>
              </a:buClr>
              <a:buFont typeface="+mj-lt"/>
              <a:buAutoNum type="arabicPeriod" startAt="13"/>
            </a:pPr>
            <a:r>
              <a:rPr lang="en-US" sz="2000" dirty="0">
                <a:solidFill>
                  <a:schemeClr val="tx1"/>
                </a:solidFill>
                <a:latin typeface="Arial Narrow" panose="020B0606020202030204" pitchFamily="34" charset="0"/>
              </a:rPr>
              <a:t>Once all line items have been entered correctly click save, then finish</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889" y="1783674"/>
            <a:ext cx="6726571" cy="298752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8464" y="5656407"/>
            <a:ext cx="2305372" cy="295316"/>
          </a:xfrm>
          <a:prstGeom prst="rect">
            <a:avLst/>
          </a:prstGeom>
        </p:spPr>
      </p:pic>
      <p:cxnSp>
        <p:nvCxnSpPr>
          <p:cNvPr id="9" name="Straight Arrow Connector 8"/>
          <p:cNvCxnSpPr/>
          <p:nvPr/>
        </p:nvCxnSpPr>
        <p:spPr>
          <a:xfrm>
            <a:off x="8803574" y="5106391"/>
            <a:ext cx="391886" cy="55001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0026732" y="5106391"/>
            <a:ext cx="249382" cy="55001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36979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764" y="129069"/>
            <a:ext cx="10148236" cy="910927"/>
          </a:xfrm>
        </p:spPr>
        <p:txBody>
          <a:bodyPr/>
          <a:lstStyle/>
          <a:p>
            <a:br>
              <a:rPr lang="en-US" dirty="0"/>
            </a:br>
            <a:r>
              <a:rPr lang="en-US" dirty="0"/>
              <a:t>Create Service Ticket – As per bid</a:t>
            </a:r>
            <a:endParaRPr lang="en-US" dirty="0">
              <a:solidFill>
                <a:srgbClr val="7F7F7F"/>
              </a:solidFill>
            </a:endParaRP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5" name="TextBox 4"/>
          <p:cNvSpPr txBox="1"/>
          <p:nvPr/>
        </p:nvSpPr>
        <p:spPr>
          <a:xfrm>
            <a:off x="519764" y="1187532"/>
            <a:ext cx="9904385" cy="407804"/>
          </a:xfrm>
          <a:prstGeom prst="rect">
            <a:avLst/>
          </a:prstGeom>
          <a:noFill/>
        </p:spPr>
        <p:txBody>
          <a:bodyPr wrap="square" rtlCol="0">
            <a:spAutoFit/>
          </a:bodyPr>
          <a:lstStyle/>
          <a:p>
            <a:pPr>
              <a:buClr>
                <a:srgbClr val="860038"/>
              </a:buClr>
            </a:pPr>
            <a:r>
              <a:rPr lang="en-US" sz="2000" dirty="0">
                <a:solidFill>
                  <a:schemeClr val="tx1"/>
                </a:solidFill>
                <a:latin typeface="Arial Narrow" panose="020B0606020202030204" pitchFamily="34" charset="0"/>
              </a:rPr>
              <a:t>The main ticket screen will appear.  Ensure “As Per Bid” is selected as the charge method</a:t>
            </a:r>
            <a:r>
              <a:rPr lang="en-US" sz="2050" dirty="0">
                <a:solidFill>
                  <a:schemeClr val="tx1"/>
                </a:solidFill>
                <a:latin typeface="Arial Narrow" panose="020B0606020202030204" pitchFamily="34" charset="0"/>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784" y="2535399"/>
            <a:ext cx="4619071" cy="350795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8776" y="5732297"/>
            <a:ext cx="2305372" cy="304843"/>
          </a:xfrm>
          <a:prstGeom prst="rect">
            <a:avLst/>
          </a:prstGeom>
        </p:spPr>
      </p:pic>
      <p:sp>
        <p:nvSpPr>
          <p:cNvPr id="9" name="Oval 8"/>
          <p:cNvSpPr/>
          <p:nvPr/>
        </p:nvSpPr>
        <p:spPr>
          <a:xfrm>
            <a:off x="8647305" y="5670961"/>
            <a:ext cx="1248315" cy="4275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67134989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Journey management</a:t>
            </a:r>
            <a:br>
              <a:rPr lang="en-US" dirty="0"/>
            </a:br>
            <a:r>
              <a:rPr lang="en-US" dirty="0">
                <a:solidFill>
                  <a:schemeClr val="bg1">
                    <a:lumMod val="75000"/>
                  </a:schemeClr>
                </a:solidFill>
              </a:rPr>
              <a:t>demonstration </a:t>
            </a:r>
            <a:endParaRPr lang="en-US" dirty="0"/>
          </a:p>
        </p:txBody>
      </p:sp>
      <p:sp>
        <p:nvSpPr>
          <p:cNvPr id="9" name="Rectangle 8"/>
          <p:cNvSpPr/>
          <p:nvPr/>
        </p:nvSpPr>
        <p:spPr>
          <a:xfrm>
            <a:off x="342900" y="1268761"/>
            <a:ext cx="9144000" cy="1992853"/>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Get LSD from call sheet (surface location)</a:t>
            </a:r>
          </a:p>
          <a:p>
            <a:pPr marL="728663" lvl="1"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a:p>
            <a:pPr marL="271463" indent="-271463">
              <a:spcBef>
                <a:spcPct val="45000"/>
              </a:spcBef>
              <a:buClr>
                <a:srgbClr val="860038"/>
              </a:buClr>
              <a:buFont typeface="Wingdings" pitchFamily="2" charset="2"/>
              <a:buChar char="§"/>
            </a:pPr>
            <a:endParaRPr lang="en-US" sz="2800" kern="0" dirty="0">
              <a:solidFill>
                <a:srgbClr val="000000"/>
              </a:solidFill>
              <a:latin typeface="Arial Narrow" pitchFamily="34" charset="0"/>
            </a:endParaRPr>
          </a:p>
          <a:p>
            <a:pPr marL="728663" lvl="1"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p:txBody>
      </p:sp>
      <p:pic>
        <p:nvPicPr>
          <p:cNvPr id="3" name="Picture 2"/>
          <p:cNvPicPr>
            <a:picLocks noChangeAspect="1"/>
          </p:cNvPicPr>
          <p:nvPr/>
        </p:nvPicPr>
        <p:blipFill>
          <a:blip r:embed="rId2"/>
          <a:stretch>
            <a:fillRect/>
          </a:stretch>
        </p:blipFill>
        <p:spPr>
          <a:xfrm>
            <a:off x="2390273" y="1905611"/>
            <a:ext cx="5594684" cy="3888729"/>
          </a:xfrm>
          <a:prstGeom prst="rect">
            <a:avLst/>
          </a:prstGeom>
        </p:spPr>
      </p:pic>
      <p:sp>
        <p:nvSpPr>
          <p:cNvPr id="4" name="Rectangle 3"/>
          <p:cNvSpPr/>
          <p:nvPr/>
        </p:nvSpPr>
        <p:spPr>
          <a:xfrm>
            <a:off x="3316705" y="5324949"/>
            <a:ext cx="3935017" cy="221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90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265" y="129069"/>
            <a:ext cx="10109735" cy="910927"/>
          </a:xfrm>
        </p:spPr>
        <p:txBody>
          <a:bodyPr/>
          <a:lstStyle/>
          <a:p>
            <a:br>
              <a:rPr lang="en-US" dirty="0"/>
            </a:br>
            <a:r>
              <a:rPr lang="en-US" dirty="0"/>
              <a:t>As per bid – Line Items</a:t>
            </a:r>
            <a:endParaRPr lang="en-US" dirty="0">
              <a:solidFill>
                <a:srgbClr val="7F7F7F"/>
              </a:solidFill>
            </a:endParaRP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4" name="TextBox 3"/>
          <p:cNvSpPr txBox="1"/>
          <p:nvPr/>
        </p:nvSpPr>
        <p:spPr>
          <a:xfrm>
            <a:off x="1650470" y="1709632"/>
            <a:ext cx="8823366" cy="461665"/>
          </a:xfrm>
          <a:prstGeom prst="rect">
            <a:avLst/>
          </a:prstGeom>
          <a:noFill/>
        </p:spPr>
        <p:txBody>
          <a:bodyPr wrap="square" rtlCol="0">
            <a:spAutoFit/>
          </a:bodyPr>
          <a:lstStyle/>
          <a:p>
            <a:pPr>
              <a:buClr>
                <a:srgbClr val="860038"/>
              </a:buClr>
            </a:pPr>
            <a:r>
              <a:rPr lang="en-US" sz="2400" dirty="0">
                <a:solidFill>
                  <a:schemeClr val="tx1"/>
                </a:solidFill>
                <a:latin typeface="Arial Narrow" panose="020B0606020202030204" pitchFamily="34" charset="0"/>
              </a:rPr>
              <a:t>	</a:t>
            </a:r>
          </a:p>
        </p:txBody>
      </p:sp>
      <p:sp>
        <p:nvSpPr>
          <p:cNvPr id="5" name="TextBox 4"/>
          <p:cNvSpPr txBox="1"/>
          <p:nvPr/>
        </p:nvSpPr>
        <p:spPr>
          <a:xfrm>
            <a:off x="558265" y="1188454"/>
            <a:ext cx="10075888" cy="2354491"/>
          </a:xfrm>
          <a:prstGeom prst="rect">
            <a:avLst/>
          </a:prstGeom>
          <a:noFill/>
        </p:spPr>
        <p:txBody>
          <a:bodyPr wrap="square" rtlCol="0">
            <a:spAutoFit/>
          </a:bodyPr>
          <a:lstStyle/>
          <a:p>
            <a:pPr marL="342900" indent="-342900">
              <a:buClr>
                <a:srgbClr val="860038"/>
              </a:buClr>
              <a:buFont typeface="Wingdings" panose="05000000000000000000" pitchFamily="2" charset="2"/>
              <a:buChar char="§"/>
            </a:pPr>
            <a:r>
              <a:rPr lang="en-US" sz="2000" dirty="0">
                <a:solidFill>
                  <a:schemeClr val="tx1"/>
                </a:solidFill>
                <a:latin typeface="Arial Narrow" panose="020B0606020202030204" pitchFamily="34" charset="0"/>
              </a:rPr>
              <a:t>Most “As Per Bid” tickets will have the following charges on Primary jobs:</a:t>
            </a:r>
          </a:p>
          <a:p>
            <a:pPr marL="800100" lvl="1"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Set up charge – includes travel, pickup travel, plugs, etc.</a:t>
            </a:r>
          </a:p>
          <a:p>
            <a:pPr marL="800100" lvl="1"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Cement + additives – Includes handling and delivery</a:t>
            </a:r>
          </a:p>
          <a:p>
            <a:pPr marL="800100" lvl="1"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Preflush/Spacer chemicals</a:t>
            </a:r>
          </a:p>
          <a:p>
            <a:pPr marL="800100" lvl="1"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Bin and cartage (if required)</a:t>
            </a:r>
          </a:p>
          <a:p>
            <a:pPr marL="800100" lvl="1" indent="-342900">
              <a:buClr>
                <a:srgbClr val="860038"/>
              </a:buClr>
              <a:buFont typeface="Arial" panose="020B0604020202020204" pitchFamily="34" charset="0"/>
              <a:buChar char="•"/>
            </a:pPr>
            <a:r>
              <a:rPr lang="en-US" sz="2000" dirty="0">
                <a:solidFill>
                  <a:schemeClr val="tx1"/>
                </a:solidFill>
                <a:latin typeface="Arial Narrow" panose="020B0606020202030204" pitchFamily="34" charset="0"/>
              </a:rPr>
              <a:t>Pumper/Bulker additional operating time (if required)</a:t>
            </a:r>
          </a:p>
          <a:p>
            <a:pPr marL="800100" lvl="1" indent="-342900">
              <a:buClr>
                <a:srgbClr val="860038"/>
              </a:buClr>
              <a:buFont typeface="Wingdings" panose="05000000000000000000" pitchFamily="2" charset="2"/>
              <a:buChar char="§"/>
            </a:pPr>
            <a:endParaRPr lang="en-US" sz="2400" dirty="0">
              <a:solidFill>
                <a:schemeClr val="tx1"/>
              </a:solidFill>
              <a:latin typeface="Arial Narrow" panose="020B0606020202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648" y="3651663"/>
            <a:ext cx="7421011" cy="22386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9258559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392" y="129069"/>
            <a:ext cx="10061608" cy="910927"/>
          </a:xfrm>
        </p:spPr>
        <p:txBody>
          <a:bodyPr/>
          <a:lstStyle/>
          <a:p>
            <a:br>
              <a:rPr lang="en-US" dirty="0"/>
            </a:br>
            <a:r>
              <a:rPr lang="en-US" dirty="0"/>
              <a:t>As Per Bid – Line Items</a:t>
            </a:r>
            <a:endParaRPr lang="en-US" dirty="0">
              <a:solidFill>
                <a:srgbClr val="7F7F7F"/>
              </a:solidFill>
            </a:endParaRP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4" name="TextBox 3"/>
          <p:cNvSpPr txBox="1"/>
          <p:nvPr/>
        </p:nvSpPr>
        <p:spPr>
          <a:xfrm>
            <a:off x="1650470" y="1709632"/>
            <a:ext cx="8823366" cy="461665"/>
          </a:xfrm>
          <a:prstGeom prst="rect">
            <a:avLst/>
          </a:prstGeom>
          <a:noFill/>
        </p:spPr>
        <p:txBody>
          <a:bodyPr wrap="square" rtlCol="0">
            <a:spAutoFit/>
          </a:bodyPr>
          <a:lstStyle/>
          <a:p>
            <a:pPr>
              <a:buClr>
                <a:srgbClr val="860038"/>
              </a:buClr>
            </a:pPr>
            <a:r>
              <a:rPr lang="en-US" sz="2400" dirty="0">
                <a:solidFill>
                  <a:schemeClr val="tx1"/>
                </a:solidFill>
                <a:latin typeface="Arial Narrow" panose="020B0606020202030204" pitchFamily="34" charset="0"/>
              </a:rPr>
              <a:t>	</a:t>
            </a:r>
          </a:p>
        </p:txBody>
      </p:sp>
      <p:sp>
        <p:nvSpPr>
          <p:cNvPr id="5" name="TextBox 4"/>
          <p:cNvSpPr txBox="1"/>
          <p:nvPr/>
        </p:nvSpPr>
        <p:spPr>
          <a:xfrm>
            <a:off x="606392" y="1188454"/>
            <a:ext cx="10027761" cy="1877437"/>
          </a:xfrm>
          <a:prstGeom prst="rect">
            <a:avLst/>
          </a:prstGeom>
          <a:noFill/>
        </p:spPr>
        <p:txBody>
          <a:bodyPr wrap="square" rtlCol="0">
            <a:spAutoFit/>
          </a:bodyPr>
          <a:lstStyle/>
          <a:p>
            <a:pPr marL="457200" indent="-457200">
              <a:buClr>
                <a:srgbClr val="860038"/>
              </a:buClr>
              <a:buFont typeface="+mj-lt"/>
              <a:buAutoNum type="arabicPeriod"/>
            </a:pPr>
            <a:r>
              <a:rPr lang="en-US" sz="2000" dirty="0">
                <a:solidFill>
                  <a:schemeClr val="tx1"/>
                </a:solidFill>
                <a:latin typeface="Arial Narrow" panose="020B0606020202030204" pitchFamily="34" charset="0"/>
              </a:rPr>
              <a:t>As Per Bid setup charge is 116033.  You will have to manually enter the price by referencing the job program pricing page.</a:t>
            </a:r>
          </a:p>
          <a:p>
            <a:pPr>
              <a:buClr>
                <a:srgbClr val="860038"/>
              </a:buClr>
            </a:pPr>
            <a:endParaRPr lang="en-US" sz="2400" dirty="0">
              <a:solidFill>
                <a:srgbClr val="860038"/>
              </a:solidFill>
              <a:latin typeface="Arial Narrow" panose="020B0606020202030204" pitchFamily="34" charset="0"/>
            </a:endParaRPr>
          </a:p>
          <a:p>
            <a:pPr marL="457200" indent="-457200">
              <a:buClr>
                <a:srgbClr val="860038"/>
              </a:buClr>
              <a:buFont typeface="+mj-lt"/>
              <a:buAutoNum type="arabicPeriod"/>
            </a:pPr>
            <a:endParaRPr lang="en-US" sz="2400" dirty="0">
              <a:solidFill>
                <a:schemeClr val="tx1"/>
              </a:solidFill>
              <a:latin typeface="Arial Narrow" panose="020B0606020202030204" pitchFamily="34" charset="0"/>
            </a:endParaRPr>
          </a:p>
          <a:p>
            <a:pPr lvl="2">
              <a:buClr>
                <a:srgbClr val="860038"/>
              </a:buClr>
            </a:pPr>
            <a:endParaRPr lang="en-US" sz="2400" dirty="0">
              <a:solidFill>
                <a:schemeClr val="tx1"/>
              </a:solidFill>
              <a:latin typeface="Arial Narrow" panose="020B060602020203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670" y="2505516"/>
            <a:ext cx="5866748" cy="2798506"/>
          </a:xfrm>
          <a:prstGeom prst="rect">
            <a:avLst/>
          </a:prstGeom>
          <a:ln>
            <a:noFill/>
          </a:ln>
          <a:effectLst>
            <a:outerShdw blurRad="292100" dist="139700" dir="2700000" algn="tl" rotWithShape="0">
              <a:srgbClr val="333333">
                <a:alpha val="65000"/>
              </a:srgbClr>
            </a:outerShdw>
          </a:effectLst>
        </p:spPr>
      </p:pic>
      <p:cxnSp>
        <p:nvCxnSpPr>
          <p:cNvPr id="12" name="Straight Arrow Connector 11"/>
          <p:cNvCxnSpPr/>
          <p:nvPr/>
        </p:nvCxnSpPr>
        <p:spPr>
          <a:xfrm>
            <a:off x="2043306" y="2952031"/>
            <a:ext cx="779364" cy="35082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7254" y="5157939"/>
            <a:ext cx="733527" cy="257211"/>
          </a:xfrm>
          <a:prstGeom prst="rect">
            <a:avLst/>
          </a:prstGeom>
        </p:spPr>
      </p:pic>
      <p:cxnSp>
        <p:nvCxnSpPr>
          <p:cNvPr id="20" name="Straight Arrow Connector 19"/>
          <p:cNvCxnSpPr/>
          <p:nvPr/>
        </p:nvCxnSpPr>
        <p:spPr>
          <a:xfrm flipH="1">
            <a:off x="9600781" y="5047014"/>
            <a:ext cx="235947" cy="1109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903914" y="1989648"/>
            <a:ext cx="1064029" cy="2083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69791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267" y="129069"/>
            <a:ext cx="10032733" cy="910927"/>
          </a:xfrm>
        </p:spPr>
        <p:txBody>
          <a:bodyPr/>
          <a:lstStyle/>
          <a:p>
            <a:r>
              <a:rPr lang="en-US" dirty="0"/>
              <a:t>As Per Bid – Line Items</a:t>
            </a: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4" name="TextBox 3"/>
          <p:cNvSpPr txBox="1"/>
          <p:nvPr/>
        </p:nvSpPr>
        <p:spPr>
          <a:xfrm>
            <a:off x="1650470" y="1709632"/>
            <a:ext cx="8823366" cy="461665"/>
          </a:xfrm>
          <a:prstGeom prst="rect">
            <a:avLst/>
          </a:prstGeom>
          <a:noFill/>
        </p:spPr>
        <p:txBody>
          <a:bodyPr wrap="square" rtlCol="0">
            <a:spAutoFit/>
          </a:bodyPr>
          <a:lstStyle/>
          <a:p>
            <a:pPr>
              <a:buClr>
                <a:srgbClr val="860038"/>
              </a:buClr>
            </a:pPr>
            <a:r>
              <a:rPr lang="en-US" sz="2400" dirty="0">
                <a:solidFill>
                  <a:schemeClr val="tx1"/>
                </a:solidFill>
                <a:latin typeface="Arial Narrow" panose="020B0606020202030204" pitchFamily="34" charset="0"/>
              </a:rPr>
              <a:t>	</a:t>
            </a:r>
          </a:p>
        </p:txBody>
      </p:sp>
      <p:sp>
        <p:nvSpPr>
          <p:cNvPr id="5" name="TextBox 4"/>
          <p:cNvSpPr txBox="1"/>
          <p:nvPr/>
        </p:nvSpPr>
        <p:spPr>
          <a:xfrm>
            <a:off x="635266" y="1188453"/>
            <a:ext cx="10655167" cy="8056052"/>
          </a:xfrm>
          <a:prstGeom prst="rect">
            <a:avLst/>
          </a:prstGeom>
          <a:noFill/>
        </p:spPr>
        <p:txBody>
          <a:bodyPr wrap="square" rtlCol="0">
            <a:spAutoFit/>
          </a:bodyPr>
          <a:lstStyle/>
          <a:p>
            <a:pPr marL="457200" indent="-457200">
              <a:buClr>
                <a:srgbClr val="860038"/>
              </a:buClr>
              <a:buFont typeface="+mj-lt"/>
              <a:buAutoNum type="arabicPeriod" startAt="2"/>
            </a:pPr>
            <a:r>
              <a:rPr lang="en-US" sz="2000" dirty="0">
                <a:solidFill>
                  <a:schemeClr val="tx1"/>
                </a:solidFill>
                <a:latin typeface="Arial Narrow" panose="020B0606020202030204" pitchFamily="34" charset="0"/>
              </a:rPr>
              <a:t>Add preflush and spacers.  These can be charged as a system (3 m</a:t>
            </a:r>
            <a:r>
              <a:rPr lang="en-US" sz="2000" baseline="30000" dirty="0">
                <a:solidFill>
                  <a:schemeClr val="tx1"/>
                </a:solidFill>
                <a:latin typeface="Arial Narrow" panose="020B0606020202030204" pitchFamily="34" charset="0"/>
              </a:rPr>
              <a:t>3</a:t>
            </a:r>
            <a:r>
              <a:rPr lang="en-US" sz="2000" dirty="0">
                <a:solidFill>
                  <a:schemeClr val="tx1"/>
                </a:solidFill>
                <a:latin typeface="Arial Narrow" panose="020B0606020202030204" pitchFamily="34" charset="0"/>
              </a:rPr>
              <a:t> of visweep) or as individual additives (30L WG-3L).  Refer to pricing page on the program as a reference for how to charge on each job.  Item code, quantity, and price will need to be manually entered.</a:t>
            </a:r>
          </a:p>
          <a:p>
            <a:pPr marL="457200" indent="-457200">
              <a:buClr>
                <a:srgbClr val="860038"/>
              </a:buClr>
              <a:buFont typeface="+mj-lt"/>
              <a:buAutoNum type="arabicPeriod" startAt="2"/>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2"/>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2"/>
            </a:pPr>
            <a:endParaRPr lang="en-US" sz="2400" dirty="0">
              <a:solidFill>
                <a:schemeClr val="tx1"/>
              </a:solidFill>
              <a:latin typeface="Arial Narrow" panose="020B0606020202030204" pitchFamily="34" charset="0"/>
            </a:endParaRPr>
          </a:p>
          <a:p>
            <a:pPr>
              <a:buClr>
                <a:srgbClr val="860038"/>
              </a:buClr>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7"/>
            </a:pPr>
            <a:endParaRPr lang="en-US" sz="2400" dirty="0">
              <a:solidFill>
                <a:schemeClr val="tx1"/>
              </a:solidFill>
              <a:latin typeface="Arial Narrow" panose="020B0606020202030204" pitchFamily="34" charset="0"/>
            </a:endParaRPr>
          </a:p>
          <a:p>
            <a:pPr lvl="2">
              <a:buClr>
                <a:srgbClr val="860038"/>
              </a:buClr>
            </a:pPr>
            <a:endParaRPr lang="en-US" sz="2400" dirty="0">
              <a:solidFill>
                <a:schemeClr val="tx1"/>
              </a:solidFill>
              <a:latin typeface="Arial Narrow" panose="020B0606020202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7697" y="2887611"/>
            <a:ext cx="6506483" cy="3248478"/>
          </a:xfrm>
          <a:prstGeom prst="rect">
            <a:avLst/>
          </a:prstGeom>
        </p:spPr>
      </p:pic>
      <p:cxnSp>
        <p:nvCxnSpPr>
          <p:cNvPr id="7" name="Straight Arrow Connector 6"/>
          <p:cNvCxnSpPr/>
          <p:nvPr/>
        </p:nvCxnSpPr>
        <p:spPr>
          <a:xfrm>
            <a:off x="1892140" y="3651663"/>
            <a:ext cx="1015346" cy="21613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000957" y="4815068"/>
            <a:ext cx="1248315" cy="3171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Oval 12"/>
          <p:cNvSpPr/>
          <p:nvPr/>
        </p:nvSpPr>
        <p:spPr>
          <a:xfrm>
            <a:off x="2740982" y="4815067"/>
            <a:ext cx="1259974" cy="3171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104948306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 per bid – line items</a:t>
            </a:r>
          </a:p>
        </p:txBody>
      </p:sp>
      <p:sp>
        <p:nvSpPr>
          <p:cNvPr id="3" name="Content Placeholder 2"/>
          <p:cNvSpPr>
            <a:spLocks noGrp="1"/>
          </p:cNvSpPr>
          <p:nvPr>
            <p:ph sz="half" idx="1"/>
          </p:nvPr>
        </p:nvSpPr>
        <p:spPr>
          <a:xfrm>
            <a:off x="336342" y="934245"/>
            <a:ext cx="10331660" cy="5072220"/>
          </a:xfrm>
        </p:spPr>
        <p:txBody>
          <a:bodyPr/>
          <a:lstStyle/>
          <a:p>
            <a:r>
              <a:rPr lang="en-US" dirty="0"/>
              <a:t>To calculate the total chargeable tonnage from a defined amount of cement:</a:t>
            </a:r>
          </a:p>
          <a:p>
            <a:pPr marL="914400" lvl="1" indent="-457200" eaLnBrk="0" hangingPunct="0">
              <a:spcBef>
                <a:spcPct val="0"/>
              </a:spcBef>
              <a:buClr>
                <a:srgbClr val="860038"/>
              </a:buClr>
            </a:pPr>
            <a:r>
              <a:rPr lang="en-US" sz="2000" kern="1200" dirty="0">
                <a:ea typeface="ＭＳ Ｐゴシック" charset="-128"/>
              </a:rPr>
              <a:t>Charge for base blend plus additives</a:t>
            </a:r>
          </a:p>
          <a:p>
            <a:pPr marL="914400" lvl="1" indent="-457200" eaLnBrk="0" hangingPunct="0">
              <a:spcBef>
                <a:spcPct val="0"/>
              </a:spcBef>
              <a:buClr>
                <a:srgbClr val="860038"/>
              </a:buClr>
            </a:pPr>
            <a:r>
              <a:rPr lang="en-US" sz="2000" kern="1200" dirty="0">
                <a:ea typeface="ＭＳ Ｐゴシック" charset="-128"/>
              </a:rPr>
              <a:t>This value is typically provided on the MTS.</a:t>
            </a:r>
          </a:p>
          <a:p>
            <a:pPr marL="914400" lvl="1" indent="-457200" eaLnBrk="0" hangingPunct="0">
              <a:spcBef>
                <a:spcPct val="0"/>
              </a:spcBef>
              <a:buClr>
                <a:srgbClr val="860038"/>
              </a:buClr>
            </a:pPr>
            <a:r>
              <a:rPr lang="en-US" sz="2000" kern="1200" dirty="0">
                <a:ea typeface="ＭＳ Ｐゴシック" charset="-128"/>
              </a:rPr>
              <a:t>Total tonnage can be calculated by adding additives to base blend.</a:t>
            </a:r>
          </a:p>
          <a:p>
            <a:pPr marL="271463" lvl="1" indent="0">
              <a:buNone/>
            </a:pPr>
            <a:endParaRPr lang="en-US" sz="2000" dirty="0"/>
          </a:p>
          <a:p>
            <a:pPr marL="271463" lvl="1" indent="0">
              <a:buNone/>
            </a:pPr>
            <a:endParaRPr lang="en-US" sz="2000" dirty="0"/>
          </a:p>
        </p:txBody>
      </p:sp>
      <p:sp>
        <p:nvSpPr>
          <p:cNvPr id="5" name="Rectangle 4"/>
          <p:cNvSpPr/>
          <p:nvPr/>
        </p:nvSpPr>
        <p:spPr>
          <a:xfrm>
            <a:off x="1623753" y="2552395"/>
            <a:ext cx="9168938" cy="1823576"/>
          </a:xfrm>
          <a:prstGeom prst="rect">
            <a:avLst/>
          </a:prstGeom>
        </p:spPr>
        <p:txBody>
          <a:bodyPr wrap="square">
            <a:spAutoFit/>
          </a:bodyPr>
          <a:lstStyle/>
          <a:p>
            <a:r>
              <a:rPr lang="en-US" sz="2000" b="1" kern="0" dirty="0">
                <a:solidFill>
                  <a:srgbClr val="000000"/>
                </a:solidFill>
                <a:latin typeface="Arial Narrow" pitchFamily="34" charset="0"/>
                <a:ea typeface="+mn-ea"/>
              </a:rPr>
              <a:t>Cement Requested:</a:t>
            </a:r>
          </a:p>
          <a:p>
            <a:pPr>
              <a:spcAft>
                <a:spcPts val="600"/>
              </a:spcAft>
            </a:pPr>
            <a:r>
              <a:rPr lang="en-US" sz="2000" kern="0" dirty="0">
                <a:solidFill>
                  <a:srgbClr val="000000"/>
                </a:solidFill>
                <a:latin typeface="Arial Narrow" pitchFamily="34" charset="0"/>
                <a:ea typeface="+mn-ea"/>
              </a:rPr>
              <a:t>15.2 T iPrime-Ω + 0.2% CFL-3 + 1% SCA-6 + 0.5% SCA-7 + 0.8% MCR-5 + 0.2% ASM-3 + 0.2% CDF-6P</a:t>
            </a:r>
          </a:p>
          <a:p>
            <a:pPr>
              <a:spcAft>
                <a:spcPts val="600"/>
              </a:spcAft>
            </a:pPr>
            <a:r>
              <a:rPr lang="en-US" sz="2000" b="1" kern="0" dirty="0">
                <a:solidFill>
                  <a:srgbClr val="000000"/>
                </a:solidFill>
                <a:latin typeface="Arial Narrow" pitchFamily="34" charset="0"/>
                <a:ea typeface="+mn-ea"/>
              </a:rPr>
              <a:t>Total additives:</a:t>
            </a:r>
            <a:r>
              <a:rPr lang="en-US" sz="2000" kern="0" dirty="0">
                <a:solidFill>
                  <a:srgbClr val="000000"/>
                </a:solidFill>
                <a:latin typeface="Arial Narrow" pitchFamily="34" charset="0"/>
                <a:ea typeface="+mn-ea"/>
              </a:rPr>
              <a:t> 2.9 %</a:t>
            </a:r>
          </a:p>
          <a:p>
            <a:r>
              <a:rPr lang="en-US" sz="2000" b="1" kern="0" dirty="0">
                <a:solidFill>
                  <a:srgbClr val="000000"/>
                </a:solidFill>
                <a:latin typeface="Arial Narrow" pitchFamily="34" charset="0"/>
                <a:ea typeface="+mn-ea"/>
              </a:rPr>
              <a:t>Charge for: </a:t>
            </a:r>
            <a:r>
              <a:rPr lang="en-US" sz="2000" kern="0" dirty="0">
                <a:solidFill>
                  <a:srgbClr val="000000"/>
                </a:solidFill>
                <a:latin typeface="Arial Narrow" pitchFamily="34" charset="0"/>
                <a:ea typeface="+mn-ea"/>
              </a:rPr>
              <a:t>15.2 T + 2.9% = 15.2 t x 1.029 = 15.64 T iPrime-Ω + adds  </a:t>
            </a:r>
            <a:endParaRPr lang="en-US"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753" y="4532320"/>
            <a:ext cx="3388271" cy="1808507"/>
          </a:xfrm>
          <a:prstGeom prst="rect">
            <a:avLst/>
          </a:prstGeom>
        </p:spPr>
      </p:pic>
      <p:sp>
        <p:nvSpPr>
          <p:cNvPr id="7" name="TextBox 6"/>
          <p:cNvSpPr txBox="1"/>
          <p:nvPr/>
        </p:nvSpPr>
        <p:spPr>
          <a:xfrm>
            <a:off x="8373688" y="5544801"/>
            <a:ext cx="2493234" cy="707886"/>
          </a:xfrm>
          <a:prstGeom prst="rect">
            <a:avLst/>
          </a:prstGeom>
          <a:noFill/>
        </p:spPr>
        <p:txBody>
          <a:bodyPr wrap="square" rtlCol="0">
            <a:spAutoFit/>
          </a:bodyPr>
          <a:lstStyle/>
          <a:p>
            <a:r>
              <a:rPr lang="en-US" sz="2000" b="1" dirty="0">
                <a:latin typeface="Arial Narrow" panose="020B0606020202030204" pitchFamily="34" charset="0"/>
                <a:cs typeface="Arial" panose="020B0604020202020204" pitchFamily="34" charset="0"/>
              </a:rPr>
              <a:t>Use MTS to confirm tonnage calculations</a:t>
            </a:r>
          </a:p>
        </p:txBody>
      </p:sp>
      <p:cxnSp>
        <p:nvCxnSpPr>
          <p:cNvPr id="9" name="Straight Arrow Connector 8"/>
          <p:cNvCxnSpPr/>
          <p:nvPr/>
        </p:nvCxnSpPr>
        <p:spPr>
          <a:xfrm flipH="1" flipV="1">
            <a:off x="7261029" y="5802392"/>
            <a:ext cx="1112658"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5876083" y="3936733"/>
            <a:ext cx="2683985" cy="519764"/>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957017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fade">
                                      <p:cBhvr>
                                        <p:cTn id="11" dur="500"/>
                                        <p:tgtEl>
                                          <p:spTgt spid="5">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 per bid – line items</a:t>
            </a:r>
          </a:p>
        </p:txBody>
      </p:sp>
      <p:sp>
        <p:nvSpPr>
          <p:cNvPr id="3" name="Content Placeholder 2"/>
          <p:cNvSpPr>
            <a:spLocks noGrp="1"/>
          </p:cNvSpPr>
          <p:nvPr>
            <p:ph sz="half" idx="1"/>
          </p:nvPr>
        </p:nvSpPr>
        <p:spPr>
          <a:xfrm>
            <a:off x="336341" y="934245"/>
            <a:ext cx="9779009" cy="2839734"/>
          </a:xfrm>
        </p:spPr>
        <p:txBody>
          <a:bodyPr/>
          <a:lstStyle/>
          <a:p>
            <a:pPr marL="250825" indent="-342900">
              <a:spcBef>
                <a:spcPts val="600"/>
              </a:spcBef>
            </a:pPr>
            <a:r>
              <a:rPr lang="en-US" dirty="0"/>
              <a:t>As per blend (variable amount) – Calculate tonnage used by volume pumped.</a:t>
            </a:r>
          </a:p>
          <a:p>
            <a:pPr marL="914400" lvl="1" indent="-457200" eaLnBrk="0" hangingPunct="0">
              <a:spcBef>
                <a:spcPct val="0"/>
              </a:spcBef>
              <a:buClr>
                <a:srgbClr val="860038"/>
              </a:buClr>
            </a:pPr>
            <a:r>
              <a:rPr lang="en-US" sz="2000" kern="1200" dirty="0">
                <a:ea typeface="ＭＳ Ｐゴシック" charset="-128"/>
              </a:rPr>
              <a:t>Typically used in SAGD / Project work</a:t>
            </a:r>
          </a:p>
          <a:p>
            <a:pPr marL="914400" lvl="1" indent="-457200" eaLnBrk="0" hangingPunct="0">
              <a:spcBef>
                <a:spcPct val="0"/>
              </a:spcBef>
              <a:buClr>
                <a:srgbClr val="860038"/>
              </a:buClr>
            </a:pPr>
            <a:r>
              <a:rPr lang="en-US" sz="2000" kern="1200" dirty="0">
                <a:ea typeface="ＭＳ Ｐゴシック" charset="-128"/>
              </a:rPr>
              <a:t>Sanjel only charges client for the cement used; remainder is stored for future jobs.</a:t>
            </a:r>
          </a:p>
          <a:p>
            <a:pPr marL="271463" lvl="1" indent="0">
              <a:buNone/>
            </a:pPr>
            <a:r>
              <a:rPr lang="en-US" sz="2000" b="1" dirty="0"/>
              <a:t>Crew pumped:</a:t>
            </a:r>
          </a:p>
          <a:p>
            <a:pPr marL="271463" lvl="1" indent="0">
              <a:buNone/>
            </a:pPr>
            <a:r>
              <a:rPr lang="en-US" sz="2000" dirty="0"/>
              <a:t>70.0 m³ Proteus PRO + 0.25% CFR + 0.5% CFL-4 + 0.6% LTR + 2% FWC-2 		         + 0.1% SCA-6 + 0.1 % SPC-2 + 0.15% CDF-6P + 5.5% LCC-9 </a:t>
            </a:r>
          </a:p>
          <a:p>
            <a:pPr marL="271463" lvl="1" indent="0">
              <a:buNone/>
            </a:pPr>
            <a:endParaRPr lang="en-US" sz="2000" dirty="0"/>
          </a:p>
          <a:p>
            <a:pPr marL="271463" lvl="1" indent="0">
              <a:buNone/>
            </a:pPr>
            <a:endParaRPr lang="en-US" sz="2000" dirty="0"/>
          </a:p>
        </p:txBody>
      </p:sp>
      <p:sp>
        <p:nvSpPr>
          <p:cNvPr id="4" name="TextBox 3"/>
          <p:cNvSpPr txBox="1"/>
          <p:nvPr/>
        </p:nvSpPr>
        <p:spPr>
          <a:xfrm>
            <a:off x="336341" y="3506149"/>
            <a:ext cx="5217145" cy="707886"/>
          </a:xfrm>
          <a:prstGeom prst="rect">
            <a:avLst/>
          </a:prstGeom>
          <a:noFill/>
        </p:spPr>
        <p:txBody>
          <a:bodyPr wrap="square" rtlCol="0">
            <a:spAutoFit/>
          </a:bodyPr>
          <a:lstStyle/>
          <a:p>
            <a:pPr>
              <a:defRPr/>
            </a:pPr>
            <a:r>
              <a:rPr lang="en-US" sz="2000" b="1" dirty="0">
                <a:solidFill>
                  <a:srgbClr val="000000"/>
                </a:solidFill>
                <a:latin typeface="Arial Narrow" panose="020B0606020202030204" pitchFamily="34" charset="0"/>
              </a:rPr>
              <a:t>Programmed Yield: </a:t>
            </a:r>
            <a:r>
              <a:rPr lang="en-US" sz="2000" dirty="0">
                <a:solidFill>
                  <a:srgbClr val="000000"/>
                </a:solidFill>
                <a:latin typeface="Arial Narrow" panose="020B0606020202030204" pitchFamily="34" charset="0"/>
              </a:rPr>
              <a:t>0.957 m³/t</a:t>
            </a:r>
          </a:p>
          <a:p>
            <a:pPr>
              <a:defRPr/>
            </a:pPr>
            <a:r>
              <a:rPr lang="en-US" sz="2000" b="1" dirty="0">
                <a:solidFill>
                  <a:srgbClr val="000000"/>
                </a:solidFill>
                <a:latin typeface="Arial Narrow" panose="020B0606020202030204" pitchFamily="34" charset="0"/>
              </a:rPr>
              <a:t>Total additives: </a:t>
            </a:r>
            <a:r>
              <a:rPr lang="en-US" sz="2000" dirty="0">
                <a:solidFill>
                  <a:srgbClr val="000000"/>
                </a:solidFill>
                <a:latin typeface="Arial Narrow" panose="020B0606020202030204" pitchFamily="34" charset="0"/>
              </a:rPr>
              <a:t>9.2% </a:t>
            </a:r>
          </a:p>
        </p:txBody>
      </p:sp>
      <p:sp>
        <p:nvSpPr>
          <p:cNvPr id="5" name="TextBox 4"/>
          <p:cNvSpPr txBox="1"/>
          <p:nvPr/>
        </p:nvSpPr>
        <p:spPr>
          <a:xfrm>
            <a:off x="336341" y="4122197"/>
            <a:ext cx="10198655" cy="2223686"/>
          </a:xfrm>
          <a:prstGeom prst="rect">
            <a:avLst/>
          </a:prstGeom>
          <a:noFill/>
        </p:spPr>
        <p:txBody>
          <a:bodyPr wrap="square" rtlCol="0">
            <a:spAutoFit/>
          </a:bodyPr>
          <a:lstStyle/>
          <a:p>
            <a:pPr>
              <a:defRPr/>
            </a:pPr>
            <a:endParaRPr lang="en-US" sz="1800" dirty="0">
              <a:solidFill>
                <a:srgbClr val="000000"/>
              </a:solidFill>
              <a:latin typeface="Arial Narrow" panose="020B0606020202030204" pitchFamily="34" charset="0"/>
            </a:endParaRPr>
          </a:p>
          <a:p>
            <a:pPr>
              <a:defRPr/>
            </a:pPr>
            <a:r>
              <a:rPr lang="en-US" sz="2000" dirty="0">
                <a:solidFill>
                  <a:srgbClr val="000000"/>
                </a:solidFill>
                <a:latin typeface="Arial Narrow" panose="020B0606020202030204" pitchFamily="34" charset="0"/>
              </a:rPr>
              <a:t>To calculate total tonnage used: Slurry volume (m³) ÷ Yield (m³/t) + additives (%)</a:t>
            </a:r>
          </a:p>
          <a:p>
            <a:pPr>
              <a:defRPr/>
            </a:pPr>
            <a:endParaRPr lang="en-US" sz="2000" dirty="0">
              <a:solidFill>
                <a:srgbClr val="000000"/>
              </a:solidFill>
              <a:latin typeface="Arial Narrow" panose="020B0606020202030204" pitchFamily="34" charset="0"/>
            </a:endParaRPr>
          </a:p>
          <a:p>
            <a:pPr>
              <a:defRPr/>
            </a:pPr>
            <a:r>
              <a:rPr lang="en-US" sz="2000" b="1" dirty="0">
                <a:solidFill>
                  <a:srgbClr val="000000"/>
                </a:solidFill>
                <a:latin typeface="Arial Narrow" panose="020B0606020202030204" pitchFamily="34" charset="0"/>
              </a:rPr>
              <a:t>Charge for:</a:t>
            </a:r>
          </a:p>
          <a:p>
            <a:pPr>
              <a:defRPr/>
            </a:pPr>
            <a:r>
              <a:rPr lang="en-US" sz="2000" dirty="0">
                <a:solidFill>
                  <a:srgbClr val="000000"/>
                </a:solidFill>
                <a:latin typeface="Arial Narrow" panose="020B0606020202030204" pitchFamily="34" charset="0"/>
              </a:rPr>
              <a:t>70.0 m³ ÷ 0.957 m³/t = 73.1 t + 9.2% = 73.1 t x 1.092 = 79.87 t Proteus PRO + adds</a:t>
            </a:r>
          </a:p>
          <a:p>
            <a:pPr>
              <a:defRPr/>
            </a:pPr>
            <a:endParaRPr lang="en-US" sz="2000" dirty="0">
              <a:solidFill>
                <a:srgbClr val="000000"/>
              </a:solidFill>
              <a:latin typeface="Arial Narrow" panose="020B0606020202030204" pitchFamily="34" charset="0"/>
            </a:endParaRPr>
          </a:p>
          <a:p>
            <a:pPr>
              <a:defRPr/>
            </a:pPr>
            <a:r>
              <a:rPr lang="en-US" sz="2000" dirty="0">
                <a:solidFill>
                  <a:srgbClr val="000000"/>
                </a:solidFill>
                <a:latin typeface="Arial Narrow" panose="020B0606020202030204" pitchFamily="34" charset="0"/>
              </a:rPr>
              <a:t>NOTE: follow the same procedure for calculating SCAVENGER tonnage</a:t>
            </a:r>
          </a:p>
        </p:txBody>
      </p:sp>
      <p:sp>
        <p:nvSpPr>
          <p:cNvPr id="6" name="Rounded Rectangle 5"/>
          <p:cNvSpPr/>
          <p:nvPr/>
        </p:nvSpPr>
        <p:spPr>
          <a:xfrm>
            <a:off x="5553486" y="5352400"/>
            <a:ext cx="2690695" cy="349104"/>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latin typeface="HelveticaNeueLT Std"/>
            </a:endParaRPr>
          </a:p>
        </p:txBody>
      </p:sp>
    </p:spTree>
    <p:extLst>
      <p:ext uri="{BB962C8B-B14F-4D97-AF65-F5344CB8AC3E}">
        <p14:creationId xmlns:p14="http://schemas.microsoft.com/office/powerpoint/2010/main" val="411884957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barn(inVertical)">
                                      <p:cBhvr>
                                        <p:cTn id="35"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514" y="129069"/>
            <a:ext cx="10167486" cy="910927"/>
          </a:xfrm>
        </p:spPr>
        <p:txBody>
          <a:bodyPr/>
          <a:lstStyle/>
          <a:p>
            <a:r>
              <a:rPr lang="en-US" dirty="0"/>
              <a:t>As per bid – Line Items</a:t>
            </a: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4" name="TextBox 3"/>
          <p:cNvSpPr txBox="1"/>
          <p:nvPr/>
        </p:nvSpPr>
        <p:spPr>
          <a:xfrm>
            <a:off x="1650470" y="1709632"/>
            <a:ext cx="8823366" cy="461665"/>
          </a:xfrm>
          <a:prstGeom prst="rect">
            <a:avLst/>
          </a:prstGeom>
          <a:noFill/>
        </p:spPr>
        <p:txBody>
          <a:bodyPr wrap="square" rtlCol="0">
            <a:spAutoFit/>
          </a:bodyPr>
          <a:lstStyle/>
          <a:p>
            <a:pPr>
              <a:buClr>
                <a:srgbClr val="860038"/>
              </a:buClr>
            </a:pPr>
            <a:r>
              <a:rPr lang="en-US" sz="2400" dirty="0">
                <a:solidFill>
                  <a:schemeClr val="tx1"/>
                </a:solidFill>
                <a:latin typeface="Arial Narrow" panose="020B0606020202030204" pitchFamily="34" charset="0"/>
              </a:rPr>
              <a:t>	</a:t>
            </a:r>
          </a:p>
        </p:txBody>
      </p:sp>
      <p:sp>
        <p:nvSpPr>
          <p:cNvPr id="5" name="TextBox 4"/>
          <p:cNvSpPr txBox="1"/>
          <p:nvPr/>
        </p:nvSpPr>
        <p:spPr>
          <a:xfrm>
            <a:off x="500514" y="1188453"/>
            <a:ext cx="10133639" cy="3354765"/>
          </a:xfrm>
          <a:prstGeom prst="rect">
            <a:avLst/>
          </a:prstGeom>
          <a:noFill/>
        </p:spPr>
        <p:txBody>
          <a:bodyPr wrap="square" rtlCol="0">
            <a:spAutoFit/>
          </a:bodyPr>
          <a:lstStyle/>
          <a:p>
            <a:pPr marL="457200" indent="-457200">
              <a:buClr>
                <a:srgbClr val="860038"/>
              </a:buClr>
              <a:buFont typeface="+mj-lt"/>
              <a:buAutoNum type="arabicPeriod" startAt="3"/>
            </a:pPr>
            <a:r>
              <a:rPr lang="en-US" sz="2000" dirty="0">
                <a:solidFill>
                  <a:schemeClr val="tx1"/>
                </a:solidFill>
                <a:latin typeface="Arial Narrow" panose="020B0606020202030204" pitchFamily="34" charset="0"/>
              </a:rPr>
              <a:t>Charge for the total amount of cement in tonne, including additives.</a:t>
            </a:r>
          </a:p>
          <a:p>
            <a:pPr marL="457200" indent="-457200">
              <a:buClr>
                <a:srgbClr val="860038"/>
              </a:buClr>
              <a:buFont typeface="+mj-lt"/>
              <a:buAutoNum type="arabicPeriod" startAt="3"/>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chemeClr val="tx1"/>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chemeClr val="tx1"/>
              </a:solidFill>
              <a:latin typeface="Arial Narrow" panose="020B0606020202030204" pitchFamily="34" charset="0"/>
            </a:endParaRPr>
          </a:p>
          <a:p>
            <a:pPr lvl="1">
              <a:buClr>
                <a:srgbClr val="860038"/>
              </a:buClr>
            </a:pPr>
            <a:r>
              <a:rPr lang="en-US" sz="2400" dirty="0">
                <a:solidFill>
                  <a:schemeClr val="tx1"/>
                </a:solidFill>
                <a:latin typeface="Arial Narrow" panose="020B0606020202030204" pitchFamily="34" charset="0"/>
              </a:rPr>
              <a:t>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5012" y="5594624"/>
            <a:ext cx="733527" cy="257211"/>
          </a:xfrm>
          <a:prstGeom prst="rect">
            <a:avLst/>
          </a:prstGeom>
        </p:spPr>
      </p:pic>
      <p:cxnSp>
        <p:nvCxnSpPr>
          <p:cNvPr id="10" name="Straight Arrow Connector 9"/>
          <p:cNvCxnSpPr/>
          <p:nvPr/>
        </p:nvCxnSpPr>
        <p:spPr>
          <a:xfrm flipH="1">
            <a:off x="9443196" y="5419954"/>
            <a:ext cx="742667" cy="28559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664" y="2021097"/>
            <a:ext cx="6525536" cy="2991267"/>
          </a:xfrm>
          <a:prstGeom prst="rect">
            <a:avLst/>
          </a:prstGeom>
        </p:spPr>
      </p:pic>
      <p:cxnSp>
        <p:nvCxnSpPr>
          <p:cNvPr id="11" name="Straight Arrow Connector 10"/>
          <p:cNvCxnSpPr/>
          <p:nvPr/>
        </p:nvCxnSpPr>
        <p:spPr>
          <a:xfrm>
            <a:off x="1749631" y="2776319"/>
            <a:ext cx="1015346" cy="21613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858448" y="3839503"/>
            <a:ext cx="1248315" cy="4275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Oval 12"/>
          <p:cNvSpPr/>
          <p:nvPr/>
        </p:nvSpPr>
        <p:spPr>
          <a:xfrm>
            <a:off x="2488165" y="3829354"/>
            <a:ext cx="1370282" cy="4275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400682977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888" y="157944"/>
            <a:ext cx="10207013" cy="910927"/>
          </a:xfrm>
        </p:spPr>
        <p:txBody>
          <a:bodyPr/>
          <a:lstStyle/>
          <a:p>
            <a:r>
              <a:rPr lang="en-US" dirty="0"/>
              <a:t>AS PER BID – Line Items</a:t>
            </a: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4" name="TextBox 3"/>
          <p:cNvSpPr txBox="1"/>
          <p:nvPr/>
        </p:nvSpPr>
        <p:spPr>
          <a:xfrm>
            <a:off x="1650470" y="1709632"/>
            <a:ext cx="8823366" cy="461665"/>
          </a:xfrm>
          <a:prstGeom prst="rect">
            <a:avLst/>
          </a:prstGeom>
          <a:noFill/>
        </p:spPr>
        <p:txBody>
          <a:bodyPr wrap="square" rtlCol="0">
            <a:spAutoFit/>
          </a:bodyPr>
          <a:lstStyle/>
          <a:p>
            <a:pPr>
              <a:buClr>
                <a:srgbClr val="860038"/>
              </a:buClr>
            </a:pPr>
            <a:r>
              <a:rPr lang="en-US" sz="2400" dirty="0">
                <a:solidFill>
                  <a:schemeClr val="tx1"/>
                </a:solidFill>
                <a:latin typeface="Arial Narrow" panose="020B0606020202030204" pitchFamily="34" charset="0"/>
              </a:rPr>
              <a:t>	</a:t>
            </a:r>
          </a:p>
        </p:txBody>
      </p:sp>
      <p:sp>
        <p:nvSpPr>
          <p:cNvPr id="5" name="TextBox 4"/>
          <p:cNvSpPr txBox="1"/>
          <p:nvPr/>
        </p:nvSpPr>
        <p:spPr>
          <a:xfrm>
            <a:off x="490888" y="1188453"/>
            <a:ext cx="10143265" cy="707886"/>
          </a:xfrm>
          <a:prstGeom prst="rect">
            <a:avLst/>
          </a:prstGeom>
          <a:noFill/>
        </p:spPr>
        <p:txBody>
          <a:bodyPr wrap="square" rtlCol="0">
            <a:spAutoFit/>
          </a:bodyPr>
          <a:lstStyle/>
          <a:p>
            <a:pPr marL="457200" indent="-457200">
              <a:buClr>
                <a:srgbClr val="860038"/>
              </a:buClr>
              <a:buFont typeface="+mj-lt"/>
              <a:buAutoNum type="arabicPeriod" startAt="4"/>
            </a:pPr>
            <a:r>
              <a:rPr lang="en-US" sz="2000" dirty="0">
                <a:solidFill>
                  <a:schemeClr val="tx1"/>
                </a:solidFill>
                <a:latin typeface="Arial Narrow" panose="020B0606020202030204" pitchFamily="34" charset="0"/>
              </a:rPr>
              <a:t>Charge for bin rental, additional location time, and all other additional charges as directed by program.  </a:t>
            </a:r>
          </a:p>
          <a:p>
            <a:pPr marL="457200" indent="-457200">
              <a:buClr>
                <a:srgbClr val="860038"/>
              </a:buClr>
              <a:buFont typeface="+mj-lt"/>
              <a:buAutoNum type="arabicPeriod" startAt="4"/>
            </a:pPr>
            <a:r>
              <a:rPr lang="en-US" sz="2000" dirty="0">
                <a:solidFill>
                  <a:schemeClr val="tx1"/>
                </a:solidFill>
                <a:latin typeface="Arial Narrow" panose="020B0606020202030204" pitchFamily="34" charset="0"/>
              </a:rPr>
              <a:t>Once all line items have been entered correctly click save, then finish</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8781" y="5929219"/>
            <a:ext cx="2305372" cy="295316"/>
          </a:xfrm>
          <a:prstGeom prst="rect">
            <a:avLst/>
          </a:prstGeom>
        </p:spPr>
      </p:pic>
      <p:cxnSp>
        <p:nvCxnSpPr>
          <p:cNvPr id="9" name="Straight Arrow Connector 8"/>
          <p:cNvCxnSpPr/>
          <p:nvPr/>
        </p:nvCxnSpPr>
        <p:spPr>
          <a:xfrm>
            <a:off x="9089581" y="5379202"/>
            <a:ext cx="391886" cy="55001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0173390" y="5379203"/>
            <a:ext cx="249382" cy="55001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680" y="2699029"/>
            <a:ext cx="7792537" cy="19052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685137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888" y="129069"/>
            <a:ext cx="10177112" cy="910927"/>
          </a:xfrm>
        </p:spPr>
        <p:txBody>
          <a:bodyPr/>
          <a:lstStyle/>
          <a:p>
            <a:r>
              <a:rPr lang="en-US" dirty="0"/>
              <a:t>eService express – Adjusting Line Items</a:t>
            </a: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4" name="TextBox 3"/>
          <p:cNvSpPr txBox="1"/>
          <p:nvPr/>
        </p:nvSpPr>
        <p:spPr>
          <a:xfrm>
            <a:off x="1650470" y="1709632"/>
            <a:ext cx="8823366" cy="461665"/>
          </a:xfrm>
          <a:prstGeom prst="rect">
            <a:avLst/>
          </a:prstGeom>
          <a:noFill/>
        </p:spPr>
        <p:txBody>
          <a:bodyPr wrap="square" rtlCol="0">
            <a:spAutoFit/>
          </a:bodyPr>
          <a:lstStyle/>
          <a:p>
            <a:pPr>
              <a:buClr>
                <a:srgbClr val="860038"/>
              </a:buClr>
            </a:pPr>
            <a:r>
              <a:rPr lang="en-US" sz="2400" dirty="0">
                <a:solidFill>
                  <a:schemeClr val="tx1"/>
                </a:solidFill>
                <a:latin typeface="Arial Narrow" panose="020B0606020202030204" pitchFamily="34" charset="0"/>
              </a:rPr>
              <a:t>	</a:t>
            </a:r>
          </a:p>
        </p:txBody>
      </p:sp>
      <p:sp>
        <p:nvSpPr>
          <p:cNvPr id="5" name="TextBox 4"/>
          <p:cNvSpPr txBox="1"/>
          <p:nvPr/>
        </p:nvSpPr>
        <p:spPr>
          <a:xfrm>
            <a:off x="1749631" y="1188454"/>
            <a:ext cx="8884522" cy="461665"/>
          </a:xfrm>
          <a:prstGeom prst="rect">
            <a:avLst/>
          </a:prstGeom>
          <a:noFill/>
        </p:spPr>
        <p:txBody>
          <a:bodyPr wrap="square" rtlCol="0">
            <a:spAutoFit/>
          </a:bodyPr>
          <a:lstStyle/>
          <a:p>
            <a:pPr marL="457200" indent="-457200">
              <a:buClr>
                <a:srgbClr val="860038"/>
              </a:buClr>
              <a:buFont typeface="+mj-lt"/>
              <a:buAutoNum type="arabicPeriod" startAt="4"/>
            </a:pPr>
            <a:endParaRPr lang="en-US" sz="2400" dirty="0">
              <a:solidFill>
                <a:schemeClr val="tx1"/>
              </a:solidFill>
              <a:latin typeface="Arial Narrow" panose="020B0606020202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470" y="1187532"/>
            <a:ext cx="1505160" cy="492826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5630" y="1187533"/>
            <a:ext cx="7089460" cy="943107"/>
          </a:xfrm>
          <a:prstGeom prst="rect">
            <a:avLst/>
          </a:prstGeom>
        </p:spPr>
      </p:pic>
      <p:sp>
        <p:nvSpPr>
          <p:cNvPr id="8" name="Oval 7"/>
          <p:cNvSpPr/>
          <p:nvPr/>
        </p:nvSpPr>
        <p:spPr>
          <a:xfrm>
            <a:off x="1650470" y="4686300"/>
            <a:ext cx="1505160" cy="2743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258349" y="2278176"/>
            <a:ext cx="6995160" cy="1038746"/>
          </a:xfrm>
          <a:prstGeom prst="rect">
            <a:avLst/>
          </a:prstGeom>
          <a:noFill/>
        </p:spPr>
        <p:txBody>
          <a:bodyPr wrap="square" rtlCol="0">
            <a:spAutoFit/>
          </a:bodyPr>
          <a:lstStyle/>
          <a:p>
            <a:pPr marL="514350" indent="-514350">
              <a:buClr>
                <a:srgbClr val="610026"/>
              </a:buClr>
              <a:buFont typeface="+mj-lt"/>
              <a:buAutoNum type="arabicPeriod"/>
            </a:pPr>
            <a:r>
              <a:rPr lang="en-US" sz="2050" dirty="0">
                <a:solidFill>
                  <a:schemeClr val="tx1"/>
                </a:solidFill>
                <a:latin typeface="Arial Narrow" panose="020B0606020202030204" pitchFamily="34" charset="0"/>
              </a:rPr>
              <a:t>Click on eService Express.</a:t>
            </a:r>
          </a:p>
          <a:p>
            <a:pPr marL="514350" indent="-514350">
              <a:buClr>
                <a:srgbClr val="610026"/>
              </a:buClr>
              <a:buFont typeface="+mj-lt"/>
              <a:buAutoNum type="arabicPeriod"/>
            </a:pPr>
            <a:r>
              <a:rPr lang="en-US" sz="2050" dirty="0">
                <a:solidFill>
                  <a:schemeClr val="tx1"/>
                </a:solidFill>
                <a:latin typeface="Arial Narrow" panose="020B0606020202030204" pitchFamily="34" charset="0"/>
              </a:rPr>
              <a:t>Click on the Adj. Quantity box for each line item and put in the quantity used on the job.</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8637" y="3585386"/>
            <a:ext cx="7066453" cy="2530407"/>
          </a:xfrm>
          <a:prstGeom prst="rect">
            <a:avLst/>
          </a:prstGeom>
        </p:spPr>
      </p:pic>
      <p:sp>
        <p:nvSpPr>
          <p:cNvPr id="11" name="Rectangle 10"/>
          <p:cNvSpPr/>
          <p:nvPr/>
        </p:nvSpPr>
        <p:spPr>
          <a:xfrm>
            <a:off x="8942071" y="5097780"/>
            <a:ext cx="716527" cy="205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75580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638" y="129069"/>
            <a:ext cx="10196362" cy="910927"/>
          </a:xfrm>
        </p:spPr>
        <p:txBody>
          <a:bodyPr/>
          <a:lstStyle/>
          <a:p>
            <a:r>
              <a:rPr lang="en-US" dirty="0"/>
              <a:t>eService express – Adjusting Line Items</a:t>
            </a:r>
          </a:p>
        </p:txBody>
      </p:sp>
      <p:sp>
        <p:nvSpPr>
          <p:cNvPr id="3" name="Content Placeholder 7"/>
          <p:cNvSpPr txBox="1">
            <a:spLocks/>
          </p:cNvSpPr>
          <p:nvPr/>
        </p:nvSpPr>
        <p:spPr>
          <a:xfrm>
            <a:off x="1852351" y="1187532"/>
            <a:ext cx="7806247" cy="4928260"/>
          </a:xfrm>
          <a:prstGeom prst="rect">
            <a:avLst/>
          </a:prstGeom>
        </p:spPr>
        <p:txBody>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0" indent="0">
              <a:lnSpc>
                <a:spcPct val="90000"/>
              </a:lnSpc>
              <a:buNone/>
            </a:pPr>
            <a:endParaRPr lang="en-US" altLang="en-US" dirty="0"/>
          </a:p>
          <a:p>
            <a:pPr marL="0" indent="0">
              <a:lnSpc>
                <a:spcPct val="90000"/>
              </a:lnSpc>
              <a:buNone/>
            </a:pPr>
            <a:endParaRPr lang="en-US" altLang="en-US" dirty="0"/>
          </a:p>
        </p:txBody>
      </p:sp>
      <p:sp>
        <p:nvSpPr>
          <p:cNvPr id="5" name="TextBox 4"/>
          <p:cNvSpPr txBox="1"/>
          <p:nvPr/>
        </p:nvSpPr>
        <p:spPr>
          <a:xfrm>
            <a:off x="1749631" y="1188454"/>
            <a:ext cx="8884522" cy="461665"/>
          </a:xfrm>
          <a:prstGeom prst="rect">
            <a:avLst/>
          </a:prstGeom>
          <a:noFill/>
        </p:spPr>
        <p:txBody>
          <a:bodyPr wrap="square" rtlCol="0">
            <a:spAutoFit/>
          </a:bodyPr>
          <a:lstStyle/>
          <a:p>
            <a:pPr marL="457200" indent="-457200">
              <a:buClr>
                <a:srgbClr val="860038"/>
              </a:buClr>
              <a:buFont typeface="+mj-lt"/>
              <a:buAutoNum type="arabicPeriod" startAt="4"/>
            </a:pPr>
            <a:endParaRPr lang="en-US" sz="2400" dirty="0">
              <a:solidFill>
                <a:schemeClr val="tx1"/>
              </a:solidFill>
              <a:latin typeface="Arial Narrow" panose="020B0606020202030204" pitchFamily="34" charset="0"/>
            </a:endParaRPr>
          </a:p>
        </p:txBody>
      </p:sp>
      <p:sp>
        <p:nvSpPr>
          <p:cNvPr id="9" name="TextBox 8"/>
          <p:cNvSpPr txBox="1"/>
          <p:nvPr/>
        </p:nvSpPr>
        <p:spPr>
          <a:xfrm>
            <a:off x="404262" y="1357757"/>
            <a:ext cx="9798518" cy="1384995"/>
          </a:xfrm>
          <a:prstGeom prst="rect">
            <a:avLst/>
          </a:prstGeom>
          <a:noFill/>
        </p:spPr>
        <p:txBody>
          <a:bodyPr wrap="square" rtlCol="0">
            <a:spAutoFit/>
          </a:bodyPr>
          <a:lstStyle/>
          <a:p>
            <a:pPr marL="514350" indent="-514350">
              <a:buClr>
                <a:srgbClr val="610026"/>
              </a:buClr>
              <a:buFont typeface="+mj-lt"/>
              <a:buAutoNum type="arabicPeriod" startAt="3"/>
            </a:pPr>
            <a:r>
              <a:rPr lang="en-US" sz="2000" dirty="0">
                <a:solidFill>
                  <a:schemeClr val="tx1"/>
                </a:solidFill>
                <a:latin typeface="Arial Narrow" panose="020B0606020202030204" pitchFamily="34" charset="0"/>
              </a:rPr>
              <a:t>You can use the </a:t>
            </a:r>
            <a:r>
              <a:rPr lang="en-US" sz="2000" dirty="0">
                <a:solidFill>
                  <a:srgbClr val="860038"/>
                </a:solidFill>
                <a:latin typeface="Arial Narrow" panose="020B0606020202030204" pitchFamily="34" charset="0"/>
                <a:sym typeface="Wingdings"/>
              </a:rPr>
              <a:t></a:t>
            </a:r>
            <a:r>
              <a:rPr lang="en-US" sz="2000" dirty="0">
                <a:solidFill>
                  <a:schemeClr val="tx1"/>
                </a:solidFill>
                <a:latin typeface="Arial Narrow" panose="020B0606020202030204" pitchFamily="34" charset="0"/>
                <a:sym typeface="Wingdings"/>
              </a:rPr>
              <a:t> and </a:t>
            </a:r>
            <a:r>
              <a:rPr lang="en-US" sz="2000" dirty="0">
                <a:solidFill>
                  <a:srgbClr val="860038"/>
                </a:solidFill>
                <a:latin typeface="Arial Narrow" panose="020B0606020202030204" pitchFamily="34" charset="0"/>
                <a:sym typeface="Wingdings"/>
              </a:rPr>
              <a:t> </a:t>
            </a:r>
            <a:r>
              <a:rPr lang="en-US" sz="2000" dirty="0">
                <a:solidFill>
                  <a:schemeClr val="tx1"/>
                </a:solidFill>
                <a:latin typeface="Arial Narrow" panose="020B0606020202030204" pitchFamily="34" charset="0"/>
                <a:sym typeface="Wingdings"/>
              </a:rPr>
              <a:t>keys or the tab key to scroll up and down through the items list.</a:t>
            </a:r>
          </a:p>
          <a:p>
            <a:pPr marL="514350" indent="-514350">
              <a:buClr>
                <a:srgbClr val="610026"/>
              </a:buClr>
              <a:buFont typeface="+mj-lt"/>
              <a:buAutoNum type="arabicPeriod" startAt="3"/>
            </a:pPr>
            <a:r>
              <a:rPr lang="en-US" sz="2000" dirty="0">
                <a:solidFill>
                  <a:schemeClr val="tx1"/>
                </a:solidFill>
                <a:latin typeface="Arial Narrow" panose="020B0606020202030204" pitchFamily="34" charset="0"/>
                <a:sym typeface="Wingdings"/>
              </a:rPr>
              <a:t>Once everything is adjusted, save the changes by clicking on the save button.</a:t>
            </a:r>
          </a:p>
          <a:p>
            <a:pPr>
              <a:buClr>
                <a:srgbClr val="610026"/>
              </a:buClr>
            </a:pPr>
            <a:endParaRPr lang="en-US" sz="2400" dirty="0">
              <a:solidFill>
                <a:schemeClr val="tx1"/>
              </a:solidFill>
              <a:latin typeface="Arial Narrow" panose="020B0606020202030204" pitchFamily="34" charset="0"/>
              <a:sym typeface="Wingdings"/>
            </a:endParaRPr>
          </a:p>
          <a:p>
            <a:pPr marL="514350" indent="-514350">
              <a:buClr>
                <a:srgbClr val="610026"/>
              </a:buClr>
              <a:buFont typeface="+mj-lt"/>
              <a:buAutoNum type="arabicPeriod" startAt="5"/>
            </a:pPr>
            <a:r>
              <a:rPr lang="en-US" sz="2000" dirty="0">
                <a:solidFill>
                  <a:schemeClr val="tx1"/>
                </a:solidFill>
                <a:latin typeface="Arial Narrow" panose="020B0606020202030204" pitchFamily="34" charset="0"/>
                <a:sym typeface="Wingdings"/>
              </a:rPr>
              <a:t>Click on the x in the top right hand corner to close the window.</a:t>
            </a:r>
            <a:r>
              <a:rPr lang="en-US" sz="2000" dirty="0">
                <a:solidFill>
                  <a:schemeClr val="tx1"/>
                </a:solidFill>
                <a:latin typeface="Arial Narrow" panose="020B0606020202030204" pitchFamily="34" charset="0"/>
              </a:rPr>
              <a:t>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8504" y="2927416"/>
            <a:ext cx="8495167" cy="1358834"/>
          </a:xfrm>
          <a:prstGeom prst="rect">
            <a:avLst/>
          </a:prstGeom>
        </p:spPr>
      </p:pic>
      <p:sp>
        <p:nvSpPr>
          <p:cNvPr id="11" name="Rectangle 10"/>
          <p:cNvSpPr/>
          <p:nvPr/>
        </p:nvSpPr>
        <p:spPr>
          <a:xfrm>
            <a:off x="1852351" y="2992052"/>
            <a:ext cx="220290" cy="1969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b="62520"/>
          <a:stretch/>
        </p:blipFill>
        <p:spPr>
          <a:xfrm>
            <a:off x="1749632" y="4838712"/>
            <a:ext cx="8564039" cy="1308508"/>
          </a:xfrm>
          <a:prstGeom prst="rect">
            <a:avLst/>
          </a:prstGeom>
        </p:spPr>
      </p:pic>
      <p:sp>
        <p:nvSpPr>
          <p:cNvPr id="14" name="Rectangle 13"/>
          <p:cNvSpPr/>
          <p:nvPr/>
        </p:nvSpPr>
        <p:spPr>
          <a:xfrm>
            <a:off x="10013372" y="4803611"/>
            <a:ext cx="300299" cy="2255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66799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Attaching an FDAS file</a:t>
            </a:r>
          </a:p>
        </p:txBody>
      </p:sp>
      <p:sp>
        <p:nvSpPr>
          <p:cNvPr id="5" name="Rectangle 4"/>
          <p:cNvSpPr/>
          <p:nvPr/>
        </p:nvSpPr>
        <p:spPr>
          <a:xfrm>
            <a:off x="336341" y="1314135"/>
            <a:ext cx="9868521" cy="4039567"/>
          </a:xfrm>
          <a:prstGeom prst="rect">
            <a:avLst/>
          </a:prstGeom>
        </p:spPr>
        <p:txBody>
          <a:bodyPr wrap="square">
            <a:spAutoFit/>
          </a:bodyPr>
          <a:lstStyle/>
          <a:p>
            <a:pPr marL="457200" indent="-457200">
              <a:buClr>
                <a:srgbClr val="860038"/>
              </a:buClr>
              <a:buFont typeface="+mj-lt"/>
              <a:buAutoNum type="arabicPeriod"/>
            </a:pPr>
            <a:r>
              <a:rPr lang="en-US" sz="2000" dirty="0">
                <a:solidFill>
                  <a:srgbClr val="000000"/>
                </a:solidFill>
                <a:latin typeface="Arial Narrow" panose="020B0606020202030204" pitchFamily="34" charset="0"/>
              </a:rPr>
              <a:t>On the main screen click the “Attach File” button</a:t>
            </a:r>
          </a:p>
          <a:p>
            <a:pPr marL="457200" indent="-457200">
              <a:buClr>
                <a:srgbClr val="860038"/>
              </a:buClr>
              <a:buFont typeface="+mj-lt"/>
              <a:buAutoNum type="arabicPeriod"/>
            </a:pPr>
            <a:endParaRPr lang="en-US" sz="2050" dirty="0">
              <a:solidFill>
                <a:srgbClr val="000000"/>
              </a:solidFill>
              <a:latin typeface="Arial Narrow" panose="020B0606020202030204" pitchFamily="34" charset="0"/>
            </a:endParaRPr>
          </a:p>
          <a:p>
            <a:pPr marL="457200" indent="-457200">
              <a:buClr>
                <a:srgbClr val="860038"/>
              </a:buClr>
              <a:buFont typeface="+mj-lt"/>
              <a:buAutoNum type="arabicPeriod"/>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a:pPr>
            <a:r>
              <a:rPr lang="en-US" sz="2000" dirty="0">
                <a:solidFill>
                  <a:srgbClr val="000000"/>
                </a:solidFill>
                <a:latin typeface="Arial Narrow" panose="020B0606020202030204" pitchFamily="34" charset="0"/>
              </a:rPr>
              <a:t>Click the “add” button</a:t>
            </a:r>
          </a:p>
          <a:p>
            <a:pPr>
              <a:buClr>
                <a:srgbClr val="860038"/>
              </a:buClr>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0"/>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0"/>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0"/>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0"/>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p:txBody>
      </p:sp>
      <p:pic>
        <p:nvPicPr>
          <p:cNvPr id="8" name="Picture 7">
            <a:extLst>
              <a:ext uri="{FF2B5EF4-FFF2-40B4-BE49-F238E27FC236}">
                <a16:creationId xmlns:a16="http://schemas.microsoft.com/office/drawing/2014/main" id="{2BD3375D-0E13-4D99-B17F-A98D52054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2276" y="1314135"/>
            <a:ext cx="1381318" cy="4829849"/>
          </a:xfrm>
          <a:prstGeom prst="rect">
            <a:avLst/>
          </a:prstGeom>
        </p:spPr>
      </p:pic>
      <p:cxnSp>
        <p:nvCxnSpPr>
          <p:cNvPr id="6" name="Straight Arrow Connector 5"/>
          <p:cNvCxnSpPr/>
          <p:nvPr/>
        </p:nvCxnSpPr>
        <p:spPr>
          <a:xfrm>
            <a:off x="5215288" y="1665171"/>
            <a:ext cx="3485720" cy="1630246"/>
          </a:xfrm>
          <a:prstGeom prst="straightConnector1">
            <a:avLst/>
          </a:prstGeom>
          <a:ln w="57150">
            <a:solidFill>
              <a:srgbClr val="860038"/>
            </a:solidFill>
            <a:tailEnd type="arrow"/>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007" y="4097313"/>
            <a:ext cx="3124636" cy="314369"/>
          </a:xfrm>
          <a:prstGeom prst="rect">
            <a:avLst/>
          </a:prstGeom>
        </p:spPr>
      </p:pic>
      <p:cxnSp>
        <p:nvCxnSpPr>
          <p:cNvPr id="9" name="Straight Arrow Connector 8"/>
          <p:cNvCxnSpPr/>
          <p:nvPr/>
        </p:nvCxnSpPr>
        <p:spPr>
          <a:xfrm>
            <a:off x="2111141" y="2976207"/>
            <a:ext cx="949693" cy="112110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787698"/>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Journey management</a:t>
            </a:r>
            <a:br>
              <a:rPr lang="en-US" dirty="0"/>
            </a:br>
            <a:r>
              <a:rPr lang="en-US" dirty="0">
                <a:solidFill>
                  <a:schemeClr val="bg1">
                    <a:lumMod val="75000"/>
                  </a:schemeClr>
                </a:solidFill>
              </a:rPr>
              <a:t>demonstration </a:t>
            </a:r>
            <a:endParaRPr lang="en-US" dirty="0"/>
          </a:p>
        </p:txBody>
      </p:sp>
      <p:sp>
        <p:nvSpPr>
          <p:cNvPr id="9" name="Rectangle 8"/>
          <p:cNvSpPr/>
          <p:nvPr/>
        </p:nvSpPr>
        <p:spPr>
          <a:xfrm>
            <a:off x="342900" y="1268760"/>
            <a:ext cx="9925050" cy="1925142"/>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Enter the LSD in the LSD locator website (http://lsdlocator.com/locator.php) and click “Locate”. </a:t>
            </a:r>
          </a:p>
          <a:p>
            <a:pPr marL="728663" lvl="1"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a:p>
            <a:pPr marL="271463" indent="-271463">
              <a:spcBef>
                <a:spcPct val="45000"/>
              </a:spcBef>
              <a:buClr>
                <a:srgbClr val="860038"/>
              </a:buClr>
              <a:buFont typeface="Wingdings" pitchFamily="2" charset="2"/>
              <a:buChar char="§"/>
            </a:pPr>
            <a:endParaRPr lang="en-US" sz="2800" kern="0" dirty="0">
              <a:solidFill>
                <a:srgbClr val="000000"/>
              </a:solidFill>
              <a:latin typeface="Arial Narrow" pitchFamily="34" charset="0"/>
            </a:endParaRPr>
          </a:p>
          <a:p>
            <a:pPr marL="728663" lvl="1"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5359" y="2171701"/>
            <a:ext cx="4206936" cy="3835469"/>
          </a:xfrm>
          <a:prstGeom prst="rect">
            <a:avLst/>
          </a:prstGeom>
        </p:spPr>
      </p:pic>
    </p:spTree>
    <p:extLst>
      <p:ext uri="{BB962C8B-B14F-4D97-AF65-F5344CB8AC3E}">
        <p14:creationId xmlns:p14="http://schemas.microsoft.com/office/powerpoint/2010/main" val="19155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Attaching an FDAS file</a:t>
            </a:r>
          </a:p>
        </p:txBody>
      </p:sp>
      <p:sp>
        <p:nvSpPr>
          <p:cNvPr id="5" name="Rectangle 4"/>
          <p:cNvSpPr/>
          <p:nvPr/>
        </p:nvSpPr>
        <p:spPr>
          <a:xfrm>
            <a:off x="336341" y="1314135"/>
            <a:ext cx="9868521" cy="4893647"/>
          </a:xfrm>
          <a:prstGeom prst="rect">
            <a:avLst/>
          </a:prstGeom>
        </p:spPr>
        <p:txBody>
          <a:bodyPr wrap="square">
            <a:spAutoFit/>
          </a:bodyPr>
          <a:lstStyle/>
          <a:p>
            <a:pPr marL="457200" indent="-457200">
              <a:buClr>
                <a:srgbClr val="860038"/>
              </a:buClr>
              <a:buFont typeface="+mj-lt"/>
              <a:buAutoNum type="arabicPeriod" startAt="3"/>
            </a:pPr>
            <a:r>
              <a:rPr lang="en-US" sz="2000" dirty="0">
                <a:solidFill>
                  <a:srgbClr val="000000"/>
                </a:solidFill>
                <a:latin typeface="Arial Narrow" panose="020B0606020202030204" pitchFamily="34" charset="0"/>
              </a:rPr>
              <a:t>In the “</a:t>
            </a:r>
            <a:r>
              <a:rPr lang="en-US" sz="2000" b="1" dirty="0">
                <a:solidFill>
                  <a:srgbClr val="000000"/>
                </a:solidFill>
                <a:latin typeface="Arial Narrow" panose="020B0606020202030204" pitchFamily="34" charset="0"/>
              </a:rPr>
              <a:t>Type</a:t>
            </a:r>
            <a:r>
              <a:rPr lang="en-US" sz="2000" dirty="0">
                <a:solidFill>
                  <a:srgbClr val="000000"/>
                </a:solidFill>
                <a:latin typeface="Arial Narrow" panose="020B0606020202030204" pitchFamily="34" charset="0"/>
              </a:rPr>
              <a:t>” drop down menu select FDAS ZIP File</a:t>
            </a:r>
          </a:p>
          <a:p>
            <a:pPr marL="457200" indent="-457200">
              <a:buClr>
                <a:srgbClr val="860038"/>
              </a:buClr>
              <a:buFont typeface="+mj-lt"/>
              <a:buAutoNum type="arabicPeriod" startAt="3"/>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
            </a:pPr>
            <a:r>
              <a:rPr lang="en-US" sz="2000" dirty="0">
                <a:solidFill>
                  <a:srgbClr val="000000"/>
                </a:solidFill>
                <a:latin typeface="Arial Narrow" panose="020B0606020202030204" pitchFamily="34" charset="0"/>
              </a:rPr>
              <a:t>Click “Browse”</a:t>
            </a:r>
          </a:p>
          <a:p>
            <a:pPr>
              <a:buClr>
                <a:srgbClr val="860038"/>
              </a:buClr>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0"/>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0"/>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0"/>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0"/>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692" y="1951111"/>
            <a:ext cx="4188464" cy="698077"/>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0820" y="3580947"/>
            <a:ext cx="2853336" cy="2404200"/>
          </a:xfrm>
          <a:prstGeom prst="rect">
            <a:avLst/>
          </a:prstGeom>
          <a:ln>
            <a:noFill/>
          </a:ln>
          <a:effectLst>
            <a:outerShdw blurRad="292100" dist="139700" dir="2700000" algn="tl" rotWithShape="0">
              <a:srgbClr val="333333">
                <a:alpha val="65000"/>
              </a:srgbClr>
            </a:outerShdw>
          </a:effectLst>
        </p:spPr>
      </p:pic>
      <p:sp>
        <p:nvSpPr>
          <p:cNvPr id="10" name="Oval 9"/>
          <p:cNvSpPr/>
          <p:nvPr/>
        </p:nvSpPr>
        <p:spPr>
          <a:xfrm>
            <a:off x="6131626" y="4441372"/>
            <a:ext cx="1235034" cy="58189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02434352"/>
      </p:ext>
    </p:extLst>
  </p:cSld>
  <p:clrMapOvr>
    <a:masterClrMapping/>
  </p:clrMapOvr>
  <p:transition spd="slow">
    <p:wipe dir="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Attaching an FDAS file</a:t>
            </a:r>
          </a:p>
        </p:txBody>
      </p:sp>
      <p:sp>
        <p:nvSpPr>
          <p:cNvPr id="5" name="Rectangle 4"/>
          <p:cNvSpPr/>
          <p:nvPr/>
        </p:nvSpPr>
        <p:spPr>
          <a:xfrm>
            <a:off x="404261" y="1164657"/>
            <a:ext cx="9800601" cy="5935677"/>
          </a:xfrm>
          <a:prstGeom prst="rect">
            <a:avLst/>
          </a:prstGeom>
        </p:spPr>
        <p:txBody>
          <a:bodyPr wrap="square">
            <a:spAutoFit/>
          </a:bodyPr>
          <a:lstStyle/>
          <a:p>
            <a:pPr marL="457200" indent="-457200">
              <a:buClr>
                <a:srgbClr val="860038"/>
              </a:buClr>
              <a:buFont typeface="+mj-lt"/>
              <a:buAutoNum type="arabicPeriod" startAt="5"/>
            </a:pPr>
            <a:r>
              <a:rPr lang="en-US" sz="2000" dirty="0">
                <a:solidFill>
                  <a:srgbClr val="000000"/>
                </a:solidFill>
                <a:latin typeface="Arial Narrow" panose="020B0606020202030204" pitchFamily="34" charset="0"/>
              </a:rPr>
              <a:t>eService should navigate directly to your FDAS.mdb folder.  Select the appropriate zipped folder for the current job and double click.  The file name should appear in the document path field</a:t>
            </a:r>
          </a:p>
          <a:p>
            <a:pPr marL="457200" indent="-457200">
              <a:buClr>
                <a:srgbClr val="860038"/>
              </a:buClr>
              <a:buFont typeface="+mj-lt"/>
              <a:buAutoNum type="arabicPeriod" startAt="32"/>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2"/>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2"/>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2"/>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2"/>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6"/>
            </a:pPr>
            <a:r>
              <a:rPr lang="en-US" sz="2000" dirty="0">
                <a:solidFill>
                  <a:srgbClr val="000000"/>
                </a:solidFill>
                <a:latin typeface="Arial Narrow" panose="020B0606020202030204" pitchFamily="34" charset="0"/>
              </a:rPr>
              <a:t>Click </a:t>
            </a:r>
          </a:p>
          <a:p>
            <a:pPr marL="457200" indent="-457200">
              <a:buClr>
                <a:srgbClr val="860038"/>
              </a:buClr>
              <a:buFont typeface="+mj-lt"/>
              <a:buAutoNum type="arabicPeriod" startAt="6"/>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6"/>
            </a:pPr>
            <a:r>
              <a:rPr lang="en-US" sz="2000" dirty="0">
                <a:solidFill>
                  <a:srgbClr val="000000"/>
                </a:solidFill>
                <a:latin typeface="Arial Narrow" panose="020B0606020202030204" pitchFamily="34" charset="0"/>
              </a:rPr>
              <a:t>Click </a:t>
            </a:r>
          </a:p>
          <a:p>
            <a:pPr>
              <a:buClr>
                <a:srgbClr val="860038"/>
              </a:buClr>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0"/>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0"/>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0"/>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0"/>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1154" y="2158808"/>
            <a:ext cx="6636958" cy="82054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826" y="3591501"/>
            <a:ext cx="1210175" cy="44274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5825" y="4319619"/>
            <a:ext cx="1210175" cy="4442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40262"/>
      </p:ext>
    </p:extLst>
  </p:cSld>
  <p:clrMapOvr>
    <a:masterClrMapping/>
  </p:clrMapOvr>
  <p:transition spd="slow">
    <p:wipe dir="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Printing a job package</a:t>
            </a:r>
          </a:p>
        </p:txBody>
      </p:sp>
      <p:sp>
        <p:nvSpPr>
          <p:cNvPr id="5" name="Rectangle 4"/>
          <p:cNvSpPr/>
          <p:nvPr/>
        </p:nvSpPr>
        <p:spPr>
          <a:xfrm>
            <a:off x="336341" y="1314136"/>
            <a:ext cx="9666642" cy="723275"/>
          </a:xfrm>
          <a:prstGeom prst="rect">
            <a:avLst/>
          </a:prstGeom>
        </p:spPr>
        <p:txBody>
          <a:bodyPr wrap="square">
            <a:spAutoFit/>
          </a:bodyPr>
          <a:lstStyle/>
          <a:p>
            <a:pPr marL="457200" indent="-457200">
              <a:buClr>
                <a:srgbClr val="860038"/>
              </a:buClr>
              <a:buFont typeface="+mj-lt"/>
              <a:buAutoNum type="arabicPeriod"/>
            </a:pPr>
            <a:r>
              <a:rPr lang="en-US" sz="2000" dirty="0">
                <a:solidFill>
                  <a:srgbClr val="000000"/>
                </a:solidFill>
                <a:latin typeface="Arial Narrow" panose="020B0606020202030204" pitchFamily="34" charset="0"/>
              </a:rPr>
              <a:t>Print copies of the ticket for the consultant and to hand in at your district.  Click “Print” on the main screen, then select the documents you wish to print.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378" y="2588989"/>
            <a:ext cx="1333686" cy="2915057"/>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540" y="2588989"/>
            <a:ext cx="3934374" cy="1000265"/>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8671" y="2588989"/>
            <a:ext cx="1124917" cy="379843"/>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3297540" y="3942608"/>
            <a:ext cx="6973300" cy="1038746"/>
          </a:xfrm>
          <a:prstGeom prst="rect">
            <a:avLst/>
          </a:prstGeom>
          <a:noFill/>
        </p:spPr>
        <p:txBody>
          <a:bodyPr wrap="square" rtlCol="0">
            <a:spAutoFit/>
          </a:bodyPr>
          <a:lstStyle/>
          <a:p>
            <a:pPr marL="457200" indent="-457200">
              <a:buClr>
                <a:srgbClr val="860038"/>
              </a:buClr>
              <a:buFont typeface="+mj-lt"/>
              <a:buAutoNum type="arabicPeriod" startAt="2"/>
            </a:pPr>
            <a:r>
              <a:rPr lang="en-US" sz="2000" dirty="0">
                <a:solidFill>
                  <a:srgbClr val="000000"/>
                </a:solidFill>
                <a:latin typeface="Arial Narrow" panose="020B0606020202030204" pitchFamily="34" charset="0"/>
              </a:rPr>
              <a:t>Print the required number of copies of each document, closing each document as you finish to open the next.  Once complete you will be back at the home screen.</a:t>
            </a:r>
          </a:p>
        </p:txBody>
      </p:sp>
    </p:spTree>
    <p:extLst>
      <p:ext uri="{BB962C8B-B14F-4D97-AF65-F5344CB8AC3E}">
        <p14:creationId xmlns:p14="http://schemas.microsoft.com/office/powerpoint/2010/main" val="945724238"/>
      </p:ext>
    </p:extLst>
  </p:cSld>
  <p:clrMapOvr>
    <a:masterClrMapping/>
  </p:clrMapOvr>
  <p:transition spd="slow">
    <p:wipe dir="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Stamps</a:t>
            </a:r>
          </a:p>
        </p:txBody>
      </p:sp>
      <p:sp>
        <p:nvSpPr>
          <p:cNvPr id="5" name="Rectangle 4"/>
          <p:cNvSpPr/>
          <p:nvPr/>
        </p:nvSpPr>
        <p:spPr>
          <a:xfrm>
            <a:off x="336341" y="1314136"/>
            <a:ext cx="9666642" cy="3247043"/>
          </a:xfrm>
          <a:prstGeom prst="rect">
            <a:avLst/>
          </a:prstGeom>
        </p:spPr>
        <p:txBody>
          <a:bodyPr wrap="square">
            <a:spAutoFit/>
          </a:bodyPr>
          <a:lstStyle/>
          <a:p>
            <a:pPr marL="457200" indent="-457200">
              <a:buClr>
                <a:srgbClr val="860038"/>
              </a:buClr>
              <a:buFont typeface="+mj-lt"/>
              <a:buAutoNum type="arabicPeriod"/>
            </a:pPr>
            <a:r>
              <a:rPr lang="en-US" sz="2000" dirty="0">
                <a:solidFill>
                  <a:srgbClr val="000000"/>
                </a:solidFill>
                <a:latin typeface="Arial Narrow" panose="020B0606020202030204" pitchFamily="34" charset="0"/>
              </a:rPr>
              <a:t>If a client stamp is acquired it must be recorded in eService.  Double click on the white arrow next to the ticket number to re-open the job package.</a:t>
            </a:r>
          </a:p>
          <a:p>
            <a:pPr marL="457200" indent="-457200">
              <a:buClr>
                <a:srgbClr val="860038"/>
              </a:buClr>
              <a:buFont typeface="+mj-lt"/>
              <a:buAutoNum type="arabicPeriod"/>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a:pPr>
            <a:endParaRPr lang="en-US" sz="2050" dirty="0">
              <a:solidFill>
                <a:srgbClr val="000000"/>
              </a:solidFill>
              <a:latin typeface="Arial Narrow" panose="020B0606020202030204" pitchFamily="34" charset="0"/>
            </a:endParaRPr>
          </a:p>
          <a:p>
            <a:pPr marL="457200" indent="-457200">
              <a:buClr>
                <a:srgbClr val="860038"/>
              </a:buClr>
              <a:buFont typeface="+mj-lt"/>
              <a:buAutoNum type="arabicPeriod"/>
            </a:pPr>
            <a:r>
              <a:rPr lang="en-US" sz="2000" dirty="0">
                <a:solidFill>
                  <a:srgbClr val="000000"/>
                </a:solidFill>
                <a:latin typeface="Arial Narrow" panose="020B0606020202030204" pitchFamily="34" charset="0"/>
              </a:rPr>
              <a:t>Select the “client stamps” page from the list.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5651" y="2181964"/>
            <a:ext cx="3858164" cy="1829055"/>
          </a:xfrm>
          <a:prstGeom prst="rect">
            <a:avLst/>
          </a:prstGeom>
          <a:ln>
            <a:noFill/>
          </a:ln>
          <a:effectLst>
            <a:outerShdw blurRad="292100" dist="139700" dir="2700000" algn="tl" rotWithShape="0">
              <a:srgbClr val="333333">
                <a:alpha val="65000"/>
              </a:srgbClr>
            </a:outerShdw>
          </a:effectLst>
        </p:spPr>
      </p:pic>
      <p:sp>
        <p:nvSpPr>
          <p:cNvPr id="6" name="Oval 5"/>
          <p:cNvSpPr/>
          <p:nvPr/>
        </p:nvSpPr>
        <p:spPr>
          <a:xfrm>
            <a:off x="4801590" y="2695700"/>
            <a:ext cx="843148" cy="400791"/>
          </a:xfrm>
          <a:prstGeom prst="ellipse">
            <a:avLst/>
          </a:prstGeom>
          <a:noFill/>
          <a:ln>
            <a:solidFill>
              <a:srgbClr val="8600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8464" y="2181963"/>
            <a:ext cx="1813890" cy="39575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93253398"/>
      </p:ext>
    </p:extLst>
  </p:cSld>
  <p:clrMapOvr>
    <a:masterClrMapping/>
  </p:clrMapOvr>
  <p:transition spd="slow">
    <p:wipe dir="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Stamps</a:t>
            </a:r>
          </a:p>
        </p:txBody>
      </p:sp>
      <p:sp>
        <p:nvSpPr>
          <p:cNvPr id="5" name="Rectangle 4"/>
          <p:cNvSpPr/>
          <p:nvPr/>
        </p:nvSpPr>
        <p:spPr>
          <a:xfrm>
            <a:off x="336341" y="1314136"/>
            <a:ext cx="9666642" cy="4724370"/>
          </a:xfrm>
          <a:prstGeom prst="rect">
            <a:avLst/>
          </a:prstGeom>
        </p:spPr>
        <p:txBody>
          <a:bodyPr wrap="square">
            <a:spAutoFit/>
          </a:bodyPr>
          <a:lstStyle/>
          <a:p>
            <a:pPr marL="457200" indent="-457200">
              <a:buClr>
                <a:srgbClr val="860038"/>
              </a:buClr>
              <a:buFont typeface="+mj-lt"/>
              <a:buAutoNum type="arabicPeriod" startAt="3"/>
            </a:pPr>
            <a:r>
              <a:rPr lang="en-US" sz="2000" dirty="0">
                <a:solidFill>
                  <a:srgbClr val="000000"/>
                </a:solidFill>
                <a:latin typeface="Arial Narrow" panose="020B0606020202030204" pitchFamily="34" charset="0"/>
              </a:rPr>
              <a:t>Check “Was A Client Stamp Captured?”</a:t>
            </a:r>
          </a:p>
          <a:p>
            <a:pPr marL="457200" indent="-457200">
              <a:buClr>
                <a:srgbClr val="860038"/>
              </a:buClr>
              <a:buFont typeface="+mj-lt"/>
              <a:buAutoNum type="arabicPeriod" startAt="3"/>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
            </a:pPr>
            <a:r>
              <a:rPr lang="en-US" sz="2000" dirty="0">
                <a:solidFill>
                  <a:srgbClr val="000000"/>
                </a:solidFill>
                <a:latin typeface="Arial Narrow" panose="020B0606020202030204" pitchFamily="34" charset="0"/>
              </a:rPr>
              <a:t>Enter each line of the stamp AS IT APPEARS on the ticket</a:t>
            </a:r>
            <a:r>
              <a:rPr lang="en-US" sz="2050" dirty="0">
                <a:solidFill>
                  <a:srgbClr val="000000"/>
                </a:solidFill>
                <a:latin typeface="Arial Narrow" panose="020B0606020202030204" pitchFamily="34" charset="0"/>
              </a:rPr>
              <a:t>.</a:t>
            </a:r>
          </a:p>
          <a:p>
            <a:pPr marL="457200" indent="-457200">
              <a:buClr>
                <a:srgbClr val="860038"/>
              </a:buClr>
              <a:buFont typeface="+mj-lt"/>
              <a:buAutoNum type="arabicPeriod" startAt="3"/>
            </a:pPr>
            <a:endParaRPr lang="en-US" sz="2050" dirty="0">
              <a:solidFill>
                <a:srgbClr val="000000"/>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3"/>
            </a:pPr>
            <a:endParaRPr lang="en-US" sz="2400" dirty="0">
              <a:solidFill>
                <a:srgbClr val="000000"/>
              </a:solidFill>
              <a:latin typeface="Arial Narrow" panose="020B0606020202030204" pitchFamily="34" charset="0"/>
            </a:endParaRPr>
          </a:p>
          <a:p>
            <a:pPr>
              <a:buClr>
                <a:srgbClr val="860038"/>
              </a:buClr>
            </a:pPr>
            <a:endParaRPr lang="en-US" sz="2400" dirty="0">
              <a:solidFill>
                <a:srgbClr val="000000"/>
              </a:solidFill>
              <a:latin typeface="Arial Narrow" panose="020B0606020202030204" pitchFamily="34" charset="0"/>
            </a:endParaRPr>
          </a:p>
        </p:txBody>
      </p:sp>
      <p:sp>
        <p:nvSpPr>
          <p:cNvPr id="6" name="Oval 5"/>
          <p:cNvSpPr/>
          <p:nvPr/>
        </p:nvSpPr>
        <p:spPr>
          <a:xfrm>
            <a:off x="4522520" y="2252173"/>
            <a:ext cx="843148" cy="400791"/>
          </a:xfrm>
          <a:prstGeom prst="ellipse">
            <a:avLst/>
          </a:prstGeom>
          <a:noFill/>
          <a:ln>
            <a:solidFill>
              <a:srgbClr val="8600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8111" y="2054034"/>
            <a:ext cx="3570424" cy="13173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664" y="4436415"/>
            <a:ext cx="6641061" cy="1168739"/>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1979" y="5746646"/>
            <a:ext cx="1073469" cy="4403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3352547"/>
      </p:ext>
    </p:extLst>
  </p:cSld>
  <p:clrMapOvr>
    <a:masterClrMapping/>
  </p:clrMapOvr>
  <p:transition spd="slow">
    <p:wipe dir="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the job package</a:t>
            </a:r>
          </a:p>
        </p:txBody>
      </p:sp>
      <p:sp>
        <p:nvSpPr>
          <p:cNvPr id="5" name="Rectangle 4"/>
          <p:cNvSpPr/>
          <p:nvPr/>
        </p:nvSpPr>
        <p:spPr>
          <a:xfrm>
            <a:off x="336341" y="1314135"/>
            <a:ext cx="9666642" cy="4039567"/>
          </a:xfrm>
          <a:prstGeom prst="rect">
            <a:avLst/>
          </a:prstGeom>
        </p:spPr>
        <p:txBody>
          <a:bodyPr wrap="square">
            <a:spAutoFit/>
          </a:bodyPr>
          <a:lstStyle/>
          <a:p>
            <a:pPr marL="457200" indent="-457200">
              <a:buClr>
                <a:srgbClr val="860038"/>
              </a:buClr>
              <a:buFont typeface="+mj-lt"/>
              <a:buAutoNum type="arabicPeriod"/>
            </a:pPr>
            <a:r>
              <a:rPr lang="en-US" sz="2000" dirty="0">
                <a:solidFill>
                  <a:srgbClr val="000000"/>
                </a:solidFill>
                <a:latin typeface="Arial Narrow" panose="020B0606020202030204" pitchFamily="34" charset="0"/>
              </a:rPr>
              <a:t>Ensure Job Status, Service Ticket, and Service Report are in “Ready” Status:</a:t>
            </a:r>
          </a:p>
          <a:p>
            <a:pPr marL="457200" indent="-457200">
              <a:buClr>
                <a:srgbClr val="860038"/>
              </a:buClr>
              <a:buFont typeface="+mj-lt"/>
              <a:buAutoNum type="arabicPeriod"/>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a:pPr>
            <a:endParaRPr lang="en-US" sz="2400" dirty="0">
              <a:solidFill>
                <a:srgbClr val="000000"/>
              </a:solidFill>
              <a:latin typeface="Arial Narrow" panose="020B0606020202030204" pitchFamily="34" charset="0"/>
            </a:endParaRPr>
          </a:p>
          <a:p>
            <a:pPr>
              <a:buClr>
                <a:srgbClr val="860038"/>
              </a:buClr>
            </a:pPr>
            <a:r>
              <a:rPr lang="en-US" sz="2400" dirty="0">
                <a:solidFill>
                  <a:srgbClr val="000000"/>
                </a:solidFill>
                <a:latin typeface="Arial Narrow" panose="020B0606020202030204" pitchFamily="34" charset="0"/>
              </a:rPr>
              <a:t>	</a:t>
            </a:r>
          </a:p>
          <a:p>
            <a:pPr>
              <a:buClr>
                <a:srgbClr val="860038"/>
              </a:buClr>
            </a:pPr>
            <a:r>
              <a:rPr lang="en-US" sz="2000" dirty="0">
                <a:solidFill>
                  <a:srgbClr val="000000"/>
                </a:solidFill>
                <a:latin typeface="Arial Narrow" panose="020B0606020202030204" pitchFamily="34" charset="0"/>
              </a:rPr>
              <a:t>Note: If any of the above are </a:t>
            </a:r>
            <a:r>
              <a:rPr lang="en-US" sz="2000" i="1" u="sng" dirty="0">
                <a:solidFill>
                  <a:srgbClr val="000000"/>
                </a:solidFill>
                <a:latin typeface="Arial Narrow" panose="020B0606020202030204" pitchFamily="34" charset="0"/>
              </a:rPr>
              <a:t>not</a:t>
            </a:r>
            <a:r>
              <a:rPr lang="en-US" sz="2000" i="1" dirty="0">
                <a:solidFill>
                  <a:srgbClr val="000000"/>
                </a:solidFill>
                <a:latin typeface="Arial Narrow" panose="020B0606020202030204" pitchFamily="34" charset="0"/>
              </a:rPr>
              <a:t> </a:t>
            </a:r>
            <a:r>
              <a:rPr lang="en-US" sz="2000" dirty="0">
                <a:solidFill>
                  <a:srgbClr val="000000"/>
                </a:solidFill>
                <a:latin typeface="Arial Narrow" panose="020B0606020202030204" pitchFamily="34" charset="0"/>
              </a:rPr>
              <a:t>in ready status, the ticket will be unable to send. </a:t>
            </a:r>
          </a:p>
          <a:p>
            <a:pPr>
              <a:buClr>
                <a:srgbClr val="860038"/>
              </a:buClr>
            </a:pPr>
            <a:endParaRPr lang="en-US" sz="2400" dirty="0">
              <a:solidFill>
                <a:srgbClr val="000000"/>
              </a:solidFill>
              <a:latin typeface="Arial Narrow" panose="020B0606020202030204" pitchFamily="34" charset="0"/>
            </a:endParaRPr>
          </a:p>
          <a:p>
            <a:pPr marL="457200" indent="-457200">
              <a:buClr>
                <a:srgbClr val="860038"/>
              </a:buClr>
              <a:buFont typeface="+mj-lt"/>
              <a:buAutoNum type="arabicPeriod" startAt="2"/>
            </a:pPr>
            <a:endParaRPr lang="en-US" sz="2400" dirty="0">
              <a:solidFill>
                <a:srgbClr val="000000"/>
              </a:solidFill>
              <a:latin typeface="Arial Narrow" panose="020B0606020202030204" pitchFamily="34" charset="0"/>
            </a:endParaRPr>
          </a:p>
          <a:p>
            <a:pPr lvl="8">
              <a:buClr>
                <a:srgbClr val="860038"/>
              </a:buClr>
            </a:pPr>
            <a:r>
              <a:rPr lang="en-US" sz="2400" dirty="0">
                <a:solidFill>
                  <a:srgbClr val="000000"/>
                </a:solidFill>
                <a:latin typeface="Arial Narrow" panose="020B0606020202030204" pitchFamily="34" charset="0"/>
              </a:rPr>
              <a:t>  </a:t>
            </a:r>
          </a:p>
          <a:p>
            <a:pPr>
              <a:buClr>
                <a:srgbClr val="860038"/>
              </a:buClr>
            </a:pPr>
            <a:endParaRPr lang="en-US" sz="2400" dirty="0">
              <a:solidFill>
                <a:srgbClr val="000000"/>
              </a:solidFill>
              <a:latin typeface="Arial Narrow" panose="020B0606020202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0414" y="2216869"/>
            <a:ext cx="4930066" cy="10108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1113102"/>
      </p:ext>
    </p:extLst>
  </p:cSld>
  <p:clrMapOvr>
    <a:masterClrMapping/>
  </p:clrMapOvr>
  <p:transition spd="slow">
    <p:wipe dir="r"/>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the job package</a:t>
            </a:r>
          </a:p>
        </p:txBody>
      </p:sp>
      <p:sp>
        <p:nvSpPr>
          <p:cNvPr id="5" name="Rectangle 4"/>
          <p:cNvSpPr/>
          <p:nvPr/>
        </p:nvSpPr>
        <p:spPr>
          <a:xfrm>
            <a:off x="3155630" y="2130640"/>
            <a:ext cx="7489911" cy="3408625"/>
          </a:xfrm>
          <a:prstGeom prst="rect">
            <a:avLst/>
          </a:prstGeom>
        </p:spPr>
        <p:txBody>
          <a:bodyPr wrap="square">
            <a:spAutoFit/>
          </a:bodyPr>
          <a:lstStyle/>
          <a:p>
            <a:pPr marL="457200" indent="-457200">
              <a:buClr>
                <a:srgbClr val="860038"/>
              </a:buClr>
              <a:buFont typeface="+mj-lt"/>
              <a:buAutoNum type="arabicPeriod" startAt="2"/>
            </a:pPr>
            <a:endParaRPr lang="en-US" sz="2050" dirty="0">
              <a:solidFill>
                <a:srgbClr val="000000"/>
              </a:solidFill>
              <a:latin typeface="Arial Narrow" panose="020B0606020202030204" pitchFamily="34" charset="0"/>
            </a:endParaRPr>
          </a:p>
          <a:p>
            <a:pPr marL="457200" indent="-457200">
              <a:buClr>
                <a:srgbClr val="860038"/>
              </a:buClr>
              <a:buFont typeface="+mj-lt"/>
              <a:buAutoNum type="arabicPeriod" startAt="2"/>
            </a:pPr>
            <a:r>
              <a:rPr lang="en-US" sz="2000" dirty="0">
                <a:solidFill>
                  <a:srgbClr val="000000"/>
                </a:solidFill>
                <a:latin typeface="Arial Narrow" panose="020B0606020202030204" pitchFamily="34" charset="0"/>
              </a:rPr>
              <a:t>If the ticket is </a:t>
            </a:r>
            <a:r>
              <a:rPr lang="en-US" sz="2000" i="1" u="sng" dirty="0">
                <a:solidFill>
                  <a:srgbClr val="000000"/>
                </a:solidFill>
                <a:latin typeface="Arial Narrow" panose="020B0606020202030204" pitchFamily="34" charset="0"/>
              </a:rPr>
              <a:t>not</a:t>
            </a:r>
            <a:r>
              <a:rPr lang="en-US" sz="2000" dirty="0">
                <a:solidFill>
                  <a:srgbClr val="000000"/>
                </a:solidFill>
                <a:latin typeface="Arial Narrow" panose="020B0606020202030204" pitchFamily="34" charset="0"/>
              </a:rPr>
              <a:t> in the Ready status, click on Validate Job Package. This preforms the internal check to see if all the mandatory fields are filled in. Once all the mandatory fields are filled in the Ticket will change to the Ready status.</a:t>
            </a:r>
          </a:p>
          <a:p>
            <a:pPr marL="457200" indent="-457200">
              <a:buClr>
                <a:srgbClr val="860038"/>
              </a:buClr>
              <a:buFont typeface="+mj-lt"/>
              <a:buAutoNum type="arabicPeriod" startAt="2"/>
            </a:pPr>
            <a:endParaRPr lang="en-US" sz="2000" dirty="0">
              <a:solidFill>
                <a:srgbClr val="000000"/>
              </a:solidFill>
              <a:latin typeface="Arial Narrow" panose="020B0606020202030204" pitchFamily="34" charset="0"/>
            </a:endParaRPr>
          </a:p>
          <a:p>
            <a:pPr marL="457200" indent="-457200">
              <a:buClr>
                <a:srgbClr val="860038"/>
              </a:buClr>
              <a:buFont typeface="+mj-lt"/>
              <a:buAutoNum type="arabicPeriod" startAt="3"/>
            </a:pPr>
            <a:r>
              <a:rPr lang="en-US" sz="2000" dirty="0">
                <a:solidFill>
                  <a:srgbClr val="000000"/>
                </a:solidFill>
                <a:latin typeface="Arial Narrow" panose="020B0606020202030204" pitchFamily="34" charset="0"/>
              </a:rPr>
              <a:t>Push Send, then OK.</a:t>
            </a:r>
          </a:p>
          <a:p>
            <a:pPr marL="457200" indent="-457200">
              <a:buClr>
                <a:srgbClr val="860038"/>
              </a:buClr>
              <a:buFont typeface="+mj-lt"/>
              <a:buAutoNum type="arabicPeriod" startAt="3"/>
            </a:pPr>
            <a:endParaRPr lang="en-US" sz="2400" dirty="0">
              <a:solidFill>
                <a:srgbClr val="000000"/>
              </a:solidFill>
              <a:latin typeface="Arial Narrow" panose="020B0606020202030204" pitchFamily="34" charset="0"/>
            </a:endParaRPr>
          </a:p>
          <a:p>
            <a:pPr lvl="8">
              <a:buClr>
                <a:srgbClr val="860038"/>
              </a:buClr>
            </a:pPr>
            <a:r>
              <a:rPr lang="en-US" sz="2400" dirty="0">
                <a:solidFill>
                  <a:srgbClr val="000000"/>
                </a:solidFill>
                <a:latin typeface="Arial Narrow" panose="020B0606020202030204" pitchFamily="34" charset="0"/>
              </a:rPr>
              <a:t>  </a:t>
            </a:r>
          </a:p>
          <a:p>
            <a:pPr>
              <a:buClr>
                <a:srgbClr val="860038"/>
              </a:buClr>
            </a:pPr>
            <a:endParaRPr lang="en-US" sz="2400" dirty="0">
              <a:solidFill>
                <a:srgbClr val="000000"/>
              </a:solidFill>
              <a:latin typeface="Arial Narrow" panose="020B0606020202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776" y="4774720"/>
            <a:ext cx="1919423" cy="1056426"/>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370" y="4411981"/>
            <a:ext cx="3232613" cy="1419165"/>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470" y="1187532"/>
            <a:ext cx="1505160" cy="492826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5630" y="1187533"/>
            <a:ext cx="7089460" cy="943107"/>
          </a:xfrm>
          <a:prstGeom prst="rect">
            <a:avLst/>
          </a:prstGeom>
        </p:spPr>
      </p:pic>
      <p:sp>
        <p:nvSpPr>
          <p:cNvPr id="11" name="Oval 10"/>
          <p:cNvSpPr/>
          <p:nvPr/>
        </p:nvSpPr>
        <p:spPr>
          <a:xfrm>
            <a:off x="1650470" y="5006340"/>
            <a:ext cx="1505160" cy="2743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354745"/>
      </p:ext>
    </p:extLst>
  </p:cSld>
  <p:clrMapOvr>
    <a:masterClrMapping/>
  </p:clrMapOvr>
  <p:transition spd="slow">
    <p:wipe dir="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p:sp>
      <p:sp>
        <p:nvSpPr>
          <p:cNvPr id="5" name="Title 4"/>
          <p:cNvSpPr>
            <a:spLocks noGrp="1"/>
          </p:cNvSpPr>
          <p:nvPr>
            <p:ph type="title"/>
          </p:nvPr>
        </p:nvSpPr>
        <p:spPr>
          <a:xfrm>
            <a:off x="1419911" y="1556792"/>
            <a:ext cx="7480548" cy="4716686"/>
          </a:xfrm>
        </p:spPr>
        <p:txBody>
          <a:bodyPr/>
          <a:lstStyle/>
          <a:p>
            <a:r>
              <a:rPr lang="en-US" dirty="0"/>
              <a:t>Exercise treatment report and ticket creation</a:t>
            </a:r>
            <a:br>
              <a:rPr lang="en-US" dirty="0"/>
            </a:br>
            <a:br>
              <a:rPr lang="en-US" dirty="0"/>
            </a:br>
            <a:r>
              <a:rPr lang="en-US" sz="4400" dirty="0">
                <a:solidFill>
                  <a:srgbClr val="6E273D"/>
                </a:solidFill>
                <a:cs typeface="Times" panose="02020603050405020304" pitchFamily="18" charset="0"/>
              </a:rPr>
              <a:t>For Training purposes please do not update eservice</a:t>
            </a:r>
            <a:br>
              <a:rPr lang="en-US" dirty="0">
                <a:solidFill>
                  <a:srgbClr val="6E273D"/>
                </a:solidFill>
              </a:rPr>
            </a:br>
            <a:br>
              <a:rPr lang="en-US" dirty="0"/>
            </a:br>
            <a:br>
              <a:rPr lang="en-US" dirty="0"/>
            </a:br>
            <a:br>
              <a:rPr lang="en-US" dirty="0"/>
            </a:br>
            <a:endParaRPr lang="en-US" dirty="0"/>
          </a:p>
        </p:txBody>
      </p:sp>
    </p:spTree>
    <p:extLst>
      <p:ext uri="{BB962C8B-B14F-4D97-AF65-F5344CB8AC3E}">
        <p14:creationId xmlns:p14="http://schemas.microsoft.com/office/powerpoint/2010/main" val="3275816686"/>
      </p:ext>
    </p:extLst>
  </p:cSld>
  <p:clrMapOvr>
    <a:masterClrMapping/>
  </p:clrMapOvr>
  <p:transition spd="slow">
    <p:wipe dir="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br>
              <a:rPr lang="en-US" dirty="0"/>
            </a:br>
            <a:r>
              <a:rPr lang="en-US" dirty="0">
                <a:solidFill>
                  <a:schemeClr val="bg1">
                    <a:lumMod val="75000"/>
                  </a:schemeClr>
                </a:solidFill>
              </a:rPr>
              <a:t>treatment report and ticket</a:t>
            </a:r>
            <a:endParaRPr lang="en-US" dirty="0"/>
          </a:p>
        </p:txBody>
      </p:sp>
      <p:sp>
        <p:nvSpPr>
          <p:cNvPr id="9" name="Rectangle 8"/>
          <p:cNvSpPr/>
          <p:nvPr/>
        </p:nvSpPr>
        <p:spPr>
          <a:xfrm>
            <a:off x="342900" y="1268760"/>
            <a:ext cx="9144000" cy="1180708"/>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Use call sheet 1067781 (Electronic version now on desktop) and Program Chapter 8 Cenovus 03-20-070-04 W4M Surface</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Create treatment report and ticket for Surface job</a:t>
            </a:r>
          </a:p>
        </p:txBody>
      </p:sp>
    </p:spTree>
    <p:extLst>
      <p:ext uri="{BB962C8B-B14F-4D97-AF65-F5344CB8AC3E}">
        <p14:creationId xmlns:p14="http://schemas.microsoft.com/office/powerpoint/2010/main" val="4140198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p:sp>
      <p:sp>
        <p:nvSpPr>
          <p:cNvPr id="5" name="Title 4"/>
          <p:cNvSpPr>
            <a:spLocks noGrp="1"/>
          </p:cNvSpPr>
          <p:nvPr>
            <p:ph type="title"/>
          </p:nvPr>
        </p:nvSpPr>
        <p:spPr/>
        <p:txBody>
          <a:bodyPr/>
          <a:lstStyle/>
          <a:p>
            <a:r>
              <a:rPr lang="en-US" dirty="0"/>
              <a:t>Fdas</a:t>
            </a:r>
          </a:p>
        </p:txBody>
      </p:sp>
    </p:spTree>
    <p:extLst>
      <p:ext uri="{BB962C8B-B14F-4D97-AF65-F5344CB8AC3E}">
        <p14:creationId xmlns:p14="http://schemas.microsoft.com/office/powerpoint/2010/main" val="2865658482"/>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Journey management</a:t>
            </a:r>
            <a:br>
              <a:rPr lang="en-US" dirty="0"/>
            </a:br>
            <a:r>
              <a:rPr lang="en-US" dirty="0">
                <a:solidFill>
                  <a:schemeClr val="bg1">
                    <a:lumMod val="75000"/>
                  </a:schemeClr>
                </a:solidFill>
              </a:rPr>
              <a:t>demonstration </a:t>
            </a:r>
            <a:endParaRPr lang="en-US" dirty="0"/>
          </a:p>
        </p:txBody>
      </p:sp>
      <p:sp>
        <p:nvSpPr>
          <p:cNvPr id="9" name="Rectangle 8"/>
          <p:cNvSpPr/>
          <p:nvPr/>
        </p:nvSpPr>
        <p:spPr>
          <a:xfrm>
            <a:off x="342900" y="1268760"/>
            <a:ext cx="9144000" cy="4843249"/>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This will redirect you to Google Maps with a marker at the coordinates corresponding to the LSD</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Click on “Directions”</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Type in the starting location e.g. “Sanjel Edson”</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The route will now be highlighted on the map</a:t>
            </a:r>
          </a:p>
          <a:p>
            <a:pPr marL="914400" lvl="1" indent="-4572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It will not always match the directions on the call sheet, especially on seldom travelled roads</a:t>
            </a:r>
          </a:p>
          <a:p>
            <a:pPr marL="914400" lvl="1" indent="-457200">
              <a:spcBef>
                <a:spcPct val="45000"/>
              </a:spcBef>
              <a:buClr>
                <a:srgbClr val="860038"/>
              </a:buClr>
              <a:buFont typeface="Wingdings" panose="05000000000000000000" pitchFamily="2" charset="2"/>
              <a:buChar char="§"/>
            </a:pPr>
            <a:r>
              <a:rPr lang="en-US" sz="2000" kern="0" dirty="0">
                <a:solidFill>
                  <a:srgbClr val="000000"/>
                </a:solidFill>
                <a:highlight>
                  <a:srgbClr val="FFFF00"/>
                </a:highlight>
                <a:latin typeface="Arial Narrow" pitchFamily="34" charset="0"/>
              </a:rPr>
              <a:t>Use Google Maps as a supplement. Call sheet directions come from the OSR</a:t>
            </a:r>
          </a:p>
          <a:p>
            <a:pPr marL="728663" lvl="1"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a:p>
            <a:pPr marL="271463" indent="-271463">
              <a:spcBef>
                <a:spcPct val="45000"/>
              </a:spcBef>
              <a:buClr>
                <a:srgbClr val="860038"/>
              </a:buClr>
              <a:buFont typeface="Wingdings" pitchFamily="2" charset="2"/>
              <a:buChar char="§"/>
            </a:pPr>
            <a:endParaRPr lang="en-US" sz="2800" kern="0" dirty="0">
              <a:solidFill>
                <a:srgbClr val="000000"/>
              </a:solidFill>
              <a:latin typeface="Arial Narrow" pitchFamily="34" charset="0"/>
            </a:endParaRPr>
          </a:p>
          <a:p>
            <a:pPr marL="728663" lvl="1"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p:txBody>
      </p:sp>
    </p:spTree>
    <p:extLst>
      <p:ext uri="{BB962C8B-B14F-4D97-AF65-F5344CB8AC3E}">
        <p14:creationId xmlns:p14="http://schemas.microsoft.com/office/powerpoint/2010/main" val="332888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FDAS</a:t>
            </a:r>
          </a:p>
        </p:txBody>
      </p:sp>
      <p:sp>
        <p:nvSpPr>
          <p:cNvPr id="6" name="Content Placeholder 5"/>
          <p:cNvSpPr>
            <a:spLocks noGrp="1"/>
          </p:cNvSpPr>
          <p:nvPr>
            <p:ph sz="half" idx="1"/>
          </p:nvPr>
        </p:nvSpPr>
        <p:spPr>
          <a:xfrm>
            <a:off x="336341" y="1126156"/>
            <a:ext cx="9512369" cy="5094995"/>
          </a:xfrm>
        </p:spPr>
        <p:txBody>
          <a:bodyPr/>
          <a:lstStyle/>
          <a:p>
            <a:r>
              <a:rPr lang="en-CA" dirty="0"/>
              <a:t>Used to record key job data and present it in the form of a chart for clients/internal use</a:t>
            </a:r>
          </a:p>
        </p:txBody>
      </p:sp>
      <p:pic>
        <p:nvPicPr>
          <p:cNvPr id="4" name="Picture 3">
            <a:extLst>
              <a:ext uri="{FF2B5EF4-FFF2-40B4-BE49-F238E27FC236}">
                <a16:creationId xmlns:a16="http://schemas.microsoft.com/office/drawing/2014/main" id="{23031751-9EE8-4B07-817B-4CF3D80B435A}"/>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3666779" y="2145129"/>
            <a:ext cx="5540557" cy="4076023"/>
          </a:xfrm>
          <a:prstGeom prst="rect">
            <a:avLst/>
          </a:prstGeom>
        </p:spPr>
      </p:pic>
    </p:spTree>
    <p:extLst>
      <p:ext uri="{BB962C8B-B14F-4D97-AF65-F5344CB8AC3E}">
        <p14:creationId xmlns:p14="http://schemas.microsoft.com/office/powerpoint/2010/main" val="393915026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FDAS Setup – Schematic and pics</a:t>
            </a:r>
          </a:p>
        </p:txBody>
      </p:sp>
      <p:pic>
        <p:nvPicPr>
          <p:cNvPr id="9" name="Content Placeholder 8"/>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1776256" y="1028700"/>
            <a:ext cx="1828800" cy="1828800"/>
          </a:xfrm>
        </p:spPr>
      </p:pic>
      <p:sp>
        <p:nvSpPr>
          <p:cNvPr id="10" name="TextBox 9"/>
          <p:cNvSpPr txBox="1"/>
          <p:nvPr/>
        </p:nvSpPr>
        <p:spPr>
          <a:xfrm>
            <a:off x="1776257" y="2951956"/>
            <a:ext cx="2785929" cy="307777"/>
          </a:xfrm>
          <a:prstGeom prst="rect">
            <a:avLst/>
          </a:prstGeom>
          <a:noFill/>
        </p:spPr>
        <p:txBody>
          <a:bodyPr wrap="square" rtlCol="0">
            <a:spAutoFit/>
          </a:bodyPr>
          <a:lstStyle/>
          <a:p>
            <a:r>
              <a:rPr lang="en-US" sz="1400" dirty="0">
                <a:latin typeface="+mn-lt"/>
              </a:rPr>
              <a:t>Toughbook Docked</a:t>
            </a: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95045" y="1028700"/>
            <a:ext cx="1828800" cy="1828800"/>
          </a:xfrm>
          <a:prstGeom prst="rect">
            <a:avLst/>
          </a:prstGeom>
        </p:spPr>
      </p:pic>
      <p:sp>
        <p:nvSpPr>
          <p:cNvPr id="12" name="TextBox 11"/>
          <p:cNvSpPr txBox="1"/>
          <p:nvPr/>
        </p:nvSpPr>
        <p:spPr>
          <a:xfrm>
            <a:off x="3795046" y="2912827"/>
            <a:ext cx="2785929" cy="307777"/>
          </a:xfrm>
          <a:prstGeom prst="rect">
            <a:avLst/>
          </a:prstGeom>
          <a:noFill/>
        </p:spPr>
        <p:txBody>
          <a:bodyPr wrap="square" rtlCol="0">
            <a:spAutoFit/>
          </a:bodyPr>
          <a:lstStyle/>
          <a:p>
            <a:r>
              <a:rPr lang="en-US" sz="1400" dirty="0">
                <a:latin typeface="+mn-lt"/>
              </a:rPr>
              <a:t>Toughbook Lock</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13834" y="1044897"/>
            <a:ext cx="1828800" cy="1828800"/>
          </a:xfrm>
          <a:prstGeom prst="rect">
            <a:avLst/>
          </a:prstGeom>
        </p:spPr>
      </p:pic>
      <p:sp>
        <p:nvSpPr>
          <p:cNvPr id="14" name="TextBox 13"/>
          <p:cNvSpPr txBox="1"/>
          <p:nvPr/>
        </p:nvSpPr>
        <p:spPr>
          <a:xfrm>
            <a:off x="5813835" y="2912826"/>
            <a:ext cx="2785929" cy="307777"/>
          </a:xfrm>
          <a:prstGeom prst="rect">
            <a:avLst/>
          </a:prstGeom>
          <a:noFill/>
        </p:spPr>
        <p:txBody>
          <a:bodyPr wrap="square" rtlCol="0">
            <a:spAutoFit/>
          </a:bodyPr>
          <a:lstStyle/>
          <a:p>
            <a:r>
              <a:rPr lang="en-US" sz="1400" dirty="0">
                <a:latin typeface="+mn-lt"/>
              </a:rPr>
              <a:t>Printer Open</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32623" y="1044897"/>
            <a:ext cx="1828800" cy="1828800"/>
          </a:xfrm>
          <a:prstGeom prst="rect">
            <a:avLst/>
          </a:prstGeom>
        </p:spPr>
      </p:pic>
      <p:sp>
        <p:nvSpPr>
          <p:cNvPr id="16" name="TextBox 15"/>
          <p:cNvSpPr txBox="1"/>
          <p:nvPr/>
        </p:nvSpPr>
        <p:spPr>
          <a:xfrm>
            <a:off x="7832624" y="2951956"/>
            <a:ext cx="2785929" cy="307777"/>
          </a:xfrm>
          <a:prstGeom prst="rect">
            <a:avLst/>
          </a:prstGeom>
          <a:noFill/>
        </p:spPr>
        <p:txBody>
          <a:bodyPr wrap="square" rtlCol="0">
            <a:spAutoFit/>
          </a:bodyPr>
          <a:lstStyle/>
          <a:p>
            <a:r>
              <a:rPr lang="en-US" sz="1400" dirty="0">
                <a:latin typeface="+mn-lt"/>
              </a:rPr>
              <a:t>Printer Closed</a:t>
            </a:r>
          </a:p>
        </p:txBody>
      </p:sp>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65574" y="3315058"/>
            <a:ext cx="2743200" cy="2743200"/>
          </a:xfrm>
          <a:prstGeom prst="rect">
            <a:avLst/>
          </a:prstGeom>
        </p:spPr>
      </p:pic>
      <p:sp>
        <p:nvSpPr>
          <p:cNvPr id="18" name="TextBox 17"/>
          <p:cNvSpPr txBox="1"/>
          <p:nvPr/>
        </p:nvSpPr>
        <p:spPr>
          <a:xfrm>
            <a:off x="1776256" y="6058259"/>
            <a:ext cx="2785929" cy="307777"/>
          </a:xfrm>
          <a:prstGeom prst="rect">
            <a:avLst/>
          </a:prstGeom>
          <a:noFill/>
        </p:spPr>
        <p:txBody>
          <a:bodyPr wrap="square" rtlCol="0">
            <a:spAutoFit/>
          </a:bodyPr>
          <a:lstStyle/>
          <a:p>
            <a:r>
              <a:rPr lang="en-US" sz="1400" dirty="0">
                <a:latin typeface="+mn-lt"/>
              </a:rPr>
              <a:t>Reel and IO wide</a:t>
            </a:r>
          </a:p>
        </p:txBody>
      </p:sp>
      <p:pic>
        <p:nvPicPr>
          <p:cNvPr id="19" name="Picture 1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40800" y="3317417"/>
            <a:ext cx="1828800" cy="1828800"/>
          </a:xfrm>
          <a:prstGeom prst="rect">
            <a:avLst/>
          </a:prstGeom>
        </p:spPr>
      </p:pic>
      <p:sp>
        <p:nvSpPr>
          <p:cNvPr id="20" name="TextBox 19"/>
          <p:cNvSpPr txBox="1"/>
          <p:nvPr/>
        </p:nvSpPr>
        <p:spPr>
          <a:xfrm>
            <a:off x="4709446" y="5153537"/>
            <a:ext cx="2785929" cy="307777"/>
          </a:xfrm>
          <a:prstGeom prst="rect">
            <a:avLst/>
          </a:prstGeom>
          <a:noFill/>
        </p:spPr>
        <p:txBody>
          <a:bodyPr wrap="square" rtlCol="0">
            <a:spAutoFit/>
          </a:bodyPr>
          <a:lstStyle/>
          <a:p>
            <a:r>
              <a:rPr lang="en-US" sz="1400" dirty="0">
                <a:latin typeface="+mn-lt"/>
              </a:rPr>
              <a:t>IO Plates</a:t>
            </a:r>
          </a:p>
        </p:txBody>
      </p:sp>
      <p:pic>
        <p:nvPicPr>
          <p:cNvPr id="21" name="Picture 2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770963" y="3315058"/>
            <a:ext cx="1828800" cy="1828800"/>
          </a:xfrm>
          <a:prstGeom prst="rect">
            <a:avLst/>
          </a:prstGeom>
        </p:spPr>
      </p:pic>
      <p:sp>
        <p:nvSpPr>
          <p:cNvPr id="22" name="TextBox 21"/>
          <p:cNvSpPr txBox="1"/>
          <p:nvPr/>
        </p:nvSpPr>
        <p:spPr>
          <a:xfrm>
            <a:off x="6770964" y="5143859"/>
            <a:ext cx="2785929" cy="307777"/>
          </a:xfrm>
          <a:prstGeom prst="rect">
            <a:avLst/>
          </a:prstGeom>
          <a:noFill/>
        </p:spPr>
        <p:txBody>
          <a:bodyPr wrap="square" rtlCol="0">
            <a:spAutoFit/>
          </a:bodyPr>
          <a:lstStyle/>
          <a:p>
            <a:r>
              <a:rPr lang="en-US" sz="1400" dirty="0">
                <a:latin typeface="+mn-lt"/>
              </a:rPr>
              <a:t>Reel</a:t>
            </a:r>
          </a:p>
        </p:txBody>
      </p:sp>
    </p:spTree>
    <p:extLst>
      <p:ext uri="{BB962C8B-B14F-4D97-AF65-F5344CB8AC3E}">
        <p14:creationId xmlns:p14="http://schemas.microsoft.com/office/powerpoint/2010/main" val="2252949309"/>
      </p:ext>
    </p:extLst>
  </p:cSld>
  <p:clrMapOvr>
    <a:masterClrMapping/>
  </p:clrMapOvr>
  <p:transition spd="slow">
    <p:wipe dir="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FDAS Setup – Schematic</a:t>
            </a:r>
            <a:br>
              <a:rPr lang="en-CA" dirty="0"/>
            </a:br>
            <a:r>
              <a:rPr lang="en-CA" dirty="0">
                <a:solidFill>
                  <a:schemeClr val="bg1">
                    <a:lumMod val="75000"/>
                  </a:schemeClr>
                </a:solidFill>
              </a:rPr>
              <a:t>All Electronics</a:t>
            </a:r>
          </a:p>
        </p:txBody>
      </p:sp>
      <p:pic>
        <p:nvPicPr>
          <p:cNvPr id="4" name="Picture 3"/>
          <p:cNvPicPr>
            <a:picLocks noChangeAspect="1"/>
          </p:cNvPicPr>
          <p:nvPr/>
        </p:nvPicPr>
        <p:blipFill>
          <a:blip r:embed="rId3"/>
          <a:stretch>
            <a:fillRect/>
          </a:stretch>
        </p:blipFill>
        <p:spPr>
          <a:xfrm>
            <a:off x="2572463" y="1053878"/>
            <a:ext cx="5638466" cy="5212080"/>
          </a:xfrm>
          <a:prstGeom prst="rect">
            <a:avLst/>
          </a:prstGeom>
        </p:spPr>
      </p:pic>
    </p:spTree>
    <p:extLst>
      <p:ext uri="{BB962C8B-B14F-4D97-AF65-F5344CB8AC3E}">
        <p14:creationId xmlns:p14="http://schemas.microsoft.com/office/powerpoint/2010/main" val="332951685"/>
      </p:ext>
    </p:extLst>
  </p:cSld>
  <p:clrMapOvr>
    <a:masterClrMapping/>
  </p:clrMapOvr>
  <p:transition spd="slow">
    <p:wipe dir="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FDAS Setup – Schematic</a:t>
            </a:r>
            <a:br>
              <a:rPr lang="en-CA" dirty="0"/>
            </a:br>
            <a:r>
              <a:rPr lang="en-CA" dirty="0">
                <a:solidFill>
                  <a:schemeClr val="bg1">
                    <a:lumMod val="75000"/>
                  </a:schemeClr>
                </a:solidFill>
              </a:rPr>
              <a:t>Pressure Signals</a:t>
            </a:r>
          </a:p>
        </p:txBody>
      </p:sp>
      <p:pic>
        <p:nvPicPr>
          <p:cNvPr id="3" name="Picture 2"/>
          <p:cNvPicPr>
            <a:picLocks noChangeAspect="1"/>
          </p:cNvPicPr>
          <p:nvPr/>
        </p:nvPicPr>
        <p:blipFill>
          <a:blip r:embed="rId3"/>
          <a:stretch>
            <a:fillRect/>
          </a:stretch>
        </p:blipFill>
        <p:spPr>
          <a:xfrm>
            <a:off x="1687217" y="1443036"/>
            <a:ext cx="8223019" cy="4572000"/>
          </a:xfrm>
          <a:prstGeom prst="rect">
            <a:avLst/>
          </a:prstGeom>
        </p:spPr>
      </p:pic>
    </p:spTree>
    <p:extLst>
      <p:ext uri="{BB962C8B-B14F-4D97-AF65-F5344CB8AC3E}">
        <p14:creationId xmlns:p14="http://schemas.microsoft.com/office/powerpoint/2010/main" val="529330288"/>
      </p:ext>
    </p:extLst>
  </p:cSld>
  <p:clrMapOvr>
    <a:masterClrMapping/>
  </p:clrMapOvr>
  <p:transition spd="slow">
    <p:wipe dir="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FDAS Setup – Schematic</a:t>
            </a:r>
            <a:br>
              <a:rPr lang="en-CA" dirty="0"/>
            </a:br>
            <a:r>
              <a:rPr lang="en-CA" dirty="0">
                <a:solidFill>
                  <a:schemeClr val="bg1">
                    <a:lumMod val="75000"/>
                  </a:schemeClr>
                </a:solidFill>
              </a:rPr>
              <a:t>rate Signals</a:t>
            </a:r>
          </a:p>
        </p:txBody>
      </p:sp>
      <p:pic>
        <p:nvPicPr>
          <p:cNvPr id="4" name="Picture 3"/>
          <p:cNvPicPr>
            <a:picLocks noChangeAspect="1"/>
          </p:cNvPicPr>
          <p:nvPr/>
        </p:nvPicPr>
        <p:blipFill>
          <a:blip r:embed="rId3"/>
          <a:stretch>
            <a:fillRect/>
          </a:stretch>
        </p:blipFill>
        <p:spPr>
          <a:xfrm>
            <a:off x="2370595" y="1071320"/>
            <a:ext cx="6146800" cy="5029200"/>
          </a:xfrm>
          <a:prstGeom prst="rect">
            <a:avLst/>
          </a:prstGeom>
        </p:spPr>
      </p:pic>
    </p:spTree>
    <p:extLst>
      <p:ext uri="{BB962C8B-B14F-4D97-AF65-F5344CB8AC3E}">
        <p14:creationId xmlns:p14="http://schemas.microsoft.com/office/powerpoint/2010/main" val="1037593128"/>
      </p:ext>
    </p:extLst>
  </p:cSld>
  <p:clrMapOvr>
    <a:masterClrMapping/>
  </p:clrMapOvr>
  <p:transition spd="slow">
    <p:wipe dir="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FDAS Setup – Schematic</a:t>
            </a:r>
            <a:br>
              <a:rPr lang="en-CA" dirty="0"/>
            </a:br>
            <a:r>
              <a:rPr lang="en-CA" dirty="0">
                <a:solidFill>
                  <a:schemeClr val="bg1">
                    <a:lumMod val="75000"/>
                  </a:schemeClr>
                </a:solidFill>
              </a:rPr>
              <a:t>bulk and mix water Signals</a:t>
            </a:r>
          </a:p>
        </p:txBody>
      </p:sp>
      <p:pic>
        <p:nvPicPr>
          <p:cNvPr id="2" name="Picture 1"/>
          <p:cNvPicPr>
            <a:picLocks noChangeAspect="1"/>
          </p:cNvPicPr>
          <p:nvPr/>
        </p:nvPicPr>
        <p:blipFill>
          <a:blip r:embed="rId3"/>
          <a:stretch>
            <a:fillRect/>
          </a:stretch>
        </p:blipFill>
        <p:spPr>
          <a:xfrm>
            <a:off x="2719004" y="1096505"/>
            <a:ext cx="6960054" cy="5029200"/>
          </a:xfrm>
          <a:prstGeom prst="rect">
            <a:avLst/>
          </a:prstGeom>
        </p:spPr>
      </p:pic>
    </p:spTree>
    <p:extLst>
      <p:ext uri="{BB962C8B-B14F-4D97-AF65-F5344CB8AC3E}">
        <p14:creationId xmlns:p14="http://schemas.microsoft.com/office/powerpoint/2010/main" val="1566290169"/>
      </p:ext>
    </p:extLst>
  </p:cSld>
  <p:clrMapOvr>
    <a:masterClrMapping/>
  </p:clrMapOvr>
  <p:transition spd="slow">
    <p:wipe dir="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FDAS Setup – Schematic</a:t>
            </a:r>
            <a:br>
              <a:rPr lang="en-CA" dirty="0"/>
            </a:br>
            <a:r>
              <a:rPr lang="en-CA" dirty="0">
                <a:solidFill>
                  <a:schemeClr val="bg1">
                    <a:lumMod val="75000"/>
                  </a:schemeClr>
                </a:solidFill>
              </a:rPr>
              <a:t>flow meter, density and tank level Signals</a:t>
            </a:r>
          </a:p>
        </p:txBody>
      </p:sp>
      <p:pic>
        <p:nvPicPr>
          <p:cNvPr id="3" name="Picture 2"/>
          <p:cNvPicPr>
            <a:picLocks noChangeAspect="1"/>
          </p:cNvPicPr>
          <p:nvPr/>
        </p:nvPicPr>
        <p:blipFill>
          <a:blip r:embed="rId3"/>
          <a:stretch>
            <a:fillRect/>
          </a:stretch>
        </p:blipFill>
        <p:spPr>
          <a:xfrm>
            <a:off x="2421289" y="1232518"/>
            <a:ext cx="6510953" cy="5029200"/>
          </a:xfrm>
          <a:prstGeom prst="rect">
            <a:avLst/>
          </a:prstGeom>
        </p:spPr>
      </p:pic>
    </p:spTree>
    <p:extLst>
      <p:ext uri="{BB962C8B-B14F-4D97-AF65-F5344CB8AC3E}">
        <p14:creationId xmlns:p14="http://schemas.microsoft.com/office/powerpoint/2010/main" val="3639845440"/>
      </p:ext>
    </p:extLst>
  </p:cSld>
  <p:clrMapOvr>
    <a:masterClrMapping/>
  </p:clrMapOvr>
  <p:transition spd="slow">
    <p:wipe dir="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FDAS Setup - General</a:t>
            </a:r>
          </a:p>
        </p:txBody>
      </p:sp>
      <p:sp>
        <p:nvSpPr>
          <p:cNvPr id="6" name="Content Placeholder 5"/>
          <p:cNvSpPr>
            <a:spLocks noGrp="1"/>
          </p:cNvSpPr>
          <p:nvPr>
            <p:ph sz="half" idx="1"/>
          </p:nvPr>
        </p:nvSpPr>
        <p:spPr>
          <a:xfrm>
            <a:off x="336341" y="1316699"/>
            <a:ext cx="10212389" cy="4904452"/>
          </a:xfrm>
        </p:spPr>
        <p:txBody>
          <a:bodyPr/>
          <a:lstStyle/>
          <a:p>
            <a:r>
              <a:rPr lang="en-CA" dirty="0"/>
              <a:t>Click the “new” button to start a new chart.</a:t>
            </a:r>
          </a:p>
          <a:p>
            <a:endParaRPr lang="en-CA" sz="2050" dirty="0"/>
          </a:p>
          <a:p>
            <a:r>
              <a:rPr lang="en-CA" dirty="0"/>
              <a:t>Ensure all required information is filled out correctly on the general screen </a:t>
            </a:r>
          </a:p>
          <a:p>
            <a:endParaRPr lang="en-CA" sz="2200" dirty="0"/>
          </a:p>
          <a:p>
            <a:endParaRPr lang="en-CA" sz="2400" dirty="0"/>
          </a:p>
          <a:p>
            <a:endParaRPr lang="en-CA" sz="2400" dirty="0"/>
          </a:p>
          <a:p>
            <a:endParaRPr lang="en-CA" sz="2400" dirty="0"/>
          </a:p>
          <a:p>
            <a:endParaRPr lang="en-CA" sz="2400" dirty="0"/>
          </a:p>
          <a:p>
            <a:r>
              <a:rPr lang="en-CA" dirty="0"/>
              <a:t>Save the file to the FDAS.mdb folder on the Toughbook</a:t>
            </a:r>
            <a:r>
              <a:rPr lang="en-CA" sz="2050" dirty="0"/>
              <a: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7013" y="1316699"/>
            <a:ext cx="2553056" cy="1038370"/>
          </a:xfrm>
          <a:prstGeom prst="rect">
            <a:avLst/>
          </a:prstGeom>
        </p:spPr>
      </p:pic>
      <p:sp>
        <p:nvSpPr>
          <p:cNvPr id="4" name="Oval 3"/>
          <p:cNvSpPr/>
          <p:nvPr/>
        </p:nvSpPr>
        <p:spPr>
          <a:xfrm>
            <a:off x="7392064" y="1593369"/>
            <a:ext cx="421419" cy="485030"/>
          </a:xfrm>
          <a:prstGeom prst="ellipse">
            <a:avLst/>
          </a:prstGeom>
          <a:noFill/>
          <a:ln w="38100">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51593"/>
          <a:stretch/>
        </p:blipFill>
        <p:spPr>
          <a:xfrm>
            <a:off x="3040205" y="3006775"/>
            <a:ext cx="5620721" cy="2286000"/>
          </a:xfrm>
          <a:prstGeom prst="rect">
            <a:avLst/>
          </a:prstGeom>
        </p:spPr>
      </p:pic>
    </p:spTree>
    <p:extLst>
      <p:ext uri="{BB962C8B-B14F-4D97-AF65-F5344CB8AC3E}">
        <p14:creationId xmlns:p14="http://schemas.microsoft.com/office/powerpoint/2010/main" val="319619017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1485" t="2989" r="6138" b="78004"/>
          <a:stretch/>
        </p:blipFill>
        <p:spPr>
          <a:xfrm>
            <a:off x="2935255" y="3113566"/>
            <a:ext cx="6618083" cy="1276540"/>
          </a:xfrm>
          <a:prstGeom prst="rect">
            <a:avLst/>
          </a:prstGeom>
        </p:spPr>
      </p:pic>
      <p:sp>
        <p:nvSpPr>
          <p:cNvPr id="5" name="Title 4"/>
          <p:cNvSpPr>
            <a:spLocks noGrp="1"/>
          </p:cNvSpPr>
          <p:nvPr>
            <p:ph type="title"/>
          </p:nvPr>
        </p:nvSpPr>
        <p:spPr/>
        <p:txBody>
          <a:bodyPr/>
          <a:lstStyle/>
          <a:p>
            <a:r>
              <a:rPr lang="en-CA" dirty="0"/>
              <a:t>FDAS Setup - General</a:t>
            </a:r>
          </a:p>
        </p:txBody>
      </p:sp>
      <p:sp>
        <p:nvSpPr>
          <p:cNvPr id="6" name="Content Placeholder 5"/>
          <p:cNvSpPr>
            <a:spLocks noGrp="1"/>
          </p:cNvSpPr>
          <p:nvPr>
            <p:ph sz="half" idx="1"/>
          </p:nvPr>
        </p:nvSpPr>
        <p:spPr>
          <a:xfrm>
            <a:off x="336341" y="1068404"/>
            <a:ext cx="9512369" cy="5152747"/>
          </a:xfrm>
        </p:spPr>
        <p:txBody>
          <a:bodyPr/>
          <a:lstStyle/>
          <a:p>
            <a:r>
              <a:rPr lang="en-CA" dirty="0"/>
              <a:t>Example of correctly filled out header:</a:t>
            </a:r>
          </a:p>
          <a:p>
            <a:endParaRPr lang="en-CA" sz="2400" dirty="0"/>
          </a:p>
          <a:p>
            <a:pPr marL="0" indent="0">
              <a:buNone/>
            </a:pPr>
            <a:endParaRPr lang="en-CA" sz="2400" dirty="0"/>
          </a:p>
        </p:txBody>
      </p:sp>
      <p:sp>
        <p:nvSpPr>
          <p:cNvPr id="8" name="TextBox 7"/>
          <p:cNvSpPr txBox="1"/>
          <p:nvPr/>
        </p:nvSpPr>
        <p:spPr>
          <a:xfrm>
            <a:off x="1897711" y="2441051"/>
            <a:ext cx="1677726" cy="400110"/>
          </a:xfrm>
          <a:prstGeom prst="rect">
            <a:avLst/>
          </a:prstGeom>
          <a:noFill/>
        </p:spPr>
        <p:txBody>
          <a:bodyPr wrap="square" rtlCol="0">
            <a:spAutoFit/>
          </a:bodyPr>
          <a:lstStyle/>
          <a:p>
            <a:r>
              <a:rPr lang="en-US" sz="2000" dirty="0">
                <a:solidFill>
                  <a:schemeClr val="tx1"/>
                </a:solidFill>
                <a:latin typeface="Arial Narrow" panose="020B0606020202030204" pitchFamily="34" charset="0"/>
              </a:rPr>
              <a:t>Full client name</a:t>
            </a:r>
          </a:p>
        </p:txBody>
      </p:sp>
      <p:sp>
        <p:nvSpPr>
          <p:cNvPr id="9" name="TextBox 8"/>
          <p:cNvSpPr txBox="1"/>
          <p:nvPr/>
        </p:nvSpPr>
        <p:spPr>
          <a:xfrm>
            <a:off x="7383803" y="5565718"/>
            <a:ext cx="3013853" cy="407804"/>
          </a:xfrm>
          <a:prstGeom prst="rect">
            <a:avLst/>
          </a:prstGeom>
          <a:noFill/>
        </p:spPr>
        <p:txBody>
          <a:bodyPr wrap="square" rtlCol="0">
            <a:spAutoFit/>
          </a:bodyPr>
          <a:lstStyle/>
          <a:p>
            <a:r>
              <a:rPr lang="en-US" sz="2000" dirty="0">
                <a:solidFill>
                  <a:schemeClr val="tx1"/>
                </a:solidFill>
                <a:latin typeface="Arial Narrow" panose="020B0606020202030204" pitchFamily="34" charset="0"/>
              </a:rPr>
              <a:t>Correct Spelling!!</a:t>
            </a:r>
          </a:p>
        </p:txBody>
      </p:sp>
      <p:sp>
        <p:nvSpPr>
          <p:cNvPr id="10" name="TextBox 9"/>
          <p:cNvSpPr txBox="1"/>
          <p:nvPr/>
        </p:nvSpPr>
        <p:spPr>
          <a:xfrm>
            <a:off x="3575437" y="5083689"/>
            <a:ext cx="2593450" cy="707886"/>
          </a:xfrm>
          <a:prstGeom prst="rect">
            <a:avLst/>
          </a:prstGeom>
          <a:noFill/>
        </p:spPr>
        <p:txBody>
          <a:bodyPr wrap="square" rtlCol="0">
            <a:spAutoFit/>
          </a:bodyPr>
          <a:lstStyle/>
          <a:p>
            <a:r>
              <a:rPr lang="en-US" sz="2000" dirty="0">
                <a:solidFill>
                  <a:schemeClr val="tx1"/>
                </a:solidFill>
                <a:latin typeface="Arial Narrow" panose="020B0606020202030204" pitchFamily="34" charset="0"/>
              </a:rPr>
              <a:t>Job description (Fluids and Density)</a:t>
            </a:r>
          </a:p>
        </p:txBody>
      </p:sp>
      <p:sp>
        <p:nvSpPr>
          <p:cNvPr id="11" name="TextBox 10"/>
          <p:cNvSpPr txBox="1"/>
          <p:nvPr/>
        </p:nvSpPr>
        <p:spPr>
          <a:xfrm>
            <a:off x="5724940" y="2309325"/>
            <a:ext cx="3111052" cy="400110"/>
          </a:xfrm>
          <a:prstGeom prst="rect">
            <a:avLst/>
          </a:prstGeom>
          <a:noFill/>
        </p:spPr>
        <p:txBody>
          <a:bodyPr wrap="square" rtlCol="0">
            <a:spAutoFit/>
          </a:bodyPr>
          <a:lstStyle/>
          <a:p>
            <a:r>
              <a:rPr lang="en-US" sz="2000" dirty="0">
                <a:solidFill>
                  <a:schemeClr val="tx1"/>
                </a:solidFill>
                <a:latin typeface="Arial Narrow" panose="020B0606020202030204" pitchFamily="34" charset="0"/>
              </a:rPr>
              <a:t>Capitalization of proper nouns</a:t>
            </a:r>
          </a:p>
        </p:txBody>
      </p:sp>
      <p:sp>
        <p:nvSpPr>
          <p:cNvPr id="12" name="TextBox 11"/>
          <p:cNvSpPr txBox="1"/>
          <p:nvPr/>
        </p:nvSpPr>
        <p:spPr>
          <a:xfrm>
            <a:off x="1619419" y="4331101"/>
            <a:ext cx="2377439" cy="400110"/>
          </a:xfrm>
          <a:prstGeom prst="rect">
            <a:avLst/>
          </a:prstGeom>
          <a:noFill/>
        </p:spPr>
        <p:txBody>
          <a:bodyPr wrap="square" rtlCol="0">
            <a:spAutoFit/>
          </a:bodyPr>
          <a:lstStyle/>
          <a:p>
            <a:r>
              <a:rPr lang="en-US" sz="2000" dirty="0">
                <a:solidFill>
                  <a:schemeClr val="tx1"/>
                </a:solidFill>
                <a:latin typeface="Arial Narrow" panose="020B0606020202030204" pitchFamily="34" charset="0"/>
              </a:rPr>
              <a:t>Proper location format</a:t>
            </a:r>
          </a:p>
        </p:txBody>
      </p:sp>
      <p:cxnSp>
        <p:nvCxnSpPr>
          <p:cNvPr id="14" name="Straight Arrow Connector 13"/>
          <p:cNvCxnSpPr>
            <a:stCxn id="8" idx="2"/>
          </p:cNvCxnSpPr>
          <p:nvPr/>
        </p:nvCxnSpPr>
        <p:spPr>
          <a:xfrm>
            <a:off x="2736574" y="2841161"/>
            <a:ext cx="902474" cy="470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2"/>
          </p:cNvCxnSpPr>
          <p:nvPr/>
        </p:nvCxnSpPr>
        <p:spPr>
          <a:xfrm flipH="1">
            <a:off x="6422004" y="2709435"/>
            <a:ext cx="858462" cy="602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2"/>
          </p:cNvCxnSpPr>
          <p:nvPr/>
        </p:nvCxnSpPr>
        <p:spPr>
          <a:xfrm>
            <a:off x="7280466" y="2709435"/>
            <a:ext cx="1304293" cy="602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 idx="0"/>
          </p:cNvCxnSpPr>
          <p:nvPr/>
        </p:nvCxnSpPr>
        <p:spPr>
          <a:xfrm flipV="1">
            <a:off x="2808139" y="3671283"/>
            <a:ext cx="830909" cy="6598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0" idx="0"/>
          </p:cNvCxnSpPr>
          <p:nvPr/>
        </p:nvCxnSpPr>
        <p:spPr>
          <a:xfrm flipH="1" flipV="1">
            <a:off x="4656486" y="4331102"/>
            <a:ext cx="215676" cy="7525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70908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par>
                                <p:cTn id="12" presetID="22" presetClass="entr" presetSubtype="4"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down)">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par>
                                <p:cTn id="23" presetID="22" presetClass="entr" presetSubtype="4"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down)">
                                      <p:cBhvr>
                                        <p:cTn id="38" dur="500"/>
                                        <p:tgtEl>
                                          <p:spTgt spid="2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2000"/>
                                        <p:tgtEl>
                                          <p:spTgt spid="9"/>
                                        </p:tgtEl>
                                      </p:cBhvr>
                                    </p:animEffect>
                                    <p:anim calcmode="lin" valueType="num">
                                      <p:cBhvr>
                                        <p:cTn id="47" dur="2000" fill="hold"/>
                                        <p:tgtEl>
                                          <p:spTgt spid="9"/>
                                        </p:tgtEl>
                                        <p:attrNameLst>
                                          <p:attrName>ppt_w</p:attrName>
                                        </p:attrNameLst>
                                      </p:cBhvr>
                                      <p:tavLst>
                                        <p:tav tm="0" fmla="#ppt_w*sin(2.5*pi*$)">
                                          <p:val>
                                            <p:fltVal val="0"/>
                                          </p:val>
                                        </p:tav>
                                        <p:tav tm="100000">
                                          <p:val>
                                            <p:fltVal val="1"/>
                                          </p:val>
                                        </p:tav>
                                      </p:tavLst>
                                    </p:anim>
                                    <p:anim calcmode="lin" valueType="num">
                                      <p:cBhvr>
                                        <p:cTn id="48"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FDAS Setup - general</a:t>
            </a:r>
          </a:p>
        </p:txBody>
      </p:sp>
      <p:sp>
        <p:nvSpPr>
          <p:cNvPr id="6" name="Content Placeholder 5"/>
          <p:cNvSpPr>
            <a:spLocks noGrp="1"/>
          </p:cNvSpPr>
          <p:nvPr>
            <p:ph sz="half" idx="1"/>
          </p:nvPr>
        </p:nvSpPr>
        <p:spPr>
          <a:xfrm>
            <a:off x="336341" y="1316699"/>
            <a:ext cx="9512369" cy="4904452"/>
          </a:xfrm>
        </p:spPr>
        <p:txBody>
          <a:bodyPr/>
          <a:lstStyle/>
          <a:p>
            <a:r>
              <a:rPr lang="en-CA" dirty="0"/>
              <a:t>Example of incorrectly filled out header:</a:t>
            </a:r>
          </a:p>
          <a:p>
            <a:pPr marL="914400" lvl="1" indent="-457200" eaLnBrk="0" hangingPunct="0">
              <a:spcBef>
                <a:spcPct val="0"/>
              </a:spcBef>
              <a:buClr>
                <a:srgbClr val="860038"/>
              </a:buClr>
            </a:pPr>
            <a:r>
              <a:rPr lang="en-CA" sz="2000" kern="1200" dirty="0">
                <a:ea typeface="ＭＳ Ｐゴシック" charset="-128"/>
              </a:rPr>
              <a:t>Find all 7 errors in the below header.</a:t>
            </a:r>
          </a:p>
          <a:p>
            <a:pPr marL="914400" lvl="1" indent="-457200" eaLnBrk="0" hangingPunct="0">
              <a:spcBef>
                <a:spcPct val="0"/>
              </a:spcBef>
              <a:buClr>
                <a:srgbClr val="860038"/>
              </a:buClr>
            </a:pPr>
            <a:endParaRPr lang="en-CA" sz="2050" kern="1200" dirty="0">
              <a:ea typeface="ＭＳ Ｐゴシック" charset="-128"/>
            </a:endParaRPr>
          </a:p>
          <a:p>
            <a:pPr marL="0" indent="0">
              <a:buNone/>
            </a:pPr>
            <a:endParaRPr lang="en-CA"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925" y="3224564"/>
            <a:ext cx="6191370" cy="954080"/>
          </a:xfrm>
          <a:prstGeom prst="rect">
            <a:avLst/>
          </a:prstGeom>
        </p:spPr>
      </p:pic>
      <p:sp>
        <p:nvSpPr>
          <p:cNvPr id="8" name="TextBox 7"/>
          <p:cNvSpPr txBox="1"/>
          <p:nvPr/>
        </p:nvSpPr>
        <p:spPr>
          <a:xfrm>
            <a:off x="1897711" y="2441051"/>
            <a:ext cx="1932167" cy="400110"/>
          </a:xfrm>
          <a:prstGeom prst="rect">
            <a:avLst/>
          </a:prstGeom>
          <a:noFill/>
        </p:spPr>
        <p:txBody>
          <a:bodyPr wrap="square" rtlCol="0">
            <a:spAutoFit/>
          </a:bodyPr>
          <a:lstStyle/>
          <a:p>
            <a:r>
              <a:rPr lang="en-US" sz="2000" dirty="0">
                <a:solidFill>
                  <a:schemeClr val="tx1"/>
                </a:solidFill>
                <a:latin typeface="Arial Narrow" panose="020B0606020202030204" pitchFamily="34" charset="0"/>
              </a:rPr>
              <a:t>Partial client name</a:t>
            </a:r>
          </a:p>
        </p:txBody>
      </p:sp>
      <p:sp>
        <p:nvSpPr>
          <p:cNvPr id="10" name="TextBox 9"/>
          <p:cNvSpPr txBox="1"/>
          <p:nvPr/>
        </p:nvSpPr>
        <p:spPr>
          <a:xfrm>
            <a:off x="3575437" y="5083688"/>
            <a:ext cx="2593450" cy="400110"/>
          </a:xfrm>
          <a:prstGeom prst="rect">
            <a:avLst/>
          </a:prstGeom>
          <a:noFill/>
        </p:spPr>
        <p:txBody>
          <a:bodyPr wrap="square" rtlCol="0">
            <a:spAutoFit/>
          </a:bodyPr>
          <a:lstStyle/>
          <a:p>
            <a:r>
              <a:rPr lang="en-US" sz="2000" dirty="0">
                <a:solidFill>
                  <a:schemeClr val="tx1"/>
                </a:solidFill>
                <a:latin typeface="Arial Narrow" panose="020B0606020202030204" pitchFamily="34" charset="0"/>
              </a:rPr>
              <a:t>Brief job description</a:t>
            </a:r>
          </a:p>
        </p:txBody>
      </p:sp>
      <p:sp>
        <p:nvSpPr>
          <p:cNvPr id="11" name="TextBox 10"/>
          <p:cNvSpPr txBox="1"/>
          <p:nvPr/>
        </p:nvSpPr>
        <p:spPr>
          <a:xfrm>
            <a:off x="5724941" y="2309325"/>
            <a:ext cx="983867" cy="400110"/>
          </a:xfrm>
          <a:prstGeom prst="rect">
            <a:avLst/>
          </a:prstGeom>
          <a:noFill/>
        </p:spPr>
        <p:txBody>
          <a:bodyPr wrap="square" rtlCol="0">
            <a:spAutoFit/>
          </a:bodyPr>
          <a:lstStyle/>
          <a:p>
            <a:r>
              <a:rPr lang="en-US" sz="2000" dirty="0">
                <a:solidFill>
                  <a:schemeClr val="tx1"/>
                </a:solidFill>
                <a:latin typeface="Arial Narrow" panose="020B0606020202030204" pitchFamily="34" charset="0"/>
              </a:rPr>
              <a:t>No caps</a:t>
            </a:r>
          </a:p>
        </p:txBody>
      </p:sp>
      <p:sp>
        <p:nvSpPr>
          <p:cNvPr id="12" name="TextBox 11"/>
          <p:cNvSpPr txBox="1"/>
          <p:nvPr/>
        </p:nvSpPr>
        <p:spPr>
          <a:xfrm>
            <a:off x="1619419" y="4331101"/>
            <a:ext cx="2567570" cy="400110"/>
          </a:xfrm>
          <a:prstGeom prst="rect">
            <a:avLst/>
          </a:prstGeom>
          <a:noFill/>
        </p:spPr>
        <p:txBody>
          <a:bodyPr wrap="square" rtlCol="0">
            <a:spAutoFit/>
          </a:bodyPr>
          <a:lstStyle/>
          <a:p>
            <a:r>
              <a:rPr lang="en-US" sz="2000" dirty="0">
                <a:solidFill>
                  <a:schemeClr val="tx1"/>
                </a:solidFill>
                <a:latin typeface="Arial Narrow" panose="020B0606020202030204" pitchFamily="34" charset="0"/>
              </a:rPr>
              <a:t>Incorrect location format</a:t>
            </a:r>
          </a:p>
        </p:txBody>
      </p:sp>
      <p:cxnSp>
        <p:nvCxnSpPr>
          <p:cNvPr id="14" name="Straight Arrow Connector 13"/>
          <p:cNvCxnSpPr>
            <a:stCxn id="8" idx="2"/>
          </p:cNvCxnSpPr>
          <p:nvPr/>
        </p:nvCxnSpPr>
        <p:spPr>
          <a:xfrm>
            <a:off x="2863795" y="2841161"/>
            <a:ext cx="775253" cy="470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2"/>
            <a:endCxn id="2" idx="0"/>
          </p:cNvCxnSpPr>
          <p:nvPr/>
        </p:nvCxnSpPr>
        <p:spPr>
          <a:xfrm flipH="1">
            <a:off x="6070610" y="2709435"/>
            <a:ext cx="146265" cy="5151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 idx="0"/>
          </p:cNvCxnSpPr>
          <p:nvPr/>
        </p:nvCxnSpPr>
        <p:spPr>
          <a:xfrm flipV="1">
            <a:off x="2903204" y="3671283"/>
            <a:ext cx="735844" cy="6598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0" idx="0"/>
          </p:cNvCxnSpPr>
          <p:nvPr/>
        </p:nvCxnSpPr>
        <p:spPr>
          <a:xfrm flipH="1" flipV="1">
            <a:off x="3893491" y="4135174"/>
            <a:ext cx="978671" cy="9485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827261" y="4365314"/>
            <a:ext cx="2088799" cy="400110"/>
          </a:xfrm>
          <a:prstGeom prst="rect">
            <a:avLst/>
          </a:prstGeom>
          <a:noFill/>
        </p:spPr>
        <p:txBody>
          <a:bodyPr wrap="square" rtlCol="0">
            <a:spAutoFit/>
          </a:bodyPr>
          <a:lstStyle/>
          <a:p>
            <a:r>
              <a:rPr lang="en-US" sz="2000" dirty="0">
                <a:solidFill>
                  <a:schemeClr val="tx1"/>
                </a:solidFill>
                <a:latin typeface="Arial Narrow" panose="020B0606020202030204" pitchFamily="34" charset="0"/>
              </a:rPr>
              <a:t>Missing Well Name</a:t>
            </a:r>
          </a:p>
        </p:txBody>
      </p:sp>
      <p:sp>
        <p:nvSpPr>
          <p:cNvPr id="22" name="TextBox 21"/>
          <p:cNvSpPr txBox="1"/>
          <p:nvPr/>
        </p:nvSpPr>
        <p:spPr>
          <a:xfrm>
            <a:off x="7916061" y="2397613"/>
            <a:ext cx="2710230" cy="400110"/>
          </a:xfrm>
          <a:prstGeom prst="rect">
            <a:avLst/>
          </a:prstGeom>
          <a:noFill/>
        </p:spPr>
        <p:txBody>
          <a:bodyPr wrap="square" rtlCol="0">
            <a:spAutoFit/>
          </a:bodyPr>
          <a:lstStyle/>
          <a:p>
            <a:r>
              <a:rPr lang="en-US" sz="2000" dirty="0">
                <a:solidFill>
                  <a:schemeClr val="tx1"/>
                </a:solidFill>
                <a:latin typeface="Arial Narrow" panose="020B0606020202030204" pitchFamily="34" charset="0"/>
              </a:rPr>
              <a:t>Spelled own name wrong</a:t>
            </a:r>
          </a:p>
        </p:txBody>
      </p:sp>
      <p:sp>
        <p:nvSpPr>
          <p:cNvPr id="23" name="TextBox 22"/>
          <p:cNvSpPr txBox="1"/>
          <p:nvPr/>
        </p:nvSpPr>
        <p:spPr>
          <a:xfrm>
            <a:off x="8368239" y="4687515"/>
            <a:ext cx="1914658" cy="400110"/>
          </a:xfrm>
          <a:prstGeom prst="rect">
            <a:avLst/>
          </a:prstGeom>
          <a:noFill/>
        </p:spPr>
        <p:txBody>
          <a:bodyPr wrap="square" rtlCol="0">
            <a:spAutoFit/>
          </a:bodyPr>
          <a:lstStyle/>
          <a:p>
            <a:r>
              <a:rPr lang="en-US" sz="2000" dirty="0">
                <a:solidFill>
                  <a:schemeClr val="tx1"/>
                </a:solidFill>
                <a:latin typeface="Arial Narrow" panose="020B0606020202030204" pitchFamily="34" charset="0"/>
              </a:rPr>
              <a:t>Abbreviations</a:t>
            </a:r>
          </a:p>
        </p:txBody>
      </p:sp>
      <p:cxnSp>
        <p:nvCxnSpPr>
          <p:cNvPr id="25" name="Straight Arrow Connector 24"/>
          <p:cNvCxnSpPr>
            <a:stCxn id="23" idx="0"/>
          </p:cNvCxnSpPr>
          <p:nvPr/>
        </p:nvCxnSpPr>
        <p:spPr>
          <a:xfrm flipH="1" flipV="1">
            <a:off x="8697020" y="3726327"/>
            <a:ext cx="628548" cy="9611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0" idx="0"/>
          </p:cNvCxnSpPr>
          <p:nvPr/>
        </p:nvCxnSpPr>
        <p:spPr>
          <a:xfrm flipH="1" flipV="1">
            <a:off x="6341169" y="3586038"/>
            <a:ext cx="530492" cy="779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2" idx="2"/>
          </p:cNvCxnSpPr>
          <p:nvPr/>
        </p:nvCxnSpPr>
        <p:spPr>
          <a:xfrm flipH="1">
            <a:off x="8772730" y="2797723"/>
            <a:ext cx="498446" cy="5144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95263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down)">
                                      <p:cBhvr>
                                        <p:cTn id="23" dur="500"/>
                                        <p:tgtEl>
                                          <p:spTgt spid="2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down)">
                                      <p:cBhvr>
                                        <p:cTn id="39" dur="500"/>
                                        <p:tgtEl>
                                          <p:spTgt spid="2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par>
                                <p:cTn id="48" presetID="22" presetClass="entr" presetSubtype="4"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down)">
                                      <p:cBhvr>
                                        <p:cTn id="55" dur="500"/>
                                        <p:tgtEl>
                                          <p:spTgt spid="27"/>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down)">
                                      <p:cBhvr>
                                        <p:cTn id="5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20" grpId="0"/>
      <p:bldP spid="22" grpId="0"/>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Journey management</a:t>
            </a:r>
            <a:br>
              <a:rPr lang="en-US" dirty="0"/>
            </a:br>
            <a:r>
              <a:rPr lang="en-US" dirty="0">
                <a:solidFill>
                  <a:schemeClr val="bg1">
                    <a:lumMod val="75000"/>
                  </a:schemeClr>
                </a:solidFill>
              </a:rPr>
              <a:t>demonstration </a:t>
            </a:r>
            <a:endParaRPr lang="en-US" dirty="0"/>
          </a:p>
        </p:txBody>
      </p:sp>
      <p:sp>
        <p:nvSpPr>
          <p:cNvPr id="9" name="Rectangle 8"/>
          <p:cNvSpPr/>
          <p:nvPr/>
        </p:nvSpPr>
        <p:spPr>
          <a:xfrm>
            <a:off x="1775520" y="1268760"/>
            <a:ext cx="7711380" cy="1471172"/>
          </a:xfrm>
          <a:prstGeom prst="rect">
            <a:avLst/>
          </a:prstGeom>
        </p:spPr>
        <p:txBody>
          <a:bodyPr wrap="square">
            <a:spAutoFit/>
          </a:bodyPr>
          <a:lstStyle/>
          <a:p>
            <a:pPr marL="728663" lvl="1"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a:p>
            <a:pPr marL="271463" indent="-271463">
              <a:spcBef>
                <a:spcPct val="45000"/>
              </a:spcBef>
              <a:buClr>
                <a:srgbClr val="860038"/>
              </a:buClr>
              <a:buFont typeface="Wingdings" pitchFamily="2" charset="2"/>
              <a:buChar char="§"/>
            </a:pPr>
            <a:endParaRPr lang="en-US" sz="2800" kern="0" dirty="0">
              <a:solidFill>
                <a:srgbClr val="000000"/>
              </a:solidFill>
              <a:latin typeface="Arial Narrow" pitchFamily="34" charset="0"/>
            </a:endParaRPr>
          </a:p>
          <a:p>
            <a:pPr marL="728663" lvl="1"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p:txBody>
      </p:sp>
      <p:pic>
        <p:nvPicPr>
          <p:cNvPr id="3" name="Picture 2"/>
          <p:cNvPicPr>
            <a:picLocks noChangeAspect="1"/>
          </p:cNvPicPr>
          <p:nvPr/>
        </p:nvPicPr>
        <p:blipFill rotWithShape="1">
          <a:blip r:embed="rId2"/>
          <a:srcRect r="17901"/>
          <a:stretch/>
        </p:blipFill>
        <p:spPr>
          <a:xfrm>
            <a:off x="1926724" y="1597407"/>
            <a:ext cx="8554453" cy="3727399"/>
          </a:xfrm>
          <a:prstGeom prst="rect">
            <a:avLst/>
          </a:prstGeom>
        </p:spPr>
      </p:pic>
      <p:sp>
        <p:nvSpPr>
          <p:cNvPr id="4" name="Oval 3"/>
          <p:cNvSpPr/>
          <p:nvPr/>
        </p:nvSpPr>
        <p:spPr>
          <a:xfrm>
            <a:off x="4411579" y="3352820"/>
            <a:ext cx="553452" cy="5694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75520" y="1602045"/>
            <a:ext cx="3905250" cy="2590800"/>
          </a:xfrm>
          <a:prstGeom prst="rect">
            <a:avLst/>
          </a:prstGeom>
        </p:spPr>
      </p:pic>
      <p:sp>
        <p:nvSpPr>
          <p:cNvPr id="7" name="Rectangle 6"/>
          <p:cNvSpPr/>
          <p:nvPr/>
        </p:nvSpPr>
        <p:spPr>
          <a:xfrm>
            <a:off x="2444071" y="2846968"/>
            <a:ext cx="872635" cy="221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926723" y="3810758"/>
            <a:ext cx="2641266" cy="2318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1775520" y="1597407"/>
            <a:ext cx="8705656" cy="4442447"/>
          </a:xfrm>
          <a:prstGeom prst="rect">
            <a:avLst/>
          </a:prstGeom>
        </p:spPr>
      </p:pic>
    </p:spTree>
    <p:extLst>
      <p:ext uri="{BB962C8B-B14F-4D97-AF65-F5344CB8AC3E}">
        <p14:creationId xmlns:p14="http://schemas.microsoft.com/office/powerpoint/2010/main" val="346787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25638"/>
          <a:stretch/>
        </p:blipFill>
        <p:spPr>
          <a:xfrm>
            <a:off x="5721929" y="2151426"/>
            <a:ext cx="4790981" cy="2103120"/>
          </a:xfrm>
          <a:prstGeom prst="rect">
            <a:avLst/>
          </a:prstGeom>
        </p:spPr>
      </p:pic>
      <p:sp>
        <p:nvSpPr>
          <p:cNvPr id="5" name="Title 4"/>
          <p:cNvSpPr>
            <a:spLocks noGrp="1"/>
          </p:cNvSpPr>
          <p:nvPr>
            <p:ph type="title"/>
          </p:nvPr>
        </p:nvSpPr>
        <p:spPr/>
        <p:txBody>
          <a:bodyPr/>
          <a:lstStyle/>
          <a:p>
            <a:r>
              <a:rPr lang="en-CA" dirty="0"/>
              <a:t>FDAS Setup – Start unit</a:t>
            </a:r>
          </a:p>
        </p:txBody>
      </p:sp>
      <p:sp>
        <p:nvSpPr>
          <p:cNvPr id="6" name="Content Placeholder 5"/>
          <p:cNvSpPr>
            <a:spLocks noGrp="1"/>
          </p:cNvSpPr>
          <p:nvPr>
            <p:ph sz="half" idx="1"/>
          </p:nvPr>
        </p:nvSpPr>
        <p:spPr>
          <a:xfrm>
            <a:off x="336341" y="1253089"/>
            <a:ext cx="10963718" cy="5187468"/>
          </a:xfrm>
        </p:spPr>
        <p:txBody>
          <a:bodyPr/>
          <a:lstStyle/>
          <a:p>
            <a:r>
              <a:rPr lang="en-CA" dirty="0"/>
              <a:t>Switch to the “Setup” tab</a:t>
            </a:r>
          </a:p>
          <a:p>
            <a:r>
              <a:rPr lang="en-CA" dirty="0"/>
              <a:t>On unit 1 ensure all required variables are selected:</a:t>
            </a:r>
          </a:p>
          <a:p>
            <a:pPr marL="914400" lvl="1" indent="-457200" eaLnBrk="0" hangingPunct="0">
              <a:spcBef>
                <a:spcPct val="0"/>
              </a:spcBef>
              <a:buClr>
                <a:srgbClr val="860038"/>
              </a:buClr>
            </a:pPr>
            <a:r>
              <a:rPr lang="en-CA" sz="2000" kern="1200" dirty="0">
                <a:ea typeface="ＭＳ Ｐゴシック" charset="-128"/>
              </a:rPr>
              <a:t>Rate 1</a:t>
            </a:r>
          </a:p>
          <a:p>
            <a:pPr marL="914400" lvl="1" indent="-457200" eaLnBrk="0" hangingPunct="0">
              <a:spcBef>
                <a:spcPct val="0"/>
              </a:spcBef>
              <a:buClr>
                <a:srgbClr val="860038"/>
              </a:buClr>
            </a:pPr>
            <a:r>
              <a:rPr lang="en-CA" sz="2000" kern="1200" dirty="0">
                <a:ea typeface="ＭＳ Ｐゴシック" charset="-128"/>
              </a:rPr>
              <a:t>Rate 2 (if SCMT)</a:t>
            </a:r>
          </a:p>
          <a:p>
            <a:pPr marL="914400" lvl="1" indent="-457200" eaLnBrk="0" hangingPunct="0">
              <a:spcBef>
                <a:spcPct val="0"/>
              </a:spcBef>
              <a:buClr>
                <a:srgbClr val="860038"/>
              </a:buClr>
            </a:pPr>
            <a:r>
              <a:rPr lang="en-CA" sz="2000" kern="1200" dirty="0">
                <a:ea typeface="ＭＳ Ｐゴシック" charset="-128"/>
              </a:rPr>
              <a:t>Density</a:t>
            </a:r>
          </a:p>
          <a:p>
            <a:pPr marL="914400" lvl="1" indent="-457200" eaLnBrk="0" hangingPunct="0">
              <a:spcBef>
                <a:spcPct val="0"/>
              </a:spcBef>
              <a:buClr>
                <a:srgbClr val="860038"/>
              </a:buClr>
            </a:pPr>
            <a:r>
              <a:rPr lang="en-CA" sz="2000" kern="1200" dirty="0">
                <a:ea typeface="ＭＳ Ｐゴシック" charset="-128"/>
              </a:rPr>
              <a:t>Pump Pressure</a:t>
            </a:r>
          </a:p>
          <a:p>
            <a:r>
              <a:rPr lang="en-CA" dirty="0"/>
              <a:t>Select “Display incoming data”</a:t>
            </a:r>
          </a:p>
          <a:p>
            <a:endParaRPr lang="en-CA" dirty="0"/>
          </a:p>
          <a:p>
            <a:r>
              <a:rPr lang="en-CA" dirty="0"/>
              <a:t>Click start</a:t>
            </a:r>
          </a:p>
          <a:p>
            <a:pPr marL="914400" lvl="1" indent="-457200" eaLnBrk="0" hangingPunct="0">
              <a:spcBef>
                <a:spcPct val="0"/>
              </a:spcBef>
              <a:buClr>
                <a:srgbClr val="860038"/>
              </a:buClr>
            </a:pPr>
            <a:r>
              <a:rPr lang="en-CA" sz="2000" kern="1200" dirty="0">
                <a:ea typeface="ＭＳ Ｐゴシック" charset="-128"/>
              </a:rPr>
              <a:t>We’ve had a couple of issues lately where supervisors have failed to start communication with the 2nd network unit. Maybe something to touch on.</a:t>
            </a:r>
            <a:endParaRPr lang="en-US" sz="2000" kern="1200" dirty="0">
              <a:ea typeface="ＭＳ Ｐゴシック" charset="-128"/>
            </a:endParaRPr>
          </a:p>
          <a:p>
            <a:pPr marL="914400" lvl="1" indent="-457200" eaLnBrk="0" hangingPunct="0">
              <a:spcBef>
                <a:spcPct val="0"/>
              </a:spcBef>
              <a:buClr>
                <a:srgbClr val="860038"/>
              </a:buClr>
            </a:pPr>
            <a:r>
              <a:rPr lang="en-CA" sz="2000" kern="1200" dirty="0">
                <a:ea typeface="ＭＳ Ｐゴシック" charset="-128"/>
              </a:rPr>
              <a:t>In one case they though communications with the second unit would start automatically</a:t>
            </a:r>
            <a:endParaRPr lang="en-US" sz="2000" kern="1200" dirty="0">
              <a:ea typeface="ＭＳ Ｐゴシック" charset="-128"/>
            </a:endParaRPr>
          </a:p>
          <a:p>
            <a:pPr marL="914400" lvl="1" indent="-457200" eaLnBrk="0" hangingPunct="0">
              <a:spcBef>
                <a:spcPct val="0"/>
              </a:spcBef>
              <a:buClr>
                <a:srgbClr val="860038"/>
              </a:buClr>
            </a:pPr>
            <a:r>
              <a:rPr lang="en-CA" sz="2000" kern="1200" dirty="0">
                <a:ea typeface="ＭＳ Ｐゴシック" charset="-128"/>
              </a:rPr>
              <a:t>In the other they just flat out forgot to start the second unit.</a:t>
            </a:r>
            <a:endParaRPr lang="en-US" sz="2000" kern="1200" dirty="0">
              <a:ea typeface="ＭＳ Ｐゴシック" charset="-128"/>
            </a:endParaRPr>
          </a:p>
          <a:p>
            <a:endParaRPr lang="en-CA" dirty="0"/>
          </a:p>
          <a:p>
            <a:pPr marL="0" indent="0">
              <a:buNone/>
            </a:pPr>
            <a:endParaRPr lang="en-CA" sz="2400" dirty="0"/>
          </a:p>
          <a:p>
            <a:endParaRPr lang="en-CA" sz="2400" dirty="0"/>
          </a:p>
          <a:p>
            <a:endParaRPr lang="en-CA" sz="2400" dirty="0"/>
          </a:p>
          <a:p>
            <a:endParaRPr lang="en-CA" sz="2400" dirty="0"/>
          </a:p>
          <a:p>
            <a:endParaRPr lang="en-CA" sz="2400" dirty="0"/>
          </a:p>
          <a:p>
            <a:pPr marL="0" indent="0">
              <a:buNone/>
            </a:pPr>
            <a:endParaRPr lang="en-CA" sz="2400" dirty="0"/>
          </a:p>
          <a:p>
            <a:endParaRPr lang="en-CA" sz="2400" dirty="0"/>
          </a:p>
          <a:p>
            <a:pPr marL="0" indent="0">
              <a:buNone/>
            </a:pPr>
            <a:endParaRPr lang="en-CA" sz="2400" dirty="0"/>
          </a:p>
        </p:txBody>
      </p:sp>
      <p:cxnSp>
        <p:nvCxnSpPr>
          <p:cNvPr id="10" name="Straight Arrow Connector 9"/>
          <p:cNvCxnSpPr/>
          <p:nvPr/>
        </p:nvCxnSpPr>
        <p:spPr>
          <a:xfrm>
            <a:off x="3474720" y="3580598"/>
            <a:ext cx="4896433" cy="5637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97461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9031" y="5455955"/>
            <a:ext cx="38671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25638"/>
          <a:stretch/>
        </p:blipFill>
        <p:spPr>
          <a:xfrm>
            <a:off x="5002737" y="1823026"/>
            <a:ext cx="4166070" cy="1828800"/>
          </a:xfrm>
          <a:prstGeom prst="rect">
            <a:avLst/>
          </a:prstGeom>
        </p:spPr>
      </p:pic>
      <p:sp>
        <p:nvSpPr>
          <p:cNvPr id="5" name="Title 4"/>
          <p:cNvSpPr>
            <a:spLocks noGrp="1"/>
          </p:cNvSpPr>
          <p:nvPr>
            <p:ph type="title"/>
          </p:nvPr>
        </p:nvSpPr>
        <p:spPr/>
        <p:txBody>
          <a:bodyPr/>
          <a:lstStyle/>
          <a:p>
            <a:r>
              <a:rPr lang="en-CA" dirty="0"/>
              <a:t>FDAS Setup – Start unit</a:t>
            </a:r>
          </a:p>
        </p:txBody>
      </p:sp>
      <p:sp>
        <p:nvSpPr>
          <p:cNvPr id="6" name="Content Placeholder 5"/>
          <p:cNvSpPr>
            <a:spLocks noGrp="1"/>
          </p:cNvSpPr>
          <p:nvPr>
            <p:ph sz="half" idx="1"/>
          </p:nvPr>
        </p:nvSpPr>
        <p:spPr>
          <a:xfrm>
            <a:off x="231007" y="1366893"/>
            <a:ext cx="9351004" cy="2862407"/>
          </a:xfrm>
        </p:spPr>
        <p:txBody>
          <a:bodyPr/>
          <a:lstStyle/>
          <a:p>
            <a:r>
              <a:rPr lang="en-US" dirty="0"/>
              <a:t>Need to do a DFIT and have 1 second data</a:t>
            </a:r>
          </a:p>
          <a:p>
            <a:endParaRPr lang="en-CA" sz="2050" dirty="0"/>
          </a:p>
          <a:p>
            <a:pPr marL="0" indent="0">
              <a:buNone/>
            </a:pPr>
            <a:endParaRPr lang="en-CA" sz="2050" dirty="0"/>
          </a:p>
          <a:p>
            <a:endParaRPr lang="en-CA" sz="2050" dirty="0"/>
          </a:p>
          <a:p>
            <a:endParaRPr lang="en-CA" sz="2050" dirty="0"/>
          </a:p>
          <a:p>
            <a:r>
              <a:rPr lang="en-US" dirty="0"/>
              <a:t>Changed in FDAS on the Setup Screen “Record Data Every:”</a:t>
            </a:r>
          </a:p>
          <a:p>
            <a:r>
              <a:rPr lang="en-US" dirty="0"/>
              <a:t>There is nothing to change on the PLC side, it sends data every second already.</a:t>
            </a:r>
          </a:p>
          <a:p>
            <a:r>
              <a:rPr lang="en-US" dirty="0"/>
              <a:t>The default is 5s, they just need to enter 1</a:t>
            </a:r>
          </a:p>
          <a:p>
            <a:endParaRPr lang="en-CA" sz="2400" dirty="0"/>
          </a:p>
          <a:p>
            <a:endParaRPr lang="en-CA" sz="2400" dirty="0"/>
          </a:p>
          <a:p>
            <a:pPr marL="0" indent="0">
              <a:buNone/>
            </a:pPr>
            <a:endParaRPr lang="en-CA" sz="2400" dirty="0"/>
          </a:p>
          <a:p>
            <a:endParaRPr lang="en-CA" sz="2400" dirty="0"/>
          </a:p>
          <a:p>
            <a:pPr marL="0" indent="0">
              <a:buNone/>
            </a:pPr>
            <a:endParaRPr lang="en-CA" sz="2400" dirty="0"/>
          </a:p>
        </p:txBody>
      </p:sp>
      <p:cxnSp>
        <p:nvCxnSpPr>
          <p:cNvPr id="10" name="Straight Arrow Connector 9"/>
          <p:cNvCxnSpPr/>
          <p:nvPr/>
        </p:nvCxnSpPr>
        <p:spPr>
          <a:xfrm>
            <a:off x="6259725" y="2023318"/>
            <a:ext cx="1726720" cy="37096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34186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FDAS Setup – WITS hardware</a:t>
            </a:r>
          </a:p>
        </p:txBody>
      </p:sp>
      <p:sp>
        <p:nvSpPr>
          <p:cNvPr id="6" name="Content Placeholder 5"/>
          <p:cNvSpPr>
            <a:spLocks noGrp="1"/>
          </p:cNvSpPr>
          <p:nvPr>
            <p:ph sz="half" idx="1"/>
          </p:nvPr>
        </p:nvSpPr>
        <p:spPr>
          <a:xfrm>
            <a:off x="336341" y="1164657"/>
            <a:ext cx="9681021" cy="5360887"/>
          </a:xfrm>
        </p:spPr>
        <p:txBody>
          <a:bodyPr/>
          <a:lstStyle/>
          <a:p>
            <a:r>
              <a:rPr lang="en-CA" dirty="0"/>
              <a:t>Connect the hardware as per the work instruction:</a:t>
            </a:r>
          </a:p>
          <a:p>
            <a:pPr marL="914400" lvl="1" indent="-457200" eaLnBrk="0" hangingPunct="0">
              <a:spcBef>
                <a:spcPct val="0"/>
              </a:spcBef>
              <a:buClr>
                <a:srgbClr val="860038"/>
              </a:buClr>
            </a:pPr>
            <a:r>
              <a:rPr lang="en-US" sz="2000" kern="1200" dirty="0">
                <a:ea typeface="ＭＳ Ｐゴシック" charset="-128"/>
              </a:rPr>
              <a:t>WI-EED-022 – WITS System Setup, Rev 1 (Chapter 23)</a:t>
            </a:r>
          </a:p>
          <a:p>
            <a:pPr marL="914400" lvl="1" indent="-457200" eaLnBrk="0" hangingPunct="0">
              <a:spcBef>
                <a:spcPct val="0"/>
              </a:spcBef>
              <a:buClr>
                <a:srgbClr val="860038"/>
              </a:buClr>
            </a:pPr>
            <a:r>
              <a:rPr lang="en-US" sz="2000" kern="1200" dirty="0">
                <a:ea typeface="ＭＳ Ｐゴシック" charset="-128"/>
              </a:rPr>
              <a:t>WI-EED-024 – WITS 2 Wireless System Setup, Rev 1 (Chapter 24)</a:t>
            </a:r>
            <a:endParaRPr lang="en-CA" sz="2000" kern="1200" dirty="0">
              <a:ea typeface="ＭＳ Ｐゴシック" charset="-128"/>
            </a:endParaRPr>
          </a:p>
          <a:p>
            <a:r>
              <a:rPr lang="en-US" dirty="0"/>
              <a:t>When working with the Version 1 / Wired WITS cases:</a:t>
            </a:r>
          </a:p>
          <a:p>
            <a:pPr marL="914400" lvl="1" indent="-457200" eaLnBrk="0" hangingPunct="0">
              <a:spcBef>
                <a:spcPct val="0"/>
              </a:spcBef>
              <a:buClr>
                <a:srgbClr val="860038"/>
              </a:buClr>
            </a:pPr>
            <a:r>
              <a:rPr lang="en-US" sz="2000" kern="1200" dirty="0">
                <a:ea typeface="ＭＳ Ｐゴシック" charset="-128"/>
              </a:rPr>
              <a:t>Make sure the DIP switches are set correctly</a:t>
            </a:r>
          </a:p>
          <a:p>
            <a:pPr marL="914400" lvl="1" indent="-457200" eaLnBrk="0" hangingPunct="0">
              <a:spcBef>
                <a:spcPct val="0"/>
              </a:spcBef>
              <a:buClr>
                <a:srgbClr val="860038"/>
              </a:buClr>
            </a:pPr>
            <a:r>
              <a:rPr lang="en-US" sz="2000" kern="1200" dirty="0">
                <a:ea typeface="ＭＳ Ｐゴシック" charset="-128"/>
              </a:rPr>
              <a:t>Pason – Both ON</a:t>
            </a:r>
          </a:p>
          <a:p>
            <a:pPr marL="914400" lvl="1" indent="-457200" eaLnBrk="0" hangingPunct="0">
              <a:spcBef>
                <a:spcPct val="0"/>
              </a:spcBef>
              <a:buClr>
                <a:srgbClr val="860038"/>
              </a:buClr>
            </a:pPr>
            <a:r>
              <a:rPr lang="en-US" sz="2000" kern="1200" dirty="0">
                <a:ea typeface="ＭＳ Ｐゴシック" charset="-128"/>
              </a:rPr>
              <a:t>All other EDR’s – Both OFF</a:t>
            </a:r>
          </a:p>
          <a:p>
            <a:pPr marL="914400" lvl="1" indent="-457200" eaLnBrk="0" hangingPunct="0">
              <a:spcBef>
                <a:spcPct val="0"/>
              </a:spcBef>
              <a:buClr>
                <a:srgbClr val="860038"/>
              </a:buClr>
            </a:pPr>
            <a:r>
              <a:rPr lang="en-US" sz="2000" kern="1200" dirty="0">
                <a:ea typeface="ＭＳ Ｐゴシック" charset="-128"/>
              </a:rPr>
              <a:t>This is the most common cause of WITS connectivity issues</a:t>
            </a:r>
          </a:p>
          <a:p>
            <a:r>
              <a:rPr lang="en-US" dirty="0"/>
              <a:t>This is not required on the Version 2 / Wireless WITS cases</a:t>
            </a:r>
            <a:endParaRPr lang="en-CA" dirty="0"/>
          </a:p>
        </p:txBody>
      </p:sp>
      <p:pic>
        <p:nvPicPr>
          <p:cNvPr id="12" name="Picture 11"/>
          <p:cNvPicPr>
            <a:picLocks noChangeAspect="1"/>
          </p:cNvPicPr>
          <p:nvPr/>
        </p:nvPicPr>
        <p:blipFill>
          <a:blip r:embed="rId3"/>
          <a:stretch>
            <a:fillRect/>
          </a:stretch>
        </p:blipFill>
        <p:spPr>
          <a:xfrm>
            <a:off x="8438784" y="3276234"/>
            <a:ext cx="1430031" cy="1311153"/>
          </a:xfrm>
          <a:prstGeom prst="rect">
            <a:avLst/>
          </a:prstGeom>
        </p:spPr>
      </p:pic>
    </p:spTree>
    <p:extLst>
      <p:ext uri="{BB962C8B-B14F-4D97-AF65-F5344CB8AC3E}">
        <p14:creationId xmlns:p14="http://schemas.microsoft.com/office/powerpoint/2010/main" val="168876841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FDAS Setup – WITS</a:t>
            </a:r>
          </a:p>
        </p:txBody>
      </p:sp>
      <p:sp>
        <p:nvSpPr>
          <p:cNvPr id="6" name="Content Placeholder 5"/>
          <p:cNvSpPr>
            <a:spLocks noGrp="1"/>
          </p:cNvSpPr>
          <p:nvPr>
            <p:ph sz="half" idx="1"/>
          </p:nvPr>
        </p:nvSpPr>
        <p:spPr>
          <a:xfrm>
            <a:off x="336341" y="1253089"/>
            <a:ext cx="9671395" cy="5187468"/>
          </a:xfrm>
        </p:spPr>
        <p:txBody>
          <a:bodyPr/>
          <a:lstStyle/>
          <a:p>
            <a:r>
              <a:rPr lang="en-CA" dirty="0"/>
              <a:t>Switch to the “WITS Setting” tab</a:t>
            </a:r>
          </a:p>
          <a:p>
            <a:r>
              <a:rPr lang="en-US" dirty="0"/>
              <a:t>Select the appropriate WITS Profile</a:t>
            </a:r>
            <a:endParaRPr lang="en-CA" dirty="0"/>
          </a:p>
          <a:p>
            <a:r>
              <a:rPr lang="en-CA" dirty="0"/>
              <a:t>Select the required variables</a:t>
            </a:r>
          </a:p>
          <a:p>
            <a:pPr marL="914400" lvl="1" indent="-457200" eaLnBrk="0" hangingPunct="0">
              <a:spcBef>
                <a:spcPct val="0"/>
              </a:spcBef>
              <a:buClr>
                <a:srgbClr val="860038"/>
              </a:buClr>
            </a:pPr>
            <a:r>
              <a:rPr lang="en-CA" sz="2000" kern="1200" dirty="0">
                <a:ea typeface="ＭＳ Ｐゴシック" charset="-128"/>
              </a:rPr>
              <a:t>All rates are summed</a:t>
            </a:r>
          </a:p>
          <a:p>
            <a:pPr marL="914400" lvl="1" indent="-457200" eaLnBrk="0" hangingPunct="0">
              <a:spcBef>
                <a:spcPct val="0"/>
              </a:spcBef>
              <a:buClr>
                <a:srgbClr val="860038"/>
              </a:buClr>
            </a:pPr>
            <a:r>
              <a:rPr lang="en-CA" sz="2000" kern="1200" dirty="0">
                <a:ea typeface="ＭＳ Ｐゴシック" charset="-128"/>
              </a:rPr>
              <a:t>Only a single pressure and </a:t>
            </a:r>
          </a:p>
          <a:p>
            <a:pPr marL="914400" lvl="1" indent="-457200" eaLnBrk="0" hangingPunct="0">
              <a:spcBef>
                <a:spcPct val="0"/>
              </a:spcBef>
              <a:buClr>
                <a:srgbClr val="860038"/>
              </a:buClr>
            </a:pPr>
            <a:r>
              <a:rPr lang="en-US" sz="2000" kern="1200" dirty="0">
                <a:ea typeface="ＭＳ Ｐゴシック" charset="-128"/>
              </a:rPr>
              <a:t>density can be selected</a:t>
            </a:r>
            <a:endParaRPr lang="en-CA" sz="2000" kern="1200" dirty="0">
              <a:ea typeface="ＭＳ Ｐゴシック" charset="-128"/>
            </a:endParaRPr>
          </a:p>
          <a:p>
            <a:pPr marL="914400" lvl="1" indent="-457200" eaLnBrk="0" hangingPunct="0">
              <a:spcBef>
                <a:spcPct val="0"/>
              </a:spcBef>
              <a:buClr>
                <a:srgbClr val="860038"/>
              </a:buClr>
            </a:pPr>
            <a:r>
              <a:rPr lang="en-CA" sz="2000" kern="1200" dirty="0">
                <a:ea typeface="ＭＳ Ｐゴシック" charset="-128"/>
              </a:rPr>
              <a:t>Stage total</a:t>
            </a:r>
          </a:p>
          <a:p>
            <a:r>
              <a:rPr lang="en-CA" dirty="0"/>
              <a:t>Select “Display Send Data”</a:t>
            </a:r>
          </a:p>
          <a:p>
            <a:r>
              <a:rPr lang="en-CA" dirty="0"/>
              <a:t>Click start WITS</a:t>
            </a:r>
          </a:p>
          <a:p>
            <a:r>
              <a:rPr lang="en-US" dirty="0"/>
              <a:t>Verify that data is being sent</a:t>
            </a:r>
            <a:endParaRPr lang="en-CA" dirty="0"/>
          </a:p>
          <a:p>
            <a:pPr marL="0" indent="0">
              <a:buNone/>
            </a:pPr>
            <a:endParaRPr lang="en-CA" dirty="0"/>
          </a:p>
        </p:txBody>
      </p:sp>
      <p:pic>
        <p:nvPicPr>
          <p:cNvPr id="2" name="Picture 1"/>
          <p:cNvPicPr>
            <a:picLocks noChangeAspect="1"/>
          </p:cNvPicPr>
          <p:nvPr/>
        </p:nvPicPr>
        <p:blipFill>
          <a:blip r:embed="rId3"/>
          <a:stretch>
            <a:fillRect/>
          </a:stretch>
        </p:blipFill>
        <p:spPr>
          <a:xfrm>
            <a:off x="4589267" y="1588168"/>
            <a:ext cx="4670236" cy="4307354"/>
          </a:xfrm>
          <a:prstGeom prst="rect">
            <a:avLst/>
          </a:prstGeom>
        </p:spPr>
      </p:pic>
      <p:cxnSp>
        <p:nvCxnSpPr>
          <p:cNvPr id="7" name="Straight Arrow Connector 6"/>
          <p:cNvCxnSpPr/>
          <p:nvPr/>
        </p:nvCxnSpPr>
        <p:spPr>
          <a:xfrm>
            <a:off x="2719460" y="4118402"/>
            <a:ext cx="2553108" cy="8876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281187" y="4437246"/>
            <a:ext cx="2762451" cy="37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181352" y="5019180"/>
            <a:ext cx="3132821" cy="5261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6461549" y="5195148"/>
            <a:ext cx="2614189" cy="700374"/>
          </a:xfrm>
          <a:prstGeom prst="rect">
            <a:avLst/>
          </a:prstGeom>
        </p:spPr>
      </p:pic>
    </p:spTree>
    <p:extLst>
      <p:ext uri="{BB962C8B-B14F-4D97-AF65-F5344CB8AC3E}">
        <p14:creationId xmlns:p14="http://schemas.microsoft.com/office/powerpoint/2010/main" val="44720159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FDAS Setup – Record Job</a:t>
            </a:r>
          </a:p>
        </p:txBody>
      </p:sp>
      <p:sp>
        <p:nvSpPr>
          <p:cNvPr id="6" name="Content Placeholder 5"/>
          <p:cNvSpPr>
            <a:spLocks noGrp="1"/>
          </p:cNvSpPr>
          <p:nvPr>
            <p:ph sz="half" idx="1"/>
          </p:nvPr>
        </p:nvSpPr>
        <p:spPr>
          <a:xfrm>
            <a:off x="336341" y="1253089"/>
            <a:ext cx="11396855" cy="5187468"/>
          </a:xfrm>
        </p:spPr>
        <p:txBody>
          <a:bodyPr/>
          <a:lstStyle/>
          <a:p>
            <a:r>
              <a:rPr lang="en-CA" dirty="0"/>
              <a:t>Once the status message says start click the “play” button</a:t>
            </a:r>
          </a:p>
          <a:p>
            <a:r>
              <a:rPr lang="en-CA" dirty="0"/>
              <a:t>This will open a new window.  </a:t>
            </a:r>
          </a:p>
          <a:p>
            <a:r>
              <a:rPr lang="en-CA" dirty="0"/>
              <a:t>Click start to begin recording, and ensure all 3 charts are recording data.</a:t>
            </a:r>
          </a:p>
          <a:p>
            <a:pPr marL="914400" lvl="1" indent="-457200" eaLnBrk="0" hangingPunct="0">
              <a:spcBef>
                <a:spcPct val="0"/>
              </a:spcBef>
              <a:buClr>
                <a:srgbClr val="860038"/>
              </a:buClr>
            </a:pPr>
            <a:r>
              <a:rPr lang="en-CA" sz="2000" kern="1200" dirty="0">
                <a:ea typeface="ＭＳ Ｐゴシック" charset="-128"/>
              </a:rPr>
              <a:t>NOTE: Periodically check the Toughbook during the job to ensure that the connection has not been interrupted.</a:t>
            </a:r>
          </a:p>
          <a:p>
            <a:r>
              <a:rPr lang="en-CA" dirty="0"/>
              <a:t>Once job is completed click “Stop”</a:t>
            </a:r>
          </a:p>
          <a:p>
            <a:pPr lvl="1"/>
            <a:endParaRPr lang="en-CA" sz="2000" dirty="0"/>
          </a:p>
          <a:p>
            <a:pPr marL="271463" lvl="1" indent="0">
              <a:buNone/>
            </a:pPr>
            <a:endParaRPr lang="en-CA" sz="2200" dirty="0"/>
          </a:p>
          <a:p>
            <a:pPr marL="0" indent="0">
              <a:buNone/>
            </a:pPr>
            <a:endParaRPr lang="en-CA" sz="2400" dirty="0"/>
          </a:p>
          <a:p>
            <a:endParaRPr lang="en-CA" sz="2400" dirty="0"/>
          </a:p>
          <a:p>
            <a:endParaRPr lang="en-CA" sz="2400" dirty="0"/>
          </a:p>
          <a:p>
            <a:endParaRPr lang="en-CA" sz="2400" dirty="0"/>
          </a:p>
          <a:p>
            <a:endParaRPr lang="en-CA" sz="2400" dirty="0"/>
          </a:p>
          <a:p>
            <a:pPr marL="0" indent="0">
              <a:buNone/>
            </a:pPr>
            <a:endParaRPr lang="en-CA" sz="2400" dirty="0"/>
          </a:p>
          <a:p>
            <a:endParaRPr lang="en-CA" sz="2400" dirty="0"/>
          </a:p>
          <a:p>
            <a:pPr marL="0" indent="0">
              <a:buNone/>
            </a:pPr>
            <a:endParaRPr lang="en-CA" sz="2400" dirty="0"/>
          </a:p>
        </p:txBody>
      </p:sp>
    </p:spTree>
    <p:extLst>
      <p:ext uri="{BB962C8B-B14F-4D97-AF65-F5344CB8AC3E}">
        <p14:creationId xmlns:p14="http://schemas.microsoft.com/office/powerpoint/2010/main" val="1499783996"/>
      </p:ext>
    </p:extLst>
  </p:cSld>
  <p:clrMapOvr>
    <a:masterClrMapping/>
  </p:clrMapOvr>
  <p:transition spd="slow">
    <p:wipe dir="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FDAS Setup – Format Chart</a:t>
            </a:r>
          </a:p>
        </p:txBody>
      </p:sp>
      <p:sp>
        <p:nvSpPr>
          <p:cNvPr id="6" name="Content Placeholder 5"/>
          <p:cNvSpPr>
            <a:spLocks noGrp="1"/>
          </p:cNvSpPr>
          <p:nvPr>
            <p:ph sz="half" idx="1"/>
          </p:nvPr>
        </p:nvSpPr>
        <p:spPr>
          <a:xfrm>
            <a:off x="336341" y="1296822"/>
            <a:ext cx="9671395" cy="885078"/>
          </a:xfrm>
        </p:spPr>
        <p:txBody>
          <a:bodyPr/>
          <a:lstStyle/>
          <a:p>
            <a:r>
              <a:rPr lang="en-CA" dirty="0"/>
              <a:t>Adjust the start time of the job to the point right before pumping commences.  This helps eliminate wasted space on the chart</a:t>
            </a:r>
          </a:p>
          <a:p>
            <a:pPr lvl="1"/>
            <a:endParaRPr lang="en-CA" sz="2050" dirty="0"/>
          </a:p>
          <a:p>
            <a:endParaRPr lang="en-CA" sz="2400" dirty="0"/>
          </a:p>
          <a:p>
            <a:endParaRPr lang="en-CA" sz="2400" dirty="0"/>
          </a:p>
          <a:p>
            <a:endParaRPr lang="en-CA" sz="2400" dirty="0"/>
          </a:p>
          <a:p>
            <a:endParaRPr lang="en-CA" sz="2400" dirty="0"/>
          </a:p>
          <a:p>
            <a:pPr marL="0" indent="0">
              <a:buNone/>
            </a:pPr>
            <a:endParaRPr lang="en-CA" sz="2400" dirty="0"/>
          </a:p>
          <a:p>
            <a:endParaRPr lang="en-CA" sz="2400" dirty="0"/>
          </a:p>
          <a:p>
            <a:pPr marL="0" indent="0">
              <a:buNone/>
            </a:pPr>
            <a:endParaRPr lang="en-CA"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864" y="2138167"/>
            <a:ext cx="3181402" cy="3682188"/>
          </a:xfrm>
          <a:prstGeom prst="rect">
            <a:avLst/>
          </a:prstGeom>
        </p:spPr>
      </p:pic>
      <p:sp>
        <p:nvSpPr>
          <p:cNvPr id="3" name="TextBox 2"/>
          <p:cNvSpPr txBox="1"/>
          <p:nvPr/>
        </p:nvSpPr>
        <p:spPr>
          <a:xfrm>
            <a:off x="6493567" y="2480807"/>
            <a:ext cx="3403157" cy="407804"/>
          </a:xfrm>
          <a:prstGeom prst="rect">
            <a:avLst/>
          </a:prstGeom>
          <a:noFill/>
        </p:spPr>
        <p:txBody>
          <a:bodyPr wrap="square" rtlCol="0">
            <a:spAutoFit/>
          </a:bodyPr>
          <a:lstStyle/>
          <a:p>
            <a:pPr marL="342900" indent="-342900">
              <a:buFont typeface="+mj-lt"/>
              <a:buAutoNum type="arabicPeriod"/>
            </a:pPr>
            <a:r>
              <a:rPr lang="en-US" sz="2000" dirty="0">
                <a:solidFill>
                  <a:schemeClr val="tx1"/>
                </a:solidFill>
                <a:latin typeface="Arial Narrow" panose="020B0606020202030204" pitchFamily="34" charset="0"/>
              </a:rPr>
              <a:t>Enter the desired start time</a:t>
            </a:r>
          </a:p>
        </p:txBody>
      </p:sp>
      <p:cxnSp>
        <p:nvCxnSpPr>
          <p:cNvPr id="7" name="Straight Arrow Connector 6"/>
          <p:cNvCxnSpPr/>
          <p:nvPr/>
        </p:nvCxnSpPr>
        <p:spPr>
          <a:xfrm flipH="1">
            <a:off x="4951014" y="2731275"/>
            <a:ext cx="1542553" cy="477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4545495" y="2850139"/>
            <a:ext cx="1908314" cy="6917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604579" y="3338001"/>
            <a:ext cx="3403157" cy="407804"/>
          </a:xfrm>
          <a:prstGeom prst="rect">
            <a:avLst/>
          </a:prstGeom>
          <a:noFill/>
        </p:spPr>
        <p:txBody>
          <a:bodyPr wrap="square" rtlCol="0">
            <a:spAutoFit/>
          </a:bodyPr>
          <a:lstStyle/>
          <a:p>
            <a:pPr marL="342900" indent="-342900">
              <a:buFont typeface="+mj-lt"/>
              <a:buAutoNum type="arabicPeriod" startAt="2"/>
            </a:pPr>
            <a:r>
              <a:rPr lang="en-US" sz="2000" dirty="0">
                <a:solidFill>
                  <a:schemeClr val="tx1"/>
                </a:solidFill>
                <a:latin typeface="Arial Narrow" panose="020B0606020202030204" pitchFamily="34" charset="0"/>
              </a:rPr>
              <a:t>Click “set time</a:t>
            </a:r>
            <a:r>
              <a:rPr lang="en-US" sz="2050" dirty="0">
                <a:solidFill>
                  <a:schemeClr val="tx1"/>
                </a:solidFill>
                <a:latin typeface="Arial Narrow" panose="020B0606020202030204" pitchFamily="34" charset="0"/>
              </a:rPr>
              <a:t>”</a:t>
            </a:r>
          </a:p>
        </p:txBody>
      </p:sp>
    </p:spTree>
    <p:extLst>
      <p:ext uri="{BB962C8B-B14F-4D97-AF65-F5344CB8AC3E}">
        <p14:creationId xmlns:p14="http://schemas.microsoft.com/office/powerpoint/2010/main" val="274898891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7" grpId="0"/>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FDAS Setup – Format Chart</a:t>
            </a:r>
          </a:p>
        </p:txBody>
      </p:sp>
      <p:sp>
        <p:nvSpPr>
          <p:cNvPr id="6" name="Content Placeholder 5"/>
          <p:cNvSpPr>
            <a:spLocks noGrp="1"/>
          </p:cNvSpPr>
          <p:nvPr>
            <p:ph sz="half" idx="1"/>
          </p:nvPr>
        </p:nvSpPr>
        <p:spPr>
          <a:xfrm>
            <a:off x="336341" y="1118912"/>
            <a:ext cx="9671395" cy="1062989"/>
          </a:xfrm>
        </p:spPr>
        <p:txBody>
          <a:bodyPr/>
          <a:lstStyle/>
          <a:p>
            <a:r>
              <a:rPr lang="en-CA" dirty="0"/>
              <a:t>Set the duration of the chart.  Determine how many minutes elapse from the start time until the job is complete.  This will frame the chart properly on the page.</a:t>
            </a:r>
          </a:p>
          <a:p>
            <a:pPr lvl="1"/>
            <a:endParaRPr lang="en-CA" sz="2400" dirty="0"/>
          </a:p>
          <a:p>
            <a:endParaRPr lang="en-CA" sz="2400" dirty="0"/>
          </a:p>
          <a:p>
            <a:endParaRPr lang="en-CA" sz="2400" dirty="0"/>
          </a:p>
          <a:p>
            <a:endParaRPr lang="en-CA" sz="2400" dirty="0"/>
          </a:p>
          <a:p>
            <a:endParaRPr lang="en-CA" sz="2400" dirty="0"/>
          </a:p>
          <a:p>
            <a:pPr marL="0" indent="0">
              <a:buNone/>
            </a:pPr>
            <a:endParaRPr lang="en-CA" sz="2400" dirty="0"/>
          </a:p>
          <a:p>
            <a:endParaRPr lang="en-CA" sz="2400" dirty="0"/>
          </a:p>
          <a:p>
            <a:pPr marL="0" indent="0">
              <a:buNone/>
            </a:pPr>
            <a:endParaRPr lang="en-CA"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730" y="2167050"/>
            <a:ext cx="3181402" cy="3682188"/>
          </a:xfrm>
          <a:prstGeom prst="rect">
            <a:avLst/>
          </a:prstGeom>
        </p:spPr>
      </p:pic>
      <p:sp>
        <p:nvSpPr>
          <p:cNvPr id="3" name="TextBox 2"/>
          <p:cNvSpPr txBox="1"/>
          <p:nvPr/>
        </p:nvSpPr>
        <p:spPr>
          <a:xfrm>
            <a:off x="1610587" y="2541024"/>
            <a:ext cx="3403157" cy="407804"/>
          </a:xfrm>
          <a:prstGeom prst="rect">
            <a:avLst/>
          </a:prstGeom>
          <a:noFill/>
        </p:spPr>
        <p:txBody>
          <a:bodyPr wrap="square" rtlCol="0">
            <a:spAutoFit/>
          </a:bodyPr>
          <a:lstStyle/>
          <a:p>
            <a:pPr marL="342900" indent="-342900">
              <a:buFont typeface="+mj-lt"/>
              <a:buAutoNum type="arabicPeriod"/>
            </a:pPr>
            <a:r>
              <a:rPr lang="en-US" sz="2000" dirty="0">
                <a:solidFill>
                  <a:schemeClr val="tx1"/>
                </a:solidFill>
                <a:latin typeface="Arial Narrow" panose="020B0606020202030204" pitchFamily="34" charset="0"/>
              </a:rPr>
              <a:t>Enter the duration (in minutes)</a:t>
            </a:r>
          </a:p>
        </p:txBody>
      </p:sp>
      <p:cxnSp>
        <p:nvCxnSpPr>
          <p:cNvPr id="7" name="Straight Arrow Connector 6"/>
          <p:cNvCxnSpPr>
            <a:stCxn id="3" idx="3"/>
          </p:cNvCxnSpPr>
          <p:nvPr/>
        </p:nvCxnSpPr>
        <p:spPr>
          <a:xfrm flipV="1">
            <a:off x="5013744" y="2679914"/>
            <a:ext cx="1535481" cy="650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677982" y="2725691"/>
            <a:ext cx="2441873" cy="14671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675076" y="4008144"/>
            <a:ext cx="3403157" cy="407804"/>
          </a:xfrm>
          <a:prstGeom prst="rect">
            <a:avLst/>
          </a:prstGeom>
          <a:noFill/>
        </p:spPr>
        <p:txBody>
          <a:bodyPr wrap="square" rtlCol="0">
            <a:spAutoFit/>
          </a:bodyPr>
          <a:lstStyle/>
          <a:p>
            <a:pPr marL="342900" indent="-342900">
              <a:buFont typeface="+mj-lt"/>
              <a:buAutoNum type="arabicPeriod" startAt="2"/>
            </a:pPr>
            <a:r>
              <a:rPr lang="en-US" sz="2000" dirty="0">
                <a:solidFill>
                  <a:schemeClr val="tx1"/>
                </a:solidFill>
                <a:latin typeface="Arial Narrow" panose="020B0606020202030204" pitchFamily="34" charset="0"/>
              </a:rPr>
              <a:t>Click “set duration”</a:t>
            </a:r>
          </a:p>
        </p:txBody>
      </p:sp>
    </p:spTree>
    <p:extLst>
      <p:ext uri="{BB962C8B-B14F-4D97-AF65-F5344CB8AC3E}">
        <p14:creationId xmlns:p14="http://schemas.microsoft.com/office/powerpoint/2010/main" val="254054162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7"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FDAS Setup – Format Chart</a:t>
            </a:r>
          </a:p>
        </p:txBody>
      </p:sp>
      <p:sp>
        <p:nvSpPr>
          <p:cNvPr id="6" name="Content Placeholder 5"/>
          <p:cNvSpPr>
            <a:spLocks noGrp="1"/>
          </p:cNvSpPr>
          <p:nvPr>
            <p:ph sz="half" idx="1"/>
          </p:nvPr>
        </p:nvSpPr>
        <p:spPr>
          <a:xfrm>
            <a:off x="336341" y="1296822"/>
            <a:ext cx="9671395" cy="885078"/>
          </a:xfrm>
        </p:spPr>
        <p:txBody>
          <a:bodyPr/>
          <a:lstStyle/>
          <a:p>
            <a:r>
              <a:rPr lang="en-CA" dirty="0"/>
              <a:t>Set the chart interval.  This will change the amount of time between marked times on the chart, making it easier to read.</a:t>
            </a:r>
          </a:p>
          <a:p>
            <a:pPr lvl="1"/>
            <a:endParaRPr lang="en-CA" sz="2400" dirty="0"/>
          </a:p>
          <a:p>
            <a:endParaRPr lang="en-CA" sz="2400" dirty="0"/>
          </a:p>
          <a:p>
            <a:endParaRPr lang="en-CA" sz="2400" dirty="0"/>
          </a:p>
          <a:p>
            <a:endParaRPr lang="en-CA" sz="2400" dirty="0"/>
          </a:p>
          <a:p>
            <a:endParaRPr lang="en-CA" sz="2400" dirty="0"/>
          </a:p>
          <a:p>
            <a:pPr marL="0" indent="0">
              <a:buNone/>
            </a:pPr>
            <a:endParaRPr lang="en-CA" sz="2400" dirty="0"/>
          </a:p>
          <a:p>
            <a:endParaRPr lang="en-CA" sz="2400" dirty="0"/>
          </a:p>
          <a:p>
            <a:pPr marL="0" indent="0">
              <a:buNone/>
            </a:pPr>
            <a:endParaRPr lang="en-CA"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730" y="2242269"/>
            <a:ext cx="4450731" cy="3919993"/>
          </a:xfrm>
          <a:prstGeom prst="rect">
            <a:avLst/>
          </a:prstGeom>
        </p:spPr>
      </p:pic>
      <p:sp>
        <p:nvSpPr>
          <p:cNvPr id="3" name="TextBox 2"/>
          <p:cNvSpPr txBox="1"/>
          <p:nvPr/>
        </p:nvSpPr>
        <p:spPr>
          <a:xfrm>
            <a:off x="1610587" y="2541024"/>
            <a:ext cx="3403157" cy="407804"/>
          </a:xfrm>
          <a:prstGeom prst="rect">
            <a:avLst/>
          </a:prstGeom>
          <a:noFill/>
        </p:spPr>
        <p:txBody>
          <a:bodyPr wrap="square" rtlCol="0">
            <a:spAutoFit/>
          </a:bodyPr>
          <a:lstStyle/>
          <a:p>
            <a:pPr marL="342900" indent="-342900">
              <a:buFont typeface="+mj-lt"/>
              <a:buAutoNum type="arabicPeriod"/>
            </a:pPr>
            <a:r>
              <a:rPr lang="en-US" sz="2000" dirty="0">
                <a:solidFill>
                  <a:schemeClr val="tx1"/>
                </a:solidFill>
                <a:latin typeface="Arial Narrow" panose="020B0606020202030204" pitchFamily="34" charset="0"/>
              </a:rPr>
              <a:t>Enter the interval (in minutes)</a:t>
            </a:r>
          </a:p>
        </p:txBody>
      </p:sp>
      <p:cxnSp>
        <p:nvCxnSpPr>
          <p:cNvPr id="7" name="Straight Arrow Connector 6"/>
          <p:cNvCxnSpPr/>
          <p:nvPr/>
        </p:nvCxnSpPr>
        <p:spPr>
          <a:xfrm>
            <a:off x="4863966" y="2772077"/>
            <a:ext cx="1669356" cy="267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853314" y="2854519"/>
            <a:ext cx="2218832" cy="12843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675076" y="4008144"/>
            <a:ext cx="3403157" cy="407804"/>
          </a:xfrm>
          <a:prstGeom prst="rect">
            <a:avLst/>
          </a:prstGeom>
          <a:noFill/>
        </p:spPr>
        <p:txBody>
          <a:bodyPr wrap="square" rtlCol="0">
            <a:spAutoFit/>
          </a:bodyPr>
          <a:lstStyle/>
          <a:p>
            <a:pPr marL="342900" indent="-342900">
              <a:buFont typeface="+mj-lt"/>
              <a:buAutoNum type="arabicPeriod" startAt="2"/>
            </a:pPr>
            <a:r>
              <a:rPr lang="en-US" sz="2000" dirty="0">
                <a:solidFill>
                  <a:schemeClr val="tx1"/>
                </a:solidFill>
                <a:latin typeface="Arial Narrow" panose="020B0606020202030204" pitchFamily="34" charset="0"/>
              </a:rPr>
              <a:t>Click “set interval”</a:t>
            </a:r>
          </a:p>
        </p:txBody>
      </p:sp>
    </p:spTree>
    <p:extLst>
      <p:ext uri="{BB962C8B-B14F-4D97-AF65-F5344CB8AC3E}">
        <p14:creationId xmlns:p14="http://schemas.microsoft.com/office/powerpoint/2010/main" val="32358401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7"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FDAS Setup – Format Chart</a:t>
            </a:r>
          </a:p>
        </p:txBody>
      </p:sp>
      <p:sp>
        <p:nvSpPr>
          <p:cNvPr id="6" name="Content Placeholder 5"/>
          <p:cNvSpPr>
            <a:spLocks noGrp="1"/>
          </p:cNvSpPr>
          <p:nvPr>
            <p:ph sz="half" idx="1"/>
          </p:nvPr>
        </p:nvSpPr>
        <p:spPr>
          <a:xfrm>
            <a:off x="336341" y="1296822"/>
            <a:ext cx="9671395" cy="885078"/>
          </a:xfrm>
        </p:spPr>
        <p:txBody>
          <a:bodyPr/>
          <a:lstStyle/>
          <a:p>
            <a:r>
              <a:rPr lang="en-CA" dirty="0"/>
              <a:t>Adjust scale for each chart.  Sometimes large increases in scale due to ghost readings make the chart difficult to read.</a:t>
            </a:r>
          </a:p>
          <a:p>
            <a:r>
              <a:rPr lang="en-CA" dirty="0"/>
              <a:t>Right click on the chart you wish to adjust and manually input the maximum, major, and minor intervals for each Y-axis.</a:t>
            </a:r>
          </a:p>
          <a:p>
            <a:pPr lvl="1"/>
            <a:endParaRPr lang="en-CA" sz="2400" dirty="0"/>
          </a:p>
          <a:p>
            <a:endParaRPr lang="en-CA" sz="2400" dirty="0"/>
          </a:p>
          <a:p>
            <a:endParaRPr lang="en-CA" sz="2400" dirty="0"/>
          </a:p>
          <a:p>
            <a:endParaRPr lang="en-CA" sz="2400" dirty="0"/>
          </a:p>
          <a:p>
            <a:endParaRPr lang="en-CA" sz="2400" dirty="0"/>
          </a:p>
          <a:p>
            <a:pPr marL="0" indent="0">
              <a:buNone/>
            </a:pPr>
            <a:endParaRPr lang="en-CA" sz="2400" dirty="0"/>
          </a:p>
          <a:p>
            <a:endParaRPr lang="en-CA" sz="2400" dirty="0"/>
          </a:p>
          <a:p>
            <a:pPr marL="0" indent="0">
              <a:buNone/>
            </a:pPr>
            <a:endParaRPr lang="en-CA"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839" y="3068629"/>
            <a:ext cx="7227429" cy="323558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9221" y="5253901"/>
            <a:ext cx="1874452" cy="99276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095" y="4430760"/>
            <a:ext cx="1964566" cy="104728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7045" y="3169447"/>
            <a:ext cx="1925151" cy="1037166"/>
          </a:xfrm>
          <a:prstGeom prst="rect">
            <a:avLst/>
          </a:prstGeom>
        </p:spPr>
      </p:pic>
    </p:spTree>
    <p:extLst>
      <p:ext uri="{BB962C8B-B14F-4D97-AF65-F5344CB8AC3E}">
        <p14:creationId xmlns:p14="http://schemas.microsoft.com/office/powerpoint/2010/main" val="3465749335"/>
      </p:ext>
    </p:extLst>
  </p:cSld>
  <p:clrMapOvr>
    <a:masterClrMapping/>
  </p:clrMapOvr>
  <p:transition spd="slow">
    <p:wipe dir="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FDAS Setup – Print Chart</a:t>
            </a:r>
          </a:p>
        </p:txBody>
      </p:sp>
      <p:sp>
        <p:nvSpPr>
          <p:cNvPr id="20" name="Content Placeholder 5"/>
          <p:cNvSpPr>
            <a:spLocks noGrp="1"/>
          </p:cNvSpPr>
          <p:nvPr>
            <p:ph sz="half" idx="1"/>
          </p:nvPr>
        </p:nvSpPr>
        <p:spPr>
          <a:xfrm>
            <a:off x="336341" y="5226202"/>
            <a:ext cx="10886715" cy="1063280"/>
          </a:xfrm>
        </p:spPr>
        <p:txBody>
          <a:bodyPr/>
          <a:lstStyle/>
          <a:p>
            <a:r>
              <a:rPr lang="en-CA" dirty="0"/>
              <a:t>This will create a chart in the form of a Word Doc.  Save it with the original .mdb file, then put them in a zip folder to attach to eService.</a:t>
            </a:r>
          </a:p>
          <a:p>
            <a:pPr lvl="1"/>
            <a:endParaRPr lang="en-CA" sz="2400" dirty="0"/>
          </a:p>
          <a:p>
            <a:endParaRPr lang="en-CA" sz="2400" dirty="0"/>
          </a:p>
          <a:p>
            <a:endParaRPr lang="en-CA" sz="2400" dirty="0"/>
          </a:p>
          <a:p>
            <a:endParaRPr lang="en-CA" sz="2400" dirty="0"/>
          </a:p>
          <a:p>
            <a:endParaRPr lang="en-CA" sz="2400" dirty="0"/>
          </a:p>
          <a:p>
            <a:pPr marL="0" indent="0">
              <a:buNone/>
            </a:pPr>
            <a:endParaRPr lang="en-CA" sz="2400" dirty="0"/>
          </a:p>
          <a:p>
            <a:endParaRPr lang="en-CA" sz="2400" dirty="0"/>
          </a:p>
          <a:p>
            <a:pPr marL="0" indent="0">
              <a:buNone/>
            </a:pPr>
            <a:endParaRPr lang="en-CA" sz="2400" dirty="0"/>
          </a:p>
        </p:txBody>
      </p:sp>
      <p:sp>
        <p:nvSpPr>
          <p:cNvPr id="6" name="Content Placeholder 5"/>
          <p:cNvSpPr>
            <a:spLocks noGrp="1"/>
          </p:cNvSpPr>
          <p:nvPr>
            <p:ph sz="half" idx="2"/>
          </p:nvPr>
        </p:nvSpPr>
        <p:spPr>
          <a:xfrm>
            <a:off x="336341" y="1296822"/>
            <a:ext cx="9671395" cy="1549745"/>
          </a:xfrm>
        </p:spPr>
        <p:txBody>
          <a:bodyPr/>
          <a:lstStyle/>
          <a:p>
            <a:r>
              <a:rPr lang="en-CA" dirty="0"/>
              <a:t>Click “Print” in the top right corner.  This window will appear:</a:t>
            </a:r>
          </a:p>
          <a:p>
            <a:pPr lvl="1"/>
            <a:endParaRPr lang="en-CA" sz="2400" dirty="0"/>
          </a:p>
          <a:p>
            <a:endParaRPr lang="en-CA" sz="2400" dirty="0"/>
          </a:p>
          <a:p>
            <a:endParaRPr lang="en-CA" sz="2400" dirty="0"/>
          </a:p>
          <a:p>
            <a:endParaRPr lang="en-CA" sz="2400" dirty="0"/>
          </a:p>
          <a:p>
            <a:endParaRPr lang="en-CA" sz="2400" dirty="0"/>
          </a:p>
          <a:p>
            <a:pPr marL="0" indent="0">
              <a:buNone/>
            </a:pPr>
            <a:endParaRPr lang="en-CA" sz="2400" dirty="0"/>
          </a:p>
          <a:p>
            <a:endParaRPr lang="en-CA" sz="2400" dirty="0"/>
          </a:p>
          <a:p>
            <a:pPr marL="0" indent="0">
              <a:buNone/>
            </a:pPr>
            <a:endParaRPr lang="en-CA"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8861" y="1769537"/>
            <a:ext cx="2878065" cy="2917133"/>
          </a:xfrm>
          <a:prstGeom prst="rect">
            <a:avLst/>
          </a:prstGeom>
        </p:spPr>
      </p:pic>
      <p:sp>
        <p:nvSpPr>
          <p:cNvPr id="3" name="TextBox 2"/>
          <p:cNvSpPr txBox="1"/>
          <p:nvPr/>
        </p:nvSpPr>
        <p:spPr>
          <a:xfrm>
            <a:off x="2262882" y="2393058"/>
            <a:ext cx="2615979" cy="723275"/>
          </a:xfrm>
          <a:prstGeom prst="rect">
            <a:avLst/>
          </a:prstGeom>
          <a:noFill/>
        </p:spPr>
        <p:txBody>
          <a:bodyPr wrap="square" rtlCol="0">
            <a:spAutoFit/>
          </a:bodyPr>
          <a:lstStyle/>
          <a:p>
            <a:r>
              <a:rPr lang="en-US" sz="2000" dirty="0">
                <a:solidFill>
                  <a:schemeClr val="tx1"/>
                </a:solidFill>
                <a:latin typeface="Arial Narrow" panose="020B0606020202030204" pitchFamily="34" charset="0"/>
              </a:rPr>
              <a:t>Select Rate, Pump Pressure, and Density</a:t>
            </a:r>
          </a:p>
        </p:txBody>
      </p:sp>
      <p:cxnSp>
        <p:nvCxnSpPr>
          <p:cNvPr id="11" name="Straight Arrow Connector 10"/>
          <p:cNvCxnSpPr/>
          <p:nvPr/>
        </p:nvCxnSpPr>
        <p:spPr>
          <a:xfrm flipV="1">
            <a:off x="4274911" y="2338676"/>
            <a:ext cx="697714" cy="162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828084" y="4254544"/>
            <a:ext cx="3206170" cy="1692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966922" y="4254543"/>
            <a:ext cx="2615979" cy="407804"/>
          </a:xfrm>
          <a:prstGeom prst="rect">
            <a:avLst/>
          </a:prstGeom>
          <a:noFill/>
        </p:spPr>
        <p:txBody>
          <a:bodyPr wrap="square" rtlCol="0">
            <a:spAutoFit/>
          </a:bodyPr>
          <a:lstStyle/>
          <a:p>
            <a:r>
              <a:rPr lang="en-US" sz="2000" dirty="0">
                <a:solidFill>
                  <a:schemeClr val="tx1"/>
                </a:solidFill>
                <a:latin typeface="Arial Narrow" panose="020B0606020202030204" pitchFamily="34" charset="0"/>
              </a:rPr>
              <a:t>Click OK</a:t>
            </a:r>
          </a:p>
        </p:txBody>
      </p:sp>
    </p:spTree>
    <p:extLst>
      <p:ext uri="{BB962C8B-B14F-4D97-AF65-F5344CB8AC3E}">
        <p14:creationId xmlns:p14="http://schemas.microsoft.com/office/powerpoint/2010/main" val="31143787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Journey management</a:t>
            </a:r>
            <a:br>
              <a:rPr lang="en-US" dirty="0"/>
            </a:br>
            <a:r>
              <a:rPr lang="en-US" dirty="0">
                <a:solidFill>
                  <a:schemeClr val="bg1">
                    <a:lumMod val="75000"/>
                  </a:schemeClr>
                </a:solidFill>
              </a:rPr>
              <a:t>demonstration </a:t>
            </a:r>
            <a:endParaRPr lang="en-US" dirty="0"/>
          </a:p>
        </p:txBody>
      </p:sp>
      <p:sp>
        <p:nvSpPr>
          <p:cNvPr id="9" name="Rectangle 8"/>
          <p:cNvSpPr/>
          <p:nvPr/>
        </p:nvSpPr>
        <p:spPr>
          <a:xfrm>
            <a:off x="342900" y="1394491"/>
            <a:ext cx="10085071" cy="2129044"/>
          </a:xfrm>
          <a:prstGeom prst="rect">
            <a:avLst/>
          </a:prstGeom>
        </p:spPr>
        <p:txBody>
          <a:bodyPr wrap="square">
            <a:spAutoFit/>
          </a:bodyPr>
          <a:lstStyle/>
          <a:p>
            <a:pPr marL="457200" indent="-4572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Check the road reports (</a:t>
            </a:r>
            <a:r>
              <a:rPr lang="en-US" sz="2000" kern="0" dirty="0">
                <a:solidFill>
                  <a:schemeClr val="bg1">
                    <a:lumMod val="50000"/>
                  </a:schemeClr>
                </a:solidFill>
                <a:latin typeface="Arial Narrow" pitchFamily="34" charset="0"/>
                <a:hlinkClick r:id="rId2"/>
              </a:rPr>
              <a:t>https://roadreports.ama.ab.ca</a:t>
            </a:r>
            <a:r>
              <a:rPr lang="en-US" sz="2000" kern="0" dirty="0">
                <a:solidFill>
                  <a:srgbClr val="000000"/>
                </a:solidFill>
                <a:latin typeface="Arial Narrow" pitchFamily="34" charset="0"/>
                <a:hlinkClick r:id="rId2"/>
              </a:rPr>
              <a:t>/</a:t>
            </a:r>
            <a:r>
              <a:rPr lang="en-US" sz="2000" kern="0" dirty="0">
                <a:solidFill>
                  <a:srgbClr val="000000"/>
                </a:solidFill>
                <a:latin typeface="Arial Narrow" pitchFamily="34" charset="0"/>
              </a:rPr>
              <a:t>)</a:t>
            </a:r>
          </a:p>
          <a:p>
            <a:pPr marL="457200" indent="-4572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Check the weather on your route and on location (</a:t>
            </a:r>
            <a:r>
              <a:rPr lang="en-US" sz="2000" kern="0" dirty="0">
                <a:solidFill>
                  <a:srgbClr val="000000"/>
                </a:solidFill>
                <a:latin typeface="Arial Narrow" pitchFamily="34" charset="0"/>
                <a:hlinkClick r:id="rId3"/>
              </a:rPr>
              <a:t>https://www.theweathernetwork.com</a:t>
            </a:r>
            <a:r>
              <a:rPr lang="en-US" sz="2000" kern="0" dirty="0">
                <a:solidFill>
                  <a:srgbClr val="000000"/>
                </a:solidFill>
                <a:latin typeface="Arial Narrow" pitchFamily="34" charset="0"/>
              </a:rPr>
              <a:t>)</a:t>
            </a:r>
          </a:p>
          <a:p>
            <a:pPr marL="457200" indent="-4572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Fill out FRM-HSE-014 – JMP </a:t>
            </a:r>
            <a:r>
              <a:rPr lang="en-US" sz="2000" kern="0" dirty="0">
                <a:solidFill>
                  <a:srgbClr val="000000"/>
                </a:solidFill>
                <a:highlight>
                  <a:srgbClr val="FFFF00"/>
                </a:highlight>
                <a:latin typeface="Arial Narrow" pitchFamily="34" charset="0"/>
              </a:rPr>
              <a:t>checklist, make sure that Drivers 1 are placed in the convoy so they can get help if needed.</a:t>
            </a:r>
          </a:p>
          <a:p>
            <a:pPr marL="728663" lvl="1" indent="-271463">
              <a:spcBef>
                <a:spcPct val="45000"/>
              </a:spcBef>
              <a:buClr>
                <a:srgbClr val="860038"/>
              </a:buClr>
              <a:buFont typeface="Wingdings" pitchFamily="2" charset="2"/>
              <a:buChar char="§"/>
            </a:pPr>
            <a:endParaRPr lang="en-US" sz="2200" kern="0" dirty="0">
              <a:solidFill>
                <a:srgbClr val="000000"/>
              </a:solidFill>
              <a:latin typeface="Arial Narrow"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1176" y="3589020"/>
            <a:ext cx="8646795" cy="2767214"/>
          </a:xfrm>
          <a:prstGeom prst="rect">
            <a:avLst/>
          </a:prstGeom>
        </p:spPr>
      </p:pic>
    </p:spTree>
    <p:extLst>
      <p:ext uri="{BB962C8B-B14F-4D97-AF65-F5344CB8AC3E}">
        <p14:creationId xmlns:p14="http://schemas.microsoft.com/office/powerpoint/2010/main" val="331285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FDAS Setup – Print Chart</a:t>
            </a:r>
          </a:p>
        </p:txBody>
      </p:sp>
      <p:sp>
        <p:nvSpPr>
          <p:cNvPr id="20" name="Content Placeholder 5"/>
          <p:cNvSpPr>
            <a:spLocks noGrp="1"/>
          </p:cNvSpPr>
          <p:nvPr>
            <p:ph sz="half" idx="1"/>
          </p:nvPr>
        </p:nvSpPr>
        <p:spPr>
          <a:xfrm>
            <a:off x="336341" y="5443474"/>
            <a:ext cx="10886715" cy="1063280"/>
          </a:xfrm>
        </p:spPr>
        <p:txBody>
          <a:bodyPr/>
          <a:lstStyle/>
          <a:p>
            <a:r>
              <a:rPr lang="en-CA" dirty="0"/>
              <a:t>This will create a chart in the form of a Word Doc.  Save it with the original .</a:t>
            </a:r>
            <a:r>
              <a:rPr lang="en-CA" dirty="0" err="1"/>
              <a:t>mdb</a:t>
            </a:r>
            <a:r>
              <a:rPr lang="en-CA" dirty="0"/>
              <a:t> file, then put them in a zip folder to attach to eService.</a:t>
            </a:r>
          </a:p>
          <a:p>
            <a:pPr lvl="1"/>
            <a:endParaRPr lang="en-CA" sz="2400" dirty="0"/>
          </a:p>
          <a:p>
            <a:pPr marL="0" indent="0">
              <a:buNone/>
            </a:pPr>
            <a:endParaRPr lang="en-CA" sz="2400" dirty="0"/>
          </a:p>
          <a:p>
            <a:endParaRPr lang="en-CA" sz="2400" dirty="0"/>
          </a:p>
          <a:p>
            <a:endParaRPr lang="en-CA" sz="2400" dirty="0"/>
          </a:p>
          <a:p>
            <a:endParaRPr lang="en-CA" sz="2400" dirty="0"/>
          </a:p>
          <a:p>
            <a:pPr marL="0" indent="0">
              <a:buNone/>
            </a:pPr>
            <a:endParaRPr lang="en-CA" sz="2400" dirty="0"/>
          </a:p>
          <a:p>
            <a:endParaRPr lang="en-CA" sz="2400" dirty="0"/>
          </a:p>
          <a:p>
            <a:pPr marL="0" indent="0">
              <a:buNone/>
            </a:pPr>
            <a:endParaRPr lang="en-CA" sz="2400" dirty="0"/>
          </a:p>
        </p:txBody>
      </p:sp>
      <p:sp>
        <p:nvSpPr>
          <p:cNvPr id="6" name="Content Placeholder 5"/>
          <p:cNvSpPr>
            <a:spLocks noGrp="1"/>
          </p:cNvSpPr>
          <p:nvPr>
            <p:ph sz="half" idx="2"/>
          </p:nvPr>
        </p:nvSpPr>
        <p:spPr>
          <a:xfrm>
            <a:off x="336341" y="1296822"/>
            <a:ext cx="9671395" cy="1549745"/>
          </a:xfrm>
        </p:spPr>
        <p:txBody>
          <a:bodyPr/>
          <a:lstStyle/>
          <a:p>
            <a:r>
              <a:rPr lang="en-CA" dirty="0"/>
              <a:t>Click “Print” in the top right corner.  This window will appear:</a:t>
            </a:r>
          </a:p>
          <a:p>
            <a:pPr lvl="1"/>
            <a:endParaRPr lang="en-CA" sz="2050" dirty="0"/>
          </a:p>
          <a:p>
            <a:endParaRPr lang="en-CA" sz="2400" dirty="0"/>
          </a:p>
          <a:p>
            <a:endParaRPr lang="en-CA" sz="2400" dirty="0"/>
          </a:p>
          <a:p>
            <a:endParaRPr lang="en-CA" sz="2400" dirty="0"/>
          </a:p>
          <a:p>
            <a:endParaRPr lang="en-CA" sz="2400" dirty="0"/>
          </a:p>
          <a:p>
            <a:pPr marL="0" indent="0">
              <a:buNone/>
            </a:pPr>
            <a:endParaRPr lang="en-CA" sz="2400" dirty="0"/>
          </a:p>
          <a:p>
            <a:endParaRPr lang="en-CA" sz="2400" dirty="0"/>
          </a:p>
          <a:p>
            <a:pPr marL="0" indent="0">
              <a:buNone/>
            </a:pPr>
            <a:endParaRPr lang="en-CA" sz="2400" dirty="0"/>
          </a:p>
        </p:txBody>
      </p:sp>
      <p:pic>
        <p:nvPicPr>
          <p:cNvPr id="3" name="Picture 2">
            <a:extLst>
              <a:ext uri="{FF2B5EF4-FFF2-40B4-BE49-F238E27FC236}">
                <a16:creationId xmlns:a16="http://schemas.microsoft.com/office/drawing/2014/main" id="{B2E34FD7-0C2A-4CBD-A373-E767156BAF49}"/>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3222171" y="1757548"/>
            <a:ext cx="5371742" cy="3693845"/>
          </a:xfrm>
          <a:prstGeom prst="rect">
            <a:avLst/>
          </a:prstGeom>
        </p:spPr>
      </p:pic>
    </p:spTree>
    <p:extLst>
      <p:ext uri="{BB962C8B-B14F-4D97-AF65-F5344CB8AC3E}">
        <p14:creationId xmlns:p14="http://schemas.microsoft.com/office/powerpoint/2010/main" val="307811140"/>
      </p:ext>
    </p:extLst>
  </p:cSld>
  <p:clrMapOvr>
    <a:masterClrMapping/>
  </p:clrMapOvr>
  <p:transition spd="slow">
    <p:wipe dir="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342900" y="1106216"/>
            <a:ext cx="10325100" cy="4988452"/>
          </a:xfrm>
        </p:spPr>
        <p:txBody>
          <a:bodyPr/>
          <a:lstStyle/>
          <a:p>
            <a:endParaRPr lang="en-US" dirty="0">
              <a:ea typeface="+mn-ea"/>
            </a:endParaRPr>
          </a:p>
          <a:p>
            <a:r>
              <a:rPr lang="en-US" sz="2000" dirty="0"/>
              <a:t>Common issues which cause FDAS to not record:</a:t>
            </a:r>
          </a:p>
          <a:p>
            <a:pPr marL="914400" lvl="1" indent="-457200" eaLnBrk="0" hangingPunct="0">
              <a:spcBef>
                <a:spcPct val="0"/>
              </a:spcBef>
              <a:buClr>
                <a:srgbClr val="860038"/>
              </a:buClr>
            </a:pPr>
            <a:r>
              <a:rPr lang="en-US" kern="1200" dirty="0">
                <a:ea typeface="ＭＳ Ｐゴシック" charset="-128"/>
              </a:rPr>
              <a:t>Bad connections.</a:t>
            </a:r>
          </a:p>
          <a:p>
            <a:pPr marL="914400" lvl="1" indent="-457200" eaLnBrk="0" hangingPunct="0">
              <a:spcBef>
                <a:spcPct val="0"/>
              </a:spcBef>
              <a:buClr>
                <a:srgbClr val="860038"/>
              </a:buClr>
            </a:pPr>
            <a:r>
              <a:rPr lang="en-US" kern="1200" dirty="0">
                <a:ea typeface="ＭＳ Ｐゴシック" charset="-128"/>
              </a:rPr>
              <a:t>PLC IP address is wrong.</a:t>
            </a:r>
          </a:p>
          <a:p>
            <a:pPr marL="914400" lvl="1" indent="-457200" eaLnBrk="0" hangingPunct="0">
              <a:spcBef>
                <a:spcPct val="0"/>
              </a:spcBef>
              <a:buClr>
                <a:srgbClr val="860038"/>
              </a:buClr>
            </a:pPr>
            <a:r>
              <a:rPr lang="en-US" kern="1200" dirty="0">
                <a:ea typeface="ＭＳ Ｐゴシック" charset="-128"/>
              </a:rPr>
              <a:t>Toughbook IP address is wrong.</a:t>
            </a:r>
          </a:p>
        </p:txBody>
      </p:sp>
      <p:sp>
        <p:nvSpPr>
          <p:cNvPr id="2" name="Title 1"/>
          <p:cNvSpPr>
            <a:spLocks noGrp="1"/>
          </p:cNvSpPr>
          <p:nvPr>
            <p:ph type="title"/>
          </p:nvPr>
        </p:nvSpPr>
        <p:spPr/>
        <p:txBody>
          <a:bodyPr/>
          <a:lstStyle/>
          <a:p>
            <a:r>
              <a:rPr lang="en-US" dirty="0">
                <a:solidFill>
                  <a:srgbClr val="777777"/>
                </a:solidFill>
              </a:rPr>
              <a:t>FDAS Troubleshooting</a:t>
            </a:r>
            <a:br>
              <a:rPr lang="en-US" dirty="0"/>
            </a:br>
            <a:r>
              <a:rPr lang="en-US" dirty="0"/>
              <a:t>COMMON fdas issues</a:t>
            </a:r>
            <a:endParaRPr lang="en-CA" dirty="0"/>
          </a:p>
        </p:txBody>
      </p:sp>
      <p:cxnSp>
        <p:nvCxnSpPr>
          <p:cNvPr id="11" name="Straight Connector 10"/>
          <p:cNvCxnSpPr/>
          <p:nvPr/>
        </p:nvCxnSpPr>
        <p:spPr>
          <a:xfrm>
            <a:off x="1524000" y="1124744"/>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98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511162" y="1106216"/>
            <a:ext cx="3454538" cy="1736136"/>
          </a:xfrm>
        </p:spPr>
        <p:txBody>
          <a:bodyPr/>
          <a:lstStyle/>
          <a:p>
            <a:endParaRPr lang="en-US" dirty="0">
              <a:ea typeface="+mn-ea"/>
            </a:endParaRPr>
          </a:p>
          <a:p>
            <a:r>
              <a:rPr lang="en-US" sz="2000" dirty="0"/>
              <a:t>Double click on “Computer Tools” on the Toughbook desktop.</a:t>
            </a:r>
          </a:p>
        </p:txBody>
      </p:sp>
      <p:sp>
        <p:nvSpPr>
          <p:cNvPr id="2" name="Title 1"/>
          <p:cNvSpPr>
            <a:spLocks noGrp="1"/>
          </p:cNvSpPr>
          <p:nvPr>
            <p:ph type="title"/>
          </p:nvPr>
        </p:nvSpPr>
        <p:spPr/>
        <p:txBody>
          <a:bodyPr/>
          <a:lstStyle/>
          <a:p>
            <a:br>
              <a:rPr lang="en-US" dirty="0"/>
            </a:br>
            <a:r>
              <a:rPr lang="en-US" dirty="0">
                <a:solidFill>
                  <a:schemeClr val="bg1">
                    <a:lumMod val="50000"/>
                  </a:schemeClr>
                </a:solidFill>
              </a:rPr>
              <a:t>FDAS Troubleshooting</a:t>
            </a:r>
            <a:br>
              <a:rPr lang="en-US" dirty="0">
                <a:solidFill>
                  <a:schemeClr val="bg1">
                    <a:lumMod val="50000"/>
                  </a:schemeClr>
                </a:solidFill>
              </a:rPr>
            </a:br>
            <a:r>
              <a:rPr lang="en-US" dirty="0"/>
              <a:t>Test connections</a:t>
            </a:r>
            <a:endParaRPr lang="en-CA" dirty="0"/>
          </a:p>
        </p:txBody>
      </p:sp>
      <p:cxnSp>
        <p:nvCxnSpPr>
          <p:cNvPr id="11" name="Straight Connector 10"/>
          <p:cNvCxnSpPr/>
          <p:nvPr/>
        </p:nvCxnSpPr>
        <p:spPr>
          <a:xfrm>
            <a:off x="1524000" y="1124744"/>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13377" y="1785477"/>
            <a:ext cx="5632703" cy="4224528"/>
          </a:xfrm>
          <a:prstGeom prst="rect">
            <a:avLst/>
          </a:prstGeom>
        </p:spPr>
      </p:pic>
      <p:sp>
        <p:nvSpPr>
          <p:cNvPr id="4" name="Rectangle 3"/>
          <p:cNvSpPr/>
          <p:nvPr/>
        </p:nvSpPr>
        <p:spPr>
          <a:xfrm>
            <a:off x="10059135" y="5190188"/>
            <a:ext cx="406260" cy="5747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ntent Placeholder 2"/>
          <p:cNvSpPr txBox="1">
            <a:spLocks/>
          </p:cNvSpPr>
          <p:nvPr/>
        </p:nvSpPr>
        <p:spPr bwMode="auto">
          <a:xfrm>
            <a:off x="1524000" y="2842352"/>
            <a:ext cx="3454538" cy="793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r>
              <a:rPr lang="en-US" sz="2000" dirty="0"/>
              <a:t>Double click on “Test PLC Connection”  </a:t>
            </a:r>
          </a:p>
        </p:txBody>
      </p:sp>
      <p:pic>
        <p:nvPicPr>
          <p:cNvPr id="15" name="Picture 1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78539" y="1785477"/>
            <a:ext cx="5067759" cy="3833870"/>
          </a:xfrm>
          <a:prstGeom prst="rect">
            <a:avLst/>
          </a:prstGeom>
        </p:spPr>
      </p:pic>
      <p:cxnSp>
        <p:nvCxnSpPr>
          <p:cNvPr id="17" name="Straight Arrow Connector 16"/>
          <p:cNvCxnSpPr/>
          <p:nvPr/>
        </p:nvCxnSpPr>
        <p:spPr>
          <a:xfrm>
            <a:off x="4750429" y="2511987"/>
            <a:ext cx="5139340" cy="28411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096001" y="2765234"/>
            <a:ext cx="1189822" cy="3855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2"/>
          <p:cNvSpPr txBox="1">
            <a:spLocks/>
          </p:cNvSpPr>
          <p:nvPr/>
        </p:nvSpPr>
        <p:spPr bwMode="auto">
          <a:xfrm>
            <a:off x="1511162" y="3640153"/>
            <a:ext cx="3454538" cy="793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r>
              <a:rPr lang="en-US" sz="2000" dirty="0"/>
              <a:t>Double click on “Test HMI Connection”</a:t>
            </a:r>
          </a:p>
        </p:txBody>
      </p:sp>
      <p:sp>
        <p:nvSpPr>
          <p:cNvPr id="20" name="Rectangle 19"/>
          <p:cNvSpPr/>
          <p:nvPr/>
        </p:nvSpPr>
        <p:spPr>
          <a:xfrm>
            <a:off x="7693178" y="2439016"/>
            <a:ext cx="1189822" cy="3262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tent Placeholder 2"/>
          <p:cNvSpPr txBox="1">
            <a:spLocks/>
          </p:cNvSpPr>
          <p:nvPr/>
        </p:nvSpPr>
        <p:spPr bwMode="auto">
          <a:xfrm>
            <a:off x="1511162" y="4437954"/>
            <a:ext cx="3454538" cy="1181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r>
              <a:rPr lang="en-US" sz="2000" dirty="0"/>
              <a:t>If running a WITS box, double click on “Test WITS Connection”</a:t>
            </a:r>
          </a:p>
        </p:txBody>
      </p:sp>
      <p:sp>
        <p:nvSpPr>
          <p:cNvPr id="24" name="Rectangle 23"/>
          <p:cNvSpPr/>
          <p:nvPr/>
        </p:nvSpPr>
        <p:spPr>
          <a:xfrm>
            <a:off x="7693178" y="2794920"/>
            <a:ext cx="1189822" cy="3559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556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19" grpId="0"/>
      <p:bldP spid="20" grpId="0" animBg="1"/>
      <p:bldP spid="22" grpId="0"/>
      <p:bldP spid="24"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511162" y="1106217"/>
            <a:ext cx="3454538" cy="2637445"/>
          </a:xfrm>
        </p:spPr>
        <p:txBody>
          <a:bodyPr/>
          <a:lstStyle/>
          <a:p>
            <a:endParaRPr lang="en-US" dirty="0">
              <a:ea typeface="+mn-ea"/>
            </a:endParaRPr>
          </a:p>
          <a:p>
            <a:r>
              <a:rPr lang="en-US" sz="2000" dirty="0"/>
              <a:t>If the connection is successful, the following message will appear:</a:t>
            </a:r>
          </a:p>
          <a:p>
            <a:pPr marL="914400" lvl="1" indent="-457200" eaLnBrk="0" hangingPunct="0">
              <a:spcBef>
                <a:spcPct val="0"/>
              </a:spcBef>
              <a:buClr>
                <a:srgbClr val="860038"/>
              </a:buClr>
            </a:pPr>
            <a:r>
              <a:rPr lang="en-US" kern="1200" dirty="0">
                <a:ea typeface="ＭＳ Ｐゴシック" charset="-128"/>
              </a:rPr>
              <a:t>“Reply from &lt;IP address&gt;…”</a:t>
            </a:r>
          </a:p>
        </p:txBody>
      </p:sp>
      <p:sp>
        <p:nvSpPr>
          <p:cNvPr id="2" name="Title 1"/>
          <p:cNvSpPr>
            <a:spLocks noGrp="1"/>
          </p:cNvSpPr>
          <p:nvPr>
            <p:ph type="title"/>
          </p:nvPr>
        </p:nvSpPr>
        <p:spPr/>
        <p:txBody>
          <a:bodyPr/>
          <a:lstStyle/>
          <a:p>
            <a:r>
              <a:rPr lang="en-US" dirty="0">
                <a:solidFill>
                  <a:schemeClr val="bg1">
                    <a:lumMod val="50000"/>
                  </a:schemeClr>
                </a:solidFill>
              </a:rPr>
              <a:t>FDAS TROUBLESHOOTING</a:t>
            </a:r>
            <a:br>
              <a:rPr lang="en-US" dirty="0">
                <a:solidFill>
                  <a:schemeClr val="bg1">
                    <a:lumMod val="50000"/>
                  </a:schemeClr>
                </a:solidFill>
              </a:rPr>
            </a:br>
            <a:r>
              <a:rPr lang="en-US" dirty="0"/>
              <a:t>Test connections (continued)</a:t>
            </a:r>
            <a:endParaRPr lang="en-CA" dirty="0"/>
          </a:p>
        </p:txBody>
      </p:sp>
      <p:cxnSp>
        <p:nvCxnSpPr>
          <p:cNvPr id="11" name="Straight Connector 10"/>
          <p:cNvCxnSpPr/>
          <p:nvPr/>
        </p:nvCxnSpPr>
        <p:spPr>
          <a:xfrm>
            <a:off x="1524000" y="1124744"/>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64642" y="2339164"/>
            <a:ext cx="5522730" cy="2849525"/>
          </a:xfrm>
          <a:prstGeom prst="rect">
            <a:avLst/>
          </a:prstGeom>
        </p:spPr>
      </p:pic>
      <p:sp>
        <p:nvSpPr>
          <p:cNvPr id="13" name="Rectangle 12"/>
          <p:cNvSpPr/>
          <p:nvPr/>
        </p:nvSpPr>
        <p:spPr>
          <a:xfrm>
            <a:off x="5202864" y="3221665"/>
            <a:ext cx="3217374" cy="2232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p:cNvSpPr txBox="1">
            <a:spLocks/>
          </p:cNvSpPr>
          <p:nvPr/>
        </p:nvSpPr>
        <p:spPr bwMode="auto">
          <a:xfrm>
            <a:off x="1511162" y="3333308"/>
            <a:ext cx="3454538" cy="2411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endParaRPr lang="en-US" kern="0" dirty="0"/>
          </a:p>
          <a:p>
            <a:r>
              <a:rPr lang="en-US" sz="2000" kern="0" dirty="0"/>
              <a:t>If the connection fails, the following message will appear:</a:t>
            </a:r>
          </a:p>
          <a:p>
            <a:pPr marL="914400" lvl="1" indent="-457200" eaLnBrk="0" hangingPunct="0">
              <a:spcBef>
                <a:spcPct val="0"/>
              </a:spcBef>
              <a:buClr>
                <a:srgbClr val="860038"/>
              </a:buClr>
            </a:pPr>
            <a:r>
              <a:rPr lang="en-US" kern="0" dirty="0"/>
              <a:t>“</a:t>
            </a:r>
            <a:r>
              <a:rPr lang="en-US" dirty="0"/>
              <a:t>Request timed out.”</a:t>
            </a:r>
          </a:p>
        </p:txBody>
      </p:sp>
      <p:pic>
        <p:nvPicPr>
          <p:cNvPr id="10" name="Picture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064642" y="2365410"/>
            <a:ext cx="5623560" cy="2885953"/>
          </a:xfrm>
          <a:prstGeom prst="rect">
            <a:avLst/>
          </a:prstGeom>
        </p:spPr>
      </p:pic>
      <p:sp>
        <p:nvSpPr>
          <p:cNvPr id="12" name="Rectangle 11"/>
          <p:cNvSpPr/>
          <p:nvPr/>
        </p:nvSpPr>
        <p:spPr>
          <a:xfrm>
            <a:off x="5202865" y="3243699"/>
            <a:ext cx="1201479" cy="15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6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511163" y="1106216"/>
            <a:ext cx="3053421" cy="2811266"/>
          </a:xfrm>
        </p:spPr>
        <p:txBody>
          <a:bodyPr/>
          <a:lstStyle/>
          <a:p>
            <a:endParaRPr lang="en-US" dirty="0"/>
          </a:p>
          <a:p>
            <a:r>
              <a:rPr lang="en-US" sz="2000" dirty="0"/>
              <a:t>If the connection fails, check the following connections:</a:t>
            </a:r>
          </a:p>
          <a:p>
            <a:r>
              <a:rPr lang="en-US" sz="2000" dirty="0"/>
              <a:t>Check that the Toughbook is docked properly.</a:t>
            </a:r>
          </a:p>
        </p:txBody>
      </p:sp>
      <p:sp>
        <p:nvSpPr>
          <p:cNvPr id="2" name="Title 1"/>
          <p:cNvSpPr>
            <a:spLocks noGrp="1"/>
          </p:cNvSpPr>
          <p:nvPr>
            <p:ph type="title"/>
          </p:nvPr>
        </p:nvSpPr>
        <p:spPr/>
        <p:txBody>
          <a:bodyPr/>
          <a:lstStyle/>
          <a:p>
            <a:r>
              <a:rPr lang="en-US" dirty="0">
                <a:solidFill>
                  <a:schemeClr val="bg1">
                    <a:lumMod val="50000"/>
                  </a:schemeClr>
                </a:solidFill>
              </a:rPr>
              <a:t>FDAS TROUBLESHOOTING</a:t>
            </a:r>
            <a:br>
              <a:rPr lang="en-US" dirty="0">
                <a:solidFill>
                  <a:schemeClr val="bg1">
                    <a:lumMod val="50000"/>
                  </a:schemeClr>
                </a:solidFill>
              </a:rPr>
            </a:br>
            <a:r>
              <a:rPr lang="en-US" dirty="0"/>
              <a:t>CHECK connections</a:t>
            </a:r>
            <a:endParaRPr lang="en-CA" dirty="0"/>
          </a:p>
        </p:txBody>
      </p:sp>
      <p:cxnSp>
        <p:nvCxnSpPr>
          <p:cNvPr id="11" name="Straight Connector 10"/>
          <p:cNvCxnSpPr/>
          <p:nvPr/>
        </p:nvCxnSpPr>
        <p:spPr>
          <a:xfrm>
            <a:off x="1524000" y="1124744"/>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65700" y="2094602"/>
            <a:ext cx="5564077" cy="3129793"/>
          </a:xfrm>
          <a:prstGeom prst="rect">
            <a:avLst/>
          </a:prstGeom>
        </p:spPr>
      </p:pic>
      <p:sp>
        <p:nvSpPr>
          <p:cNvPr id="7" name="Rectangle 6"/>
          <p:cNvSpPr/>
          <p:nvPr/>
        </p:nvSpPr>
        <p:spPr>
          <a:xfrm>
            <a:off x="7382540" y="3508745"/>
            <a:ext cx="680484" cy="5103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2"/>
          <p:cNvSpPr txBox="1">
            <a:spLocks/>
          </p:cNvSpPr>
          <p:nvPr/>
        </p:nvSpPr>
        <p:spPr bwMode="auto">
          <a:xfrm>
            <a:off x="1511162" y="3714137"/>
            <a:ext cx="3454538" cy="44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endParaRPr lang="en-US" sz="2200" kern="0" dirty="0"/>
          </a:p>
          <a:p>
            <a:r>
              <a:rPr lang="en-US" sz="2200" kern="0" dirty="0"/>
              <a:t>Front of the trailer.</a:t>
            </a:r>
          </a:p>
        </p:txBody>
      </p:sp>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45433" y="2094602"/>
            <a:ext cx="5604613" cy="3480003"/>
          </a:xfrm>
          <a:prstGeom prst="rect">
            <a:avLst/>
          </a:prstGeom>
        </p:spPr>
      </p:pic>
      <p:sp>
        <p:nvSpPr>
          <p:cNvPr id="10" name="Rectangle 9"/>
          <p:cNvSpPr/>
          <p:nvPr/>
        </p:nvSpPr>
        <p:spPr>
          <a:xfrm>
            <a:off x="6725244" y="3297658"/>
            <a:ext cx="1499191" cy="10738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2"/>
          <p:cNvSpPr txBox="1">
            <a:spLocks/>
          </p:cNvSpPr>
          <p:nvPr/>
        </p:nvSpPr>
        <p:spPr bwMode="auto">
          <a:xfrm>
            <a:off x="1508457" y="4213036"/>
            <a:ext cx="3454538" cy="491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endParaRPr lang="en-US" sz="2000" kern="0" dirty="0"/>
          </a:p>
          <a:p>
            <a:endParaRPr lang="en-US" sz="2000" kern="0" dirty="0"/>
          </a:p>
          <a:p>
            <a:endParaRPr lang="en-US" sz="2000" kern="0" dirty="0"/>
          </a:p>
          <a:p>
            <a:r>
              <a:rPr lang="en-US" sz="2000" kern="0" dirty="0"/>
              <a:t>Back of the tractor.</a:t>
            </a:r>
          </a:p>
        </p:txBody>
      </p:sp>
      <p:pic>
        <p:nvPicPr>
          <p:cNvPr id="13" name="Picture 1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05153" y="2113227"/>
            <a:ext cx="5609844" cy="3482150"/>
          </a:xfrm>
          <a:prstGeom prst="rect">
            <a:avLst/>
          </a:prstGeom>
        </p:spPr>
      </p:pic>
      <p:sp>
        <p:nvSpPr>
          <p:cNvPr id="14" name="Rectangle 13"/>
          <p:cNvSpPr/>
          <p:nvPr/>
        </p:nvSpPr>
        <p:spPr>
          <a:xfrm>
            <a:off x="7093387" y="3317358"/>
            <a:ext cx="1499191" cy="10738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txBox="1">
            <a:spLocks/>
          </p:cNvSpPr>
          <p:nvPr/>
        </p:nvSpPr>
        <p:spPr bwMode="auto">
          <a:xfrm>
            <a:off x="1511162" y="4704267"/>
            <a:ext cx="3454538" cy="81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r>
              <a:rPr lang="en-US" sz="2000" kern="0" dirty="0"/>
              <a:t>Inside the cab, by the back left corner of the printer. </a:t>
            </a:r>
          </a:p>
        </p:txBody>
      </p:sp>
      <p:pic>
        <p:nvPicPr>
          <p:cNvPr id="16" name="Picture 15"/>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932726" y="2073829"/>
            <a:ext cx="5615246" cy="3482149"/>
          </a:xfrm>
          <a:prstGeom prst="rect">
            <a:avLst/>
          </a:prstGeom>
        </p:spPr>
      </p:pic>
      <p:sp>
        <p:nvSpPr>
          <p:cNvPr id="17" name="Rectangle 16"/>
          <p:cNvSpPr/>
          <p:nvPr/>
        </p:nvSpPr>
        <p:spPr>
          <a:xfrm>
            <a:off x="7014397" y="3379462"/>
            <a:ext cx="900076" cy="13815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28E14847-D8E9-4C7E-9BE9-F0450C04E3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3596" y="2073828"/>
            <a:ext cx="5632183" cy="3557610"/>
          </a:xfrm>
          <a:prstGeom prst="rect">
            <a:avLst/>
          </a:prstGeom>
        </p:spPr>
      </p:pic>
      <p:sp>
        <p:nvSpPr>
          <p:cNvPr id="20" name="Rectangle 19">
            <a:extLst>
              <a:ext uri="{FF2B5EF4-FFF2-40B4-BE49-F238E27FC236}">
                <a16:creationId xmlns:a16="http://schemas.microsoft.com/office/drawing/2014/main" id="{2293C743-436D-4FD7-BD23-9573FC7B5838}"/>
              </a:ext>
            </a:extLst>
          </p:cNvPr>
          <p:cNvSpPr/>
          <p:nvPr/>
        </p:nvSpPr>
        <p:spPr>
          <a:xfrm>
            <a:off x="5690887" y="2500533"/>
            <a:ext cx="2372138" cy="64516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BF51560-B3F2-401F-9A35-6410B1E59803}"/>
              </a:ext>
            </a:extLst>
          </p:cNvPr>
          <p:cNvSpPr/>
          <p:nvPr/>
        </p:nvSpPr>
        <p:spPr>
          <a:xfrm>
            <a:off x="6599103" y="4633069"/>
            <a:ext cx="2297269" cy="64516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195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18" presetID="1"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par>
                                <p:cTn id="20" presetID="1"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1" end="1"/>
                                            </p:txEl>
                                          </p:spTgt>
                                        </p:tgtEl>
                                        <p:attrNameLst>
                                          <p:attrName>style.visibility</p:attrName>
                                        </p:attrNameLst>
                                      </p:cBhvr>
                                      <p:to>
                                        <p:strVal val="visible"/>
                                      </p:to>
                                    </p:set>
                                    <p:animEffect transition="in" filter="fade">
                                      <p:cBhvr>
                                        <p:cTn id="26" dur="500"/>
                                        <p:tgtEl>
                                          <p:spTgt spid="8">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xEl>
                                              <p:pRg st="3" end="3"/>
                                            </p:txEl>
                                          </p:spTgt>
                                        </p:tgtEl>
                                        <p:attrNameLst>
                                          <p:attrName>style.visibility</p:attrName>
                                        </p:attrNameLst>
                                      </p:cBhvr>
                                      <p:to>
                                        <p:strVal val="visible"/>
                                      </p:to>
                                    </p:set>
                                    <p:animEffect transition="in" filter="fade">
                                      <p:cBhvr>
                                        <p:cTn id="37" dur="500"/>
                                        <p:tgtEl>
                                          <p:spTgt spid="12">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5">
                                            <p:txEl>
                                              <p:pRg st="0" end="0"/>
                                            </p:txEl>
                                          </p:spTgt>
                                        </p:tgtEl>
                                        <p:attrNameLst>
                                          <p:attrName>style.visibility</p:attrName>
                                        </p:attrNameLst>
                                      </p:cBhvr>
                                      <p:to>
                                        <p:strVal val="visible"/>
                                      </p:to>
                                    </p:set>
                                    <p:animEffect transition="in" filter="fade">
                                      <p:cBhvr>
                                        <p:cTn id="48" dur="500"/>
                                        <p:tgtEl>
                                          <p:spTgt spid="15">
                                            <p:txEl>
                                              <p:pRg st="0" end="0"/>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4" grpId="0" animBg="1"/>
      <p:bldP spid="17" grpId="0" animBg="1"/>
      <p:bldP spid="20" grpId="0" animBg="1"/>
      <p:bldP spid="21"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511162" y="1106216"/>
            <a:ext cx="3454538" cy="4988452"/>
          </a:xfrm>
        </p:spPr>
        <p:txBody>
          <a:bodyPr/>
          <a:lstStyle/>
          <a:p>
            <a:endParaRPr lang="en-US" dirty="0">
              <a:ea typeface="+mn-ea"/>
            </a:endParaRPr>
          </a:p>
          <a:p>
            <a:r>
              <a:rPr lang="en-US" sz="2000" dirty="0"/>
              <a:t>A cable can also be run directly from the side of the trailer to the connection in the tractor cab floor.</a:t>
            </a:r>
          </a:p>
          <a:p>
            <a:pPr marL="0" indent="0">
              <a:buNone/>
            </a:pPr>
            <a:endParaRPr lang="en-US" dirty="0">
              <a:ea typeface="+mn-ea"/>
            </a:endParaRPr>
          </a:p>
        </p:txBody>
      </p:sp>
      <p:sp>
        <p:nvSpPr>
          <p:cNvPr id="2" name="Title 1"/>
          <p:cNvSpPr>
            <a:spLocks noGrp="1"/>
          </p:cNvSpPr>
          <p:nvPr>
            <p:ph type="title"/>
          </p:nvPr>
        </p:nvSpPr>
        <p:spPr/>
        <p:txBody>
          <a:bodyPr/>
          <a:lstStyle/>
          <a:p>
            <a:r>
              <a:rPr lang="en-US" dirty="0">
                <a:solidFill>
                  <a:schemeClr val="bg1">
                    <a:lumMod val="50000"/>
                  </a:schemeClr>
                </a:solidFill>
              </a:rPr>
              <a:t>FDAS TROUBLESHOOTING</a:t>
            </a:r>
            <a:br>
              <a:rPr lang="en-US" dirty="0">
                <a:solidFill>
                  <a:schemeClr val="bg1">
                    <a:lumMod val="50000"/>
                  </a:schemeClr>
                </a:solidFill>
              </a:rPr>
            </a:br>
            <a:r>
              <a:rPr lang="en-US" dirty="0"/>
              <a:t>CHECK connections (CONTINUED)</a:t>
            </a:r>
            <a:endParaRPr lang="en-CA" dirty="0"/>
          </a:p>
        </p:txBody>
      </p:sp>
      <p:cxnSp>
        <p:nvCxnSpPr>
          <p:cNvPr id="11" name="Straight Connector 10"/>
          <p:cNvCxnSpPr/>
          <p:nvPr/>
        </p:nvCxnSpPr>
        <p:spPr>
          <a:xfrm>
            <a:off x="1524000" y="1124744"/>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32123" y="1275244"/>
            <a:ext cx="4177341" cy="2349754"/>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81175" y="3624999"/>
            <a:ext cx="4178808" cy="2591379"/>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06392" y="4006287"/>
            <a:ext cx="1828800" cy="1828800"/>
          </a:xfrm>
          <a:prstGeom prst="rect">
            <a:avLst/>
          </a:prstGeom>
        </p:spPr>
      </p:pic>
      <p:sp>
        <p:nvSpPr>
          <p:cNvPr id="12" name="Rectangle 11"/>
          <p:cNvSpPr/>
          <p:nvPr/>
        </p:nvSpPr>
        <p:spPr>
          <a:xfrm>
            <a:off x="8683404" y="2243423"/>
            <a:ext cx="651788" cy="776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p:nvPr/>
        </p:nvCxnSpPr>
        <p:spPr>
          <a:xfrm flipV="1">
            <a:off x="8683404" y="3107798"/>
            <a:ext cx="325894" cy="16130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756837" y="4795285"/>
            <a:ext cx="4242392" cy="4784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544685" y="5112895"/>
            <a:ext cx="137724" cy="3628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779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342900" y="1106218"/>
            <a:ext cx="10325100" cy="903289"/>
          </a:xfrm>
        </p:spPr>
        <p:txBody>
          <a:bodyPr/>
          <a:lstStyle/>
          <a:p>
            <a:r>
              <a:rPr lang="en-US" sz="2000" dirty="0"/>
              <a:t>Inspect for physical damage on the connections:</a:t>
            </a:r>
          </a:p>
          <a:p>
            <a:pPr marL="914400" lvl="1" indent="-457200" eaLnBrk="0" hangingPunct="0">
              <a:spcBef>
                <a:spcPct val="0"/>
              </a:spcBef>
              <a:buClr>
                <a:srgbClr val="860038"/>
              </a:buClr>
            </a:pPr>
            <a:r>
              <a:rPr lang="en-US" kern="1200" dirty="0">
                <a:ea typeface="ＭＳ Ｐゴシック" charset="-128"/>
              </a:rPr>
              <a:t>Look for bent/damaged pins on the connectors.</a:t>
            </a:r>
          </a:p>
          <a:p>
            <a:pPr lvl="2"/>
            <a:endParaRPr lang="en-US" sz="2000" dirty="0">
              <a:ea typeface="+mn-ea"/>
            </a:endParaRPr>
          </a:p>
          <a:p>
            <a:pPr lvl="1"/>
            <a:endParaRPr lang="en-US" dirty="0"/>
          </a:p>
        </p:txBody>
      </p:sp>
      <p:sp>
        <p:nvSpPr>
          <p:cNvPr id="2" name="Title 1"/>
          <p:cNvSpPr>
            <a:spLocks noGrp="1"/>
          </p:cNvSpPr>
          <p:nvPr>
            <p:ph type="title"/>
          </p:nvPr>
        </p:nvSpPr>
        <p:spPr/>
        <p:txBody>
          <a:bodyPr/>
          <a:lstStyle/>
          <a:p>
            <a:r>
              <a:rPr lang="en-US" dirty="0">
                <a:solidFill>
                  <a:schemeClr val="bg1">
                    <a:lumMod val="50000"/>
                  </a:schemeClr>
                </a:solidFill>
              </a:rPr>
              <a:t>FDAS TROUBLESHOOTING</a:t>
            </a:r>
            <a:br>
              <a:rPr lang="en-US" dirty="0">
                <a:solidFill>
                  <a:schemeClr val="bg1">
                    <a:lumMod val="50000"/>
                  </a:schemeClr>
                </a:solidFill>
              </a:rPr>
            </a:br>
            <a:r>
              <a:rPr lang="en-US" dirty="0"/>
              <a:t>CHECK connections (CONTINUED)</a:t>
            </a:r>
            <a:endParaRPr lang="en-CA" dirty="0"/>
          </a:p>
        </p:txBody>
      </p:sp>
      <p:cxnSp>
        <p:nvCxnSpPr>
          <p:cNvPr id="11" name="Straight Connector 10"/>
          <p:cNvCxnSpPr/>
          <p:nvPr/>
        </p:nvCxnSpPr>
        <p:spPr>
          <a:xfrm>
            <a:off x="1524000" y="1124744"/>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04906" y="3671647"/>
            <a:ext cx="2555913" cy="2614670"/>
          </a:xfrm>
          <a:prstGeom prst="rect">
            <a:avLst/>
          </a:prstGeom>
        </p:spPr>
      </p:pic>
      <p:pic>
        <p:nvPicPr>
          <p:cNvPr id="17" name="Picture 1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976905" y="3671133"/>
            <a:ext cx="2649821" cy="2615184"/>
          </a:xfrm>
          <a:prstGeom prst="rect">
            <a:avLst/>
          </a:prstGeom>
        </p:spPr>
      </p:pic>
      <p:sp>
        <p:nvSpPr>
          <p:cNvPr id="18" name="Content Placeholder 2"/>
          <p:cNvSpPr txBox="1">
            <a:spLocks/>
          </p:cNvSpPr>
          <p:nvPr/>
        </p:nvSpPr>
        <p:spPr bwMode="auto">
          <a:xfrm>
            <a:off x="342900" y="2647600"/>
            <a:ext cx="10337938" cy="38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914400" lvl="1" indent="-457200" eaLnBrk="0" hangingPunct="0">
              <a:spcBef>
                <a:spcPct val="0"/>
              </a:spcBef>
              <a:buClr>
                <a:srgbClr val="860038"/>
              </a:buClr>
            </a:pPr>
            <a:r>
              <a:rPr lang="en-US" dirty="0"/>
              <a:t>Inspect the mold and check whether it can rotate around the connector or cabling.</a:t>
            </a:r>
          </a:p>
        </p:txBody>
      </p:sp>
      <p:sp>
        <p:nvSpPr>
          <p:cNvPr id="20" name="Content Placeholder 2"/>
          <p:cNvSpPr txBox="1">
            <a:spLocks/>
          </p:cNvSpPr>
          <p:nvPr/>
        </p:nvSpPr>
        <p:spPr bwMode="auto">
          <a:xfrm>
            <a:off x="342900" y="3028671"/>
            <a:ext cx="10337938" cy="38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914400" lvl="1" indent="-457200" eaLnBrk="0" hangingPunct="0">
              <a:spcBef>
                <a:spcPct val="0"/>
              </a:spcBef>
              <a:buClr>
                <a:srgbClr val="860038"/>
              </a:buClr>
            </a:pPr>
            <a:r>
              <a:rPr lang="en-US" dirty="0"/>
              <a:t>Inspect the cabling for fraying or other damage.</a:t>
            </a:r>
          </a:p>
        </p:txBody>
      </p:sp>
      <p:pic>
        <p:nvPicPr>
          <p:cNvPr id="3" name="Picture 2"/>
          <p:cNvPicPr>
            <a:picLocks noChangeAspect="1"/>
          </p:cNvPicPr>
          <p:nvPr/>
        </p:nvPicPr>
        <p:blipFill rotWithShape="1">
          <a:blip r:embed="rId5" cstate="screen">
            <a:extLst>
              <a:ext uri="{28A0092B-C50C-407E-A947-70E740481C1C}">
                <a14:useLocalDpi xmlns:a14="http://schemas.microsoft.com/office/drawing/2010/main"/>
              </a:ext>
            </a:extLst>
          </a:blip>
          <a:srcRect l="-1192"/>
          <a:stretch/>
        </p:blipFill>
        <p:spPr>
          <a:xfrm>
            <a:off x="4160818" y="4738016"/>
            <a:ext cx="3788484" cy="1120041"/>
          </a:xfrm>
          <a:prstGeom prst="rect">
            <a:avLst/>
          </a:prstGeom>
        </p:spPr>
      </p:pic>
      <p:sp>
        <p:nvSpPr>
          <p:cNvPr id="4" name="TextBox 3"/>
          <p:cNvSpPr txBox="1"/>
          <p:nvPr/>
        </p:nvSpPr>
        <p:spPr>
          <a:xfrm>
            <a:off x="4341937" y="4459468"/>
            <a:ext cx="3426246" cy="338554"/>
          </a:xfrm>
          <a:prstGeom prst="rect">
            <a:avLst/>
          </a:prstGeom>
          <a:noFill/>
        </p:spPr>
        <p:txBody>
          <a:bodyPr wrap="square" rtlCol="0">
            <a:spAutoFit/>
          </a:bodyPr>
          <a:lstStyle/>
          <a:p>
            <a:r>
              <a:rPr lang="en-US" sz="1600" b="1" dirty="0">
                <a:solidFill>
                  <a:srgbClr val="FF0000"/>
                </a:solidFill>
                <a:latin typeface="+mn-lt"/>
              </a:rPr>
              <a:t>   M</a:t>
            </a:r>
            <a:r>
              <a:rPr lang="en-US" sz="1600" dirty="0">
                <a:latin typeface="+mn-lt"/>
              </a:rPr>
              <a:t>                  </a:t>
            </a:r>
            <a:r>
              <a:rPr lang="en-US" sz="1600" b="1" dirty="0">
                <a:solidFill>
                  <a:srgbClr val="FF0000"/>
                </a:solidFill>
                <a:latin typeface="+mn-lt"/>
              </a:rPr>
              <a:t>F  |  M              F</a:t>
            </a:r>
            <a:endParaRPr lang="en-US" sz="1600" dirty="0">
              <a:latin typeface="+mn-lt"/>
            </a:endParaRPr>
          </a:p>
        </p:txBody>
      </p:sp>
      <p:sp>
        <p:nvSpPr>
          <p:cNvPr id="12" name="Content Placeholder 2"/>
          <p:cNvSpPr txBox="1">
            <a:spLocks/>
          </p:cNvSpPr>
          <p:nvPr/>
        </p:nvSpPr>
        <p:spPr bwMode="auto">
          <a:xfrm>
            <a:off x="342900" y="2009506"/>
            <a:ext cx="10337938" cy="632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lvl="2">
              <a:buClr>
                <a:srgbClr val="860038"/>
              </a:buClr>
              <a:buFont typeface="Wingdings" panose="05000000000000000000" pitchFamily="2" charset="2"/>
              <a:buChar char="§"/>
            </a:pPr>
            <a:r>
              <a:rPr lang="en-US" sz="2000" dirty="0"/>
              <a:t>Make sure male ends are attached to female ends. There have been cases in the past of two male ends put together which result in pins being bent.</a:t>
            </a:r>
          </a:p>
        </p:txBody>
      </p:sp>
    </p:spTree>
    <p:extLst>
      <p:ext uri="{BB962C8B-B14F-4D97-AF65-F5344CB8AC3E}">
        <p14:creationId xmlns:p14="http://schemas.microsoft.com/office/powerpoint/2010/main" val="259168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4" grpId="0"/>
      <p:bldP spid="12" grpId="0"/>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250257" y="1111247"/>
            <a:ext cx="10417743" cy="746429"/>
          </a:xfrm>
        </p:spPr>
        <p:txBody>
          <a:bodyPr/>
          <a:lstStyle/>
          <a:p>
            <a:endParaRPr lang="en-US" dirty="0">
              <a:ea typeface="+mn-ea"/>
            </a:endParaRPr>
          </a:p>
          <a:p>
            <a:r>
              <a:rPr lang="en-US" sz="2000" dirty="0"/>
              <a:t>Brake cleaner is </a:t>
            </a:r>
            <a:r>
              <a:rPr lang="en-US" sz="2000" u="sng" dirty="0"/>
              <a:t>not</a:t>
            </a:r>
            <a:r>
              <a:rPr lang="en-US" sz="2000" dirty="0"/>
              <a:t> suitable for cleaning connectors; the rubber components swell.</a:t>
            </a:r>
          </a:p>
          <a:p>
            <a:pPr lvl="1"/>
            <a:endParaRPr lang="en-US" sz="2050" dirty="0"/>
          </a:p>
        </p:txBody>
      </p:sp>
      <p:sp>
        <p:nvSpPr>
          <p:cNvPr id="2" name="Title 1"/>
          <p:cNvSpPr>
            <a:spLocks noGrp="1"/>
          </p:cNvSpPr>
          <p:nvPr>
            <p:ph type="title"/>
          </p:nvPr>
        </p:nvSpPr>
        <p:spPr/>
        <p:txBody>
          <a:bodyPr/>
          <a:lstStyle/>
          <a:p>
            <a:r>
              <a:rPr lang="en-US" dirty="0">
                <a:solidFill>
                  <a:schemeClr val="bg1">
                    <a:lumMod val="50000"/>
                  </a:schemeClr>
                </a:solidFill>
              </a:rPr>
              <a:t>FDAS TROUBLESHOOTING</a:t>
            </a:r>
            <a:br>
              <a:rPr lang="en-US" dirty="0">
                <a:solidFill>
                  <a:schemeClr val="bg1">
                    <a:lumMod val="50000"/>
                  </a:schemeClr>
                </a:solidFill>
              </a:rPr>
            </a:br>
            <a:r>
              <a:rPr lang="en-US" dirty="0"/>
              <a:t>CHECK connections (CONTINUED)</a:t>
            </a:r>
            <a:endParaRPr lang="en-CA" dirty="0"/>
          </a:p>
        </p:txBody>
      </p:sp>
      <p:cxnSp>
        <p:nvCxnSpPr>
          <p:cNvPr id="11" name="Straight Connector 10"/>
          <p:cNvCxnSpPr/>
          <p:nvPr/>
        </p:nvCxnSpPr>
        <p:spPr>
          <a:xfrm>
            <a:off x="1524000" y="1124744"/>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3669" y="3569991"/>
            <a:ext cx="1462259" cy="2249629"/>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56508" y="3505634"/>
            <a:ext cx="2385405" cy="2385405"/>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07271" y="3800475"/>
            <a:ext cx="2019144" cy="2019144"/>
          </a:xfrm>
          <a:prstGeom prst="rect">
            <a:avLst/>
          </a:prstGeom>
        </p:spPr>
      </p:pic>
      <p:sp>
        <p:nvSpPr>
          <p:cNvPr id="7" name="Oval 6"/>
          <p:cNvSpPr/>
          <p:nvPr/>
        </p:nvSpPr>
        <p:spPr>
          <a:xfrm>
            <a:off x="4873622" y="3422748"/>
            <a:ext cx="2551176" cy="2551176"/>
          </a:xfrm>
          <a:prstGeom prst="ellipse">
            <a:avLst/>
          </a:prstGeom>
          <a:noFill/>
          <a:ln w="76200">
            <a:solidFill>
              <a:srgbClr val="3F70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7797929" y="3487104"/>
            <a:ext cx="2551176" cy="2551176"/>
          </a:xfrm>
          <a:prstGeom prst="ellipse">
            <a:avLst/>
          </a:prstGeom>
          <a:noFill/>
          <a:ln w="76200">
            <a:solidFill>
              <a:srgbClr val="3F70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1952597" y="3404219"/>
            <a:ext cx="2547895" cy="255117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p:cNvCxnSpPr>
            <a:stCxn id="10" idx="3"/>
          </p:cNvCxnSpPr>
          <p:nvPr/>
        </p:nvCxnSpPr>
        <p:spPr>
          <a:xfrm flipV="1">
            <a:off x="2325728" y="3800476"/>
            <a:ext cx="1787237" cy="178130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Content Placeholder 2"/>
          <p:cNvSpPr txBox="1">
            <a:spLocks/>
          </p:cNvSpPr>
          <p:nvPr/>
        </p:nvSpPr>
        <p:spPr bwMode="auto">
          <a:xfrm>
            <a:off x="1511162" y="3404219"/>
            <a:ext cx="9156838" cy="396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endParaRPr lang="en-US" kern="0" dirty="0"/>
          </a:p>
        </p:txBody>
      </p:sp>
      <p:sp>
        <p:nvSpPr>
          <p:cNvPr id="18" name="Content Placeholder 2"/>
          <p:cNvSpPr txBox="1">
            <a:spLocks/>
          </p:cNvSpPr>
          <p:nvPr/>
        </p:nvSpPr>
        <p:spPr bwMode="auto">
          <a:xfrm>
            <a:off x="1517581" y="2423711"/>
            <a:ext cx="9156838" cy="1010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r>
              <a:rPr lang="en-US" sz="2000" dirty="0"/>
              <a:t>Use SUPER WASH</a:t>
            </a:r>
            <a:r>
              <a:rPr lang="en-US" sz="2000" baseline="30000" dirty="0"/>
              <a:t>TM  </a:t>
            </a:r>
            <a:r>
              <a:rPr lang="en-US" sz="2000" dirty="0"/>
              <a:t>or compressed air to clean the connections.</a:t>
            </a:r>
          </a:p>
          <a:p>
            <a:r>
              <a:rPr lang="en-US" sz="2000" dirty="0"/>
              <a:t>Use the caps attached to the connectors to keep them free of debris.</a:t>
            </a:r>
          </a:p>
        </p:txBody>
      </p:sp>
    </p:spTree>
    <p:extLst>
      <p:ext uri="{BB962C8B-B14F-4D97-AF65-F5344CB8AC3E}">
        <p14:creationId xmlns:p14="http://schemas.microsoft.com/office/powerpoint/2010/main" val="412430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8"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511162" y="1106217"/>
            <a:ext cx="2996670" cy="3132409"/>
          </a:xfrm>
        </p:spPr>
        <p:txBody>
          <a:bodyPr/>
          <a:lstStyle/>
          <a:p>
            <a:r>
              <a:rPr lang="en-US" sz="2000" dirty="0"/>
              <a:t>If all the physical connections seem to be in working order, the problem might be the </a:t>
            </a:r>
            <a:r>
              <a:rPr lang="en-US" sz="2000" u="sng" dirty="0"/>
              <a:t>PLC</a:t>
            </a:r>
            <a:r>
              <a:rPr lang="en-US" sz="2000" dirty="0"/>
              <a:t> IP address.</a:t>
            </a:r>
          </a:p>
          <a:p>
            <a:r>
              <a:rPr lang="en-US" sz="2000" dirty="0"/>
              <a:t>Ensure that the correct unit number is entered in the FDAS “General” screen.</a:t>
            </a:r>
          </a:p>
          <a:p>
            <a:pPr marL="0" indent="0">
              <a:buNone/>
            </a:pPr>
            <a:endParaRPr lang="en-US" dirty="0">
              <a:ea typeface="+mn-ea"/>
            </a:endParaRPr>
          </a:p>
        </p:txBody>
      </p:sp>
      <p:sp>
        <p:nvSpPr>
          <p:cNvPr id="2" name="Title 1"/>
          <p:cNvSpPr>
            <a:spLocks noGrp="1"/>
          </p:cNvSpPr>
          <p:nvPr>
            <p:ph type="title"/>
          </p:nvPr>
        </p:nvSpPr>
        <p:spPr/>
        <p:txBody>
          <a:bodyPr/>
          <a:lstStyle/>
          <a:p>
            <a:r>
              <a:rPr lang="en-US" dirty="0">
                <a:solidFill>
                  <a:schemeClr val="bg1">
                    <a:lumMod val="50000"/>
                  </a:schemeClr>
                </a:solidFill>
              </a:rPr>
              <a:t>FDAS TROUBLESHOOTING</a:t>
            </a:r>
            <a:br>
              <a:rPr lang="en-US" dirty="0">
                <a:solidFill>
                  <a:schemeClr val="bg1">
                    <a:lumMod val="50000"/>
                  </a:schemeClr>
                </a:solidFill>
              </a:rPr>
            </a:br>
            <a:r>
              <a:rPr lang="en-US" dirty="0"/>
              <a:t>PLC Ip address</a:t>
            </a:r>
            <a:endParaRPr lang="en-CA" dirty="0"/>
          </a:p>
        </p:txBody>
      </p:sp>
      <p:cxnSp>
        <p:nvCxnSpPr>
          <p:cNvPr id="11" name="Straight Connector 10"/>
          <p:cNvCxnSpPr/>
          <p:nvPr/>
        </p:nvCxnSpPr>
        <p:spPr>
          <a:xfrm>
            <a:off x="1524000" y="1124744"/>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006490" y="1138242"/>
            <a:ext cx="5620721" cy="2286000"/>
          </a:xfrm>
          <a:prstGeom prst="rect">
            <a:avLst/>
          </a:prstGeom>
        </p:spPr>
      </p:pic>
      <p:pic>
        <p:nvPicPr>
          <p:cNvPr id="26" name="Picture 2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51530" y="2659907"/>
            <a:ext cx="690488" cy="153315"/>
          </a:xfrm>
          <a:prstGeom prst="rect">
            <a:avLst/>
          </a:prstGeom>
        </p:spPr>
      </p:pic>
      <p:sp>
        <p:nvSpPr>
          <p:cNvPr id="17" name="Rectangle 16"/>
          <p:cNvSpPr/>
          <p:nvPr/>
        </p:nvSpPr>
        <p:spPr>
          <a:xfrm>
            <a:off x="5010241" y="1175367"/>
            <a:ext cx="811323" cy="3424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9885258" y="2582724"/>
            <a:ext cx="644894" cy="2468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59571" y="3424243"/>
            <a:ext cx="5667154" cy="1115485"/>
          </a:xfrm>
          <a:prstGeom prst="rect">
            <a:avLst/>
          </a:prstGeom>
        </p:spPr>
      </p:pic>
      <p:sp>
        <p:nvSpPr>
          <p:cNvPr id="9" name="Rectangle 8"/>
          <p:cNvSpPr/>
          <p:nvPr/>
        </p:nvSpPr>
        <p:spPr>
          <a:xfrm>
            <a:off x="7879396" y="3859904"/>
            <a:ext cx="2650757" cy="5103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p:cNvCxnSpPr/>
          <p:nvPr/>
        </p:nvCxnSpPr>
        <p:spPr>
          <a:xfrm flipH="1">
            <a:off x="4507833" y="4438650"/>
            <a:ext cx="3203191" cy="3214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458452" y="4539728"/>
            <a:ext cx="71701" cy="3872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086350" y="4973885"/>
            <a:ext cx="5540375" cy="1169581"/>
          </a:xfrm>
          <a:prstGeom prst="rect">
            <a:avLst/>
          </a:prstGeom>
        </p:spPr>
      </p:pic>
      <p:sp>
        <p:nvSpPr>
          <p:cNvPr id="24" name="Rectangle 23"/>
          <p:cNvSpPr/>
          <p:nvPr/>
        </p:nvSpPr>
        <p:spPr>
          <a:xfrm>
            <a:off x="5991226" y="5867400"/>
            <a:ext cx="199227" cy="1846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ontent Placeholder 2"/>
          <p:cNvSpPr txBox="1">
            <a:spLocks/>
          </p:cNvSpPr>
          <p:nvPr/>
        </p:nvSpPr>
        <p:spPr bwMode="auto">
          <a:xfrm>
            <a:off x="1523856" y="4438651"/>
            <a:ext cx="3339142" cy="1196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r>
              <a:rPr lang="en-US" sz="2000" dirty="0"/>
              <a:t>The last part of the IP address should match the last 2 numbers of the unit #.</a:t>
            </a:r>
          </a:p>
        </p:txBody>
      </p:sp>
      <p:cxnSp>
        <p:nvCxnSpPr>
          <p:cNvPr id="34" name="Straight Arrow Connector 33"/>
          <p:cNvCxnSpPr/>
          <p:nvPr/>
        </p:nvCxnSpPr>
        <p:spPr>
          <a:xfrm>
            <a:off x="4016943" y="5467150"/>
            <a:ext cx="1879032" cy="4002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507833" y="2853736"/>
            <a:ext cx="5201701" cy="5705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60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xEl>
                                              <p:pRg st="0" end="0"/>
                                            </p:txEl>
                                          </p:spTgt>
                                        </p:tgtEl>
                                        <p:attrNameLst>
                                          <p:attrName>style.visibility</p:attrName>
                                        </p:attrNameLst>
                                      </p:cBhvr>
                                      <p:to>
                                        <p:strVal val="visible"/>
                                      </p:to>
                                    </p:set>
                                    <p:animEffect transition="in" filter="fade">
                                      <p:cBhvr>
                                        <p:cTn id="26" dur="500"/>
                                        <p:tgtEl>
                                          <p:spTgt spid="32">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511162" y="1106217"/>
            <a:ext cx="5380904" cy="1341621"/>
          </a:xfrm>
        </p:spPr>
        <p:txBody>
          <a:bodyPr/>
          <a:lstStyle/>
          <a:p>
            <a:endParaRPr lang="en-US" dirty="0">
              <a:ea typeface="+mn-ea"/>
            </a:endParaRPr>
          </a:p>
          <a:p>
            <a:r>
              <a:rPr lang="en-US" sz="2000" dirty="0"/>
              <a:t>If the problem persists, the problem likely lies with the Toughbook IP address. </a:t>
            </a:r>
          </a:p>
        </p:txBody>
      </p:sp>
      <p:sp>
        <p:nvSpPr>
          <p:cNvPr id="2" name="Title 1"/>
          <p:cNvSpPr>
            <a:spLocks noGrp="1"/>
          </p:cNvSpPr>
          <p:nvPr>
            <p:ph type="title"/>
          </p:nvPr>
        </p:nvSpPr>
        <p:spPr/>
        <p:txBody>
          <a:bodyPr/>
          <a:lstStyle/>
          <a:p>
            <a:r>
              <a:rPr lang="en-US" dirty="0">
                <a:solidFill>
                  <a:schemeClr val="bg1">
                    <a:lumMod val="50000"/>
                  </a:schemeClr>
                </a:solidFill>
              </a:rPr>
              <a:t>FDAS TROUBLESHOOTING</a:t>
            </a:r>
            <a:br>
              <a:rPr lang="en-US" dirty="0">
                <a:solidFill>
                  <a:schemeClr val="bg1">
                    <a:lumMod val="50000"/>
                  </a:schemeClr>
                </a:solidFill>
              </a:rPr>
            </a:br>
            <a:r>
              <a:rPr lang="en-US" dirty="0"/>
              <a:t>Toughbook ip address</a:t>
            </a:r>
            <a:endParaRPr lang="en-CA" dirty="0"/>
          </a:p>
        </p:txBody>
      </p:sp>
      <p:cxnSp>
        <p:nvCxnSpPr>
          <p:cNvPr id="11" name="Straight Connector 10"/>
          <p:cNvCxnSpPr/>
          <p:nvPr/>
        </p:nvCxnSpPr>
        <p:spPr>
          <a:xfrm>
            <a:off x="1524000" y="1124744"/>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bwMode="auto">
          <a:xfrm>
            <a:off x="1536838" y="2454175"/>
            <a:ext cx="9156838" cy="861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lvl="1">
              <a:buClr>
                <a:srgbClr val="610026"/>
              </a:buClr>
            </a:pPr>
            <a:r>
              <a:rPr lang="en-US" kern="0" dirty="0"/>
              <a:t>Call Debian 24/7 Support Line.</a:t>
            </a:r>
          </a:p>
          <a:p>
            <a:pPr lvl="2">
              <a:buClr>
                <a:srgbClr val="610026"/>
              </a:buClr>
            </a:pPr>
            <a:r>
              <a:rPr lang="en-US" sz="2000" kern="0" dirty="0"/>
              <a:t>403-269-8324 or toll free: 1-888-766-2922</a:t>
            </a:r>
          </a:p>
        </p:txBody>
      </p:sp>
      <p:sp>
        <p:nvSpPr>
          <p:cNvPr id="7" name="Content Placeholder 2"/>
          <p:cNvSpPr txBox="1">
            <a:spLocks/>
          </p:cNvSpPr>
          <p:nvPr/>
        </p:nvSpPr>
        <p:spPr bwMode="auto">
          <a:xfrm>
            <a:off x="1524000" y="3315926"/>
            <a:ext cx="9156838" cy="447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lvl="1">
              <a:buClr>
                <a:srgbClr val="610026"/>
              </a:buClr>
            </a:pPr>
            <a:r>
              <a:rPr lang="en-US" kern="0" dirty="0"/>
              <a:t>Contact your district’s e-tech on call.</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5984168" y="2370657"/>
            <a:ext cx="4958984" cy="2789428"/>
          </a:xfrm>
          <a:prstGeom prst="rect">
            <a:avLst/>
          </a:prstGeom>
        </p:spPr>
      </p:pic>
      <p:sp>
        <p:nvSpPr>
          <p:cNvPr id="8" name="Rectangle 7"/>
          <p:cNvSpPr/>
          <p:nvPr/>
        </p:nvSpPr>
        <p:spPr>
          <a:xfrm>
            <a:off x="7618850" y="4631430"/>
            <a:ext cx="1563251" cy="2834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94014" y="3947337"/>
            <a:ext cx="4084491" cy="2297526"/>
          </a:xfrm>
          <a:prstGeom prst="rect">
            <a:avLst/>
          </a:prstGeom>
        </p:spPr>
      </p:pic>
      <p:cxnSp>
        <p:nvCxnSpPr>
          <p:cNvPr id="10" name="Straight Connector 9"/>
          <p:cNvCxnSpPr/>
          <p:nvPr/>
        </p:nvCxnSpPr>
        <p:spPr>
          <a:xfrm flipH="1" flipV="1">
            <a:off x="5972175" y="3947338"/>
            <a:ext cx="1457326" cy="5865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5972175" y="4948239"/>
            <a:ext cx="1520894" cy="1296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85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Journey management </a:t>
            </a:r>
            <a:br>
              <a:rPr lang="en-US" dirty="0"/>
            </a:br>
            <a:r>
              <a:rPr lang="en-US" dirty="0">
                <a:solidFill>
                  <a:schemeClr val="bg1">
                    <a:lumMod val="75000"/>
                  </a:schemeClr>
                </a:solidFill>
              </a:rPr>
              <a:t>demonstration </a:t>
            </a:r>
            <a:endParaRPr lang="en-US" dirty="0"/>
          </a:p>
        </p:txBody>
      </p:sp>
      <p:sp>
        <p:nvSpPr>
          <p:cNvPr id="9" name="Rectangle 8"/>
          <p:cNvSpPr/>
          <p:nvPr/>
        </p:nvSpPr>
        <p:spPr>
          <a:xfrm>
            <a:off x="342900" y="1394490"/>
            <a:ext cx="10085071" cy="723275"/>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Answer the 13 questions about the trip, as it states below that if a question was answered as NO, then a FRM-HSE-013 Journey Management High Risk Plan needs to be filled out.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175" y="2693397"/>
            <a:ext cx="8646795" cy="3573175"/>
          </a:xfrm>
          <a:prstGeom prst="rect">
            <a:avLst/>
          </a:prstGeom>
        </p:spPr>
      </p:pic>
    </p:spTree>
    <p:extLst>
      <p:ext uri="{BB962C8B-B14F-4D97-AF65-F5344CB8AC3E}">
        <p14:creationId xmlns:p14="http://schemas.microsoft.com/office/powerpoint/2010/main" val="275456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0DD2F7-D786-403C-AB54-2E2319AA34A5}"/>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3272351" y="2560391"/>
            <a:ext cx="5660136" cy="3730752"/>
          </a:xfrm>
          <a:prstGeom prst="rect">
            <a:avLst/>
          </a:prstGeom>
        </p:spPr>
      </p:pic>
      <p:sp>
        <p:nvSpPr>
          <p:cNvPr id="5" name="Content Placeholder 2"/>
          <p:cNvSpPr>
            <a:spLocks noGrp="1"/>
          </p:cNvSpPr>
          <p:nvPr>
            <p:ph idx="1"/>
          </p:nvPr>
        </p:nvSpPr>
        <p:spPr>
          <a:xfrm>
            <a:off x="342900" y="1106217"/>
            <a:ext cx="10325100" cy="747318"/>
          </a:xfrm>
        </p:spPr>
        <p:txBody>
          <a:bodyPr/>
          <a:lstStyle/>
          <a:p>
            <a:r>
              <a:rPr lang="en-US" sz="2000" dirty="0"/>
              <a:t>If FDAS is not recording and the decision has been made to retrieve the data later from the .csv file:</a:t>
            </a:r>
          </a:p>
          <a:p>
            <a:pPr lvl="1"/>
            <a:endParaRPr lang="en-US" dirty="0"/>
          </a:p>
        </p:txBody>
      </p:sp>
      <p:sp>
        <p:nvSpPr>
          <p:cNvPr id="2" name="Title 1"/>
          <p:cNvSpPr>
            <a:spLocks noGrp="1"/>
          </p:cNvSpPr>
          <p:nvPr>
            <p:ph type="title"/>
          </p:nvPr>
        </p:nvSpPr>
        <p:spPr/>
        <p:txBody>
          <a:bodyPr/>
          <a:lstStyle/>
          <a:p>
            <a:r>
              <a:rPr lang="en-US" dirty="0">
                <a:solidFill>
                  <a:schemeClr val="bg1">
                    <a:lumMod val="50000"/>
                  </a:schemeClr>
                </a:solidFill>
              </a:rPr>
              <a:t>FDAS TROUBLESHOOTING</a:t>
            </a:r>
            <a:br>
              <a:rPr lang="en-US" dirty="0">
                <a:solidFill>
                  <a:schemeClr val="bg1">
                    <a:lumMod val="50000"/>
                  </a:schemeClr>
                </a:solidFill>
              </a:rPr>
            </a:br>
            <a:r>
              <a:rPr lang="en-US" dirty="0"/>
              <a:t>Getting the .csv file</a:t>
            </a:r>
            <a:endParaRPr lang="en-CA" dirty="0"/>
          </a:p>
        </p:txBody>
      </p:sp>
      <p:cxnSp>
        <p:nvCxnSpPr>
          <p:cNvPr id="11" name="Straight Connector 10"/>
          <p:cNvCxnSpPr/>
          <p:nvPr/>
        </p:nvCxnSpPr>
        <p:spPr>
          <a:xfrm>
            <a:off x="1524000" y="1124744"/>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Content Placeholder 2"/>
          <p:cNvSpPr txBox="1">
            <a:spLocks/>
          </p:cNvSpPr>
          <p:nvPr/>
        </p:nvSpPr>
        <p:spPr bwMode="auto">
          <a:xfrm>
            <a:off x="342900" y="1700743"/>
            <a:ext cx="10337938" cy="70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lvl="1">
              <a:buClr>
                <a:srgbClr val="610026"/>
              </a:buClr>
            </a:pPr>
            <a:r>
              <a:rPr lang="en-US" dirty="0"/>
              <a:t>Ensure that the “LOGGING” message is being displayed in the message box of the HMI screen. If this message is missing, no data is being logged and no .csv file will be generated.</a:t>
            </a:r>
          </a:p>
        </p:txBody>
      </p:sp>
      <p:pic>
        <p:nvPicPr>
          <p:cNvPr id="21" name="Picture 20"/>
          <p:cNvPicPr>
            <a:picLocks noChangeAspect="1"/>
          </p:cNvPicPr>
          <p:nvPr/>
        </p:nvPicPr>
        <p:blipFill rotWithShape="1">
          <a:blip r:embed="rId4"/>
          <a:srcRect t="1" r="27867" b="32090"/>
          <a:stretch/>
        </p:blipFill>
        <p:spPr>
          <a:xfrm>
            <a:off x="3637457" y="3906109"/>
            <a:ext cx="4412585" cy="1621866"/>
          </a:xfrm>
          <a:prstGeom prst="rect">
            <a:avLst/>
          </a:prstGeom>
        </p:spPr>
      </p:pic>
      <p:sp>
        <p:nvSpPr>
          <p:cNvPr id="22" name="Rectangle 21"/>
          <p:cNvSpPr/>
          <p:nvPr/>
        </p:nvSpPr>
        <p:spPr>
          <a:xfrm>
            <a:off x="6523932" y="2582326"/>
            <a:ext cx="1753409" cy="4026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p:cNvCxnSpPr/>
          <p:nvPr/>
        </p:nvCxnSpPr>
        <p:spPr>
          <a:xfrm flipH="1">
            <a:off x="3637457" y="2996466"/>
            <a:ext cx="2800067" cy="9024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8050042" y="3080458"/>
            <a:ext cx="227299" cy="81850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637456" y="3925872"/>
            <a:ext cx="1259136" cy="2661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799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animBg="1"/>
      <p:bldP spid="27" grpId="0" animBg="1"/>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p:sp>
      <p:sp>
        <p:nvSpPr>
          <p:cNvPr id="5" name="Title 4"/>
          <p:cNvSpPr>
            <a:spLocks noGrp="1"/>
          </p:cNvSpPr>
          <p:nvPr>
            <p:ph type="title"/>
          </p:nvPr>
        </p:nvSpPr>
        <p:spPr/>
        <p:txBody>
          <a:bodyPr/>
          <a:lstStyle/>
          <a:p>
            <a:r>
              <a:rPr lang="en-US" dirty="0"/>
              <a:t>Exercise FDAS chart creation</a:t>
            </a:r>
          </a:p>
        </p:txBody>
      </p:sp>
    </p:spTree>
    <p:extLst>
      <p:ext uri="{BB962C8B-B14F-4D97-AF65-F5344CB8AC3E}">
        <p14:creationId xmlns:p14="http://schemas.microsoft.com/office/powerpoint/2010/main" val="2946402898"/>
      </p:ext>
    </p:extLst>
  </p:cSld>
  <p:clrMapOvr>
    <a:masterClrMapping/>
  </p:clrMapOvr>
  <p:transition spd="slow">
    <p:wipe dir="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br>
              <a:rPr lang="en-US" dirty="0"/>
            </a:br>
            <a:r>
              <a:rPr lang="en-US" dirty="0">
                <a:solidFill>
                  <a:schemeClr val="bg1">
                    <a:lumMod val="75000"/>
                  </a:schemeClr>
                </a:solidFill>
              </a:rPr>
              <a:t>FDAS chart creation</a:t>
            </a:r>
            <a:endParaRPr lang="en-US" dirty="0"/>
          </a:p>
        </p:txBody>
      </p:sp>
      <p:sp>
        <p:nvSpPr>
          <p:cNvPr id="9" name="Rectangle 8"/>
          <p:cNvSpPr/>
          <p:nvPr/>
        </p:nvSpPr>
        <p:spPr>
          <a:xfrm>
            <a:off x="342900" y="1268761"/>
            <a:ext cx="10783904" cy="1437317"/>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Use electronic information from thumb Drive “12 – Peyto Intermediate” and </a:t>
            </a:r>
            <a:r>
              <a:rPr lang="en-US" sz="2000" kern="0" dirty="0" err="1">
                <a:solidFill>
                  <a:srgbClr val="000000"/>
                </a:solidFill>
                <a:latin typeface="Arial Narrow" pitchFamily="34" charset="0"/>
              </a:rPr>
              <a:t>callsheet</a:t>
            </a:r>
            <a:r>
              <a:rPr lang="en-US" sz="2000" kern="0" dirty="0">
                <a:solidFill>
                  <a:srgbClr val="000000"/>
                </a:solidFill>
                <a:latin typeface="Arial Narrow" pitchFamily="34" charset="0"/>
              </a:rPr>
              <a:t>/program from Chapter 28 Intermediate Peyto 12-16-051-20 W5M.</a:t>
            </a:r>
          </a:p>
          <a:p>
            <a:pPr marL="271463" indent="-271463">
              <a:spcBef>
                <a:spcPct val="45000"/>
              </a:spcBef>
              <a:buClr>
                <a:srgbClr val="860038"/>
              </a:buClr>
              <a:buFont typeface="Wingdings" pitchFamily="2" charset="2"/>
              <a:buChar char="§"/>
            </a:pPr>
            <a:endParaRPr lang="en-US" sz="1800" kern="0" dirty="0">
              <a:solidFill>
                <a:srgbClr val="000000"/>
              </a:solidFill>
              <a:latin typeface="Arial Narrow" pitchFamily="34" charset="0"/>
            </a:endParaRPr>
          </a:p>
          <a:p>
            <a:pPr marL="728663" lvl="1" indent="-271463">
              <a:spcBef>
                <a:spcPct val="45000"/>
              </a:spcBef>
              <a:buClr>
                <a:srgbClr val="860038"/>
              </a:buClr>
              <a:buFont typeface="Wingdings" pitchFamily="2" charset="2"/>
              <a:buChar char="§"/>
            </a:pPr>
            <a:endParaRPr lang="en-US" sz="1400" kern="0" dirty="0">
              <a:solidFill>
                <a:srgbClr val="000000"/>
              </a:solidFill>
              <a:latin typeface="Arial Narrow" pitchFamily="34" charset="0"/>
            </a:endParaRPr>
          </a:p>
        </p:txBody>
      </p:sp>
    </p:spTree>
    <p:extLst>
      <p:ext uri="{BB962C8B-B14F-4D97-AF65-F5344CB8AC3E}">
        <p14:creationId xmlns:p14="http://schemas.microsoft.com/office/powerpoint/2010/main" val="220129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p:sp>
      <p:sp>
        <p:nvSpPr>
          <p:cNvPr id="5" name="Title 4"/>
          <p:cNvSpPr>
            <a:spLocks noGrp="1"/>
          </p:cNvSpPr>
          <p:nvPr>
            <p:ph type="title"/>
          </p:nvPr>
        </p:nvSpPr>
        <p:spPr/>
        <p:txBody>
          <a:bodyPr/>
          <a:lstStyle/>
          <a:p>
            <a:r>
              <a:rPr lang="en-US" dirty="0"/>
              <a:t>Final Practical</a:t>
            </a:r>
          </a:p>
        </p:txBody>
      </p:sp>
    </p:spTree>
    <p:extLst>
      <p:ext uri="{BB962C8B-B14F-4D97-AF65-F5344CB8AC3E}">
        <p14:creationId xmlns:p14="http://schemas.microsoft.com/office/powerpoint/2010/main" val="1424081835"/>
      </p:ext>
    </p:extLst>
  </p:cSld>
  <p:clrMapOvr>
    <a:masterClrMapping/>
  </p:clrMapOvr>
  <p:transition spd="slow">
    <p:wipe dir="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Final Practical</a:t>
            </a:r>
            <a:br>
              <a:rPr lang="en-CA" dirty="0"/>
            </a:br>
            <a:r>
              <a:rPr lang="en-CA" dirty="0">
                <a:solidFill>
                  <a:schemeClr val="bg1">
                    <a:lumMod val="75000"/>
                  </a:schemeClr>
                </a:solidFill>
                <a:cs typeface="+mj-cs"/>
              </a:rPr>
              <a:t>Instructions</a:t>
            </a:r>
          </a:p>
        </p:txBody>
      </p:sp>
      <p:sp>
        <p:nvSpPr>
          <p:cNvPr id="6" name="Content Placeholder 5"/>
          <p:cNvSpPr>
            <a:spLocks noGrp="1"/>
          </p:cNvSpPr>
          <p:nvPr>
            <p:ph sz="half" idx="2"/>
          </p:nvPr>
        </p:nvSpPr>
        <p:spPr>
          <a:xfrm>
            <a:off x="336342" y="1106905"/>
            <a:ext cx="10285466" cy="5179596"/>
          </a:xfrm>
          <a:solidFill>
            <a:schemeClr val="bg1"/>
          </a:solidFill>
        </p:spPr>
        <p:txBody>
          <a:bodyPr/>
          <a:lstStyle/>
          <a:p>
            <a:r>
              <a:rPr lang="en-US" dirty="0"/>
              <a:t>Assigned a scenario Due 1000 tomorrow to present</a:t>
            </a:r>
          </a:p>
          <a:p>
            <a:pPr lvl="1">
              <a:buClr>
                <a:srgbClr val="610026"/>
              </a:buClr>
            </a:pPr>
            <a:r>
              <a:rPr lang="en-US" sz="2000" dirty="0"/>
              <a:t>Client A  	</a:t>
            </a:r>
          </a:p>
          <a:p>
            <a:pPr lvl="1">
              <a:buClr>
                <a:srgbClr val="610026"/>
              </a:buClr>
            </a:pPr>
            <a:r>
              <a:rPr lang="en-US" sz="2000" dirty="0"/>
              <a:t>Client B </a:t>
            </a:r>
          </a:p>
          <a:p>
            <a:pPr lvl="1">
              <a:buClr>
                <a:srgbClr val="610026"/>
              </a:buClr>
            </a:pPr>
            <a:r>
              <a:rPr lang="en-US" sz="2000" dirty="0"/>
              <a:t>Client C </a:t>
            </a:r>
          </a:p>
          <a:p>
            <a:pPr lvl="1">
              <a:buClr>
                <a:srgbClr val="610026"/>
              </a:buClr>
            </a:pPr>
            <a:r>
              <a:rPr lang="en-US" sz="2000" dirty="0"/>
              <a:t>Client D </a:t>
            </a:r>
          </a:p>
          <a:p>
            <a:pPr lvl="1">
              <a:buClr>
                <a:srgbClr val="610026"/>
              </a:buClr>
            </a:pPr>
            <a:r>
              <a:rPr lang="en-US" sz="2000" dirty="0"/>
              <a:t>Client E </a:t>
            </a:r>
          </a:p>
          <a:p>
            <a:r>
              <a:rPr lang="en-US" dirty="0"/>
              <a:t>Prepare 30 min presentation that covers the following (includes questions from panel)</a:t>
            </a:r>
          </a:p>
          <a:p>
            <a:pPr marL="457200" indent="-457200">
              <a:buFont typeface="+mj-lt"/>
              <a:buAutoNum type="arabicPeriod"/>
            </a:pPr>
            <a:r>
              <a:rPr lang="en-US" dirty="0"/>
              <a:t>Surface Casing - Journey Management Plan STEACS Briefing and Operator Cheat sheet.</a:t>
            </a:r>
          </a:p>
          <a:p>
            <a:pPr marL="457200" indent="-457200">
              <a:buFont typeface="+mj-lt"/>
              <a:buAutoNum type="arabicPeriod"/>
            </a:pPr>
            <a:r>
              <a:rPr lang="en-US" dirty="0"/>
              <a:t>Plugs - Pre-Job Rig/Sanjel STEACS Briefing and Operator Cheat sheet.</a:t>
            </a:r>
          </a:p>
          <a:p>
            <a:pPr marL="457200" indent="-457200">
              <a:buFont typeface="+mj-lt"/>
              <a:buAutoNum type="arabicPeriod"/>
            </a:pPr>
            <a:r>
              <a:rPr lang="en-US" dirty="0"/>
              <a:t>Intermediate – Operator Cheat sheet, FDAS chart, and Treatment report with Invoice.</a:t>
            </a:r>
          </a:p>
          <a:p>
            <a:pPr lvl="1"/>
            <a:endParaRPr lang="en-US" sz="2000" dirty="0"/>
          </a:p>
          <a:p>
            <a:pPr marL="0" indent="0">
              <a:buNone/>
            </a:pPr>
            <a:endParaRPr lang="en-CA" sz="2400" dirty="0"/>
          </a:p>
        </p:txBody>
      </p:sp>
    </p:spTree>
    <p:extLst>
      <p:ext uri="{BB962C8B-B14F-4D97-AF65-F5344CB8AC3E}">
        <p14:creationId xmlns:p14="http://schemas.microsoft.com/office/powerpoint/2010/main" val="2572070182"/>
      </p:ext>
    </p:extLst>
  </p:cSld>
  <p:clrMapOvr>
    <a:masterClrMapping/>
  </p:clrMapOvr>
  <p:transition spd="slow">
    <p:wipe dir="r"/>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Final Practical</a:t>
            </a:r>
            <a:br>
              <a:rPr lang="en-CA" dirty="0"/>
            </a:br>
            <a:r>
              <a:rPr lang="en-CA" dirty="0">
                <a:solidFill>
                  <a:schemeClr val="bg1">
                    <a:lumMod val="75000"/>
                  </a:schemeClr>
                </a:solidFill>
                <a:cs typeface="+mj-cs"/>
              </a:rPr>
              <a:t>Instructions</a:t>
            </a:r>
          </a:p>
        </p:txBody>
      </p:sp>
      <p:sp>
        <p:nvSpPr>
          <p:cNvPr id="6" name="Content Placeholder 5"/>
          <p:cNvSpPr>
            <a:spLocks noGrp="1"/>
          </p:cNvSpPr>
          <p:nvPr>
            <p:ph sz="half" idx="2"/>
          </p:nvPr>
        </p:nvSpPr>
        <p:spPr>
          <a:xfrm>
            <a:off x="336341" y="1049154"/>
            <a:ext cx="9671395" cy="5084519"/>
          </a:xfrm>
        </p:spPr>
        <p:txBody>
          <a:bodyPr/>
          <a:lstStyle/>
          <a:p>
            <a:r>
              <a:rPr lang="en-US" dirty="0"/>
              <a:t>Gather information and the proper forms before you depart:</a:t>
            </a:r>
          </a:p>
          <a:p>
            <a:pPr marL="457200" indent="-457200">
              <a:buFont typeface="+mj-lt"/>
              <a:buAutoNum type="arabicPeriod"/>
            </a:pPr>
            <a:r>
              <a:rPr lang="en-US" dirty="0"/>
              <a:t>Surface Casing:</a:t>
            </a:r>
          </a:p>
          <a:p>
            <a:pPr lvl="1">
              <a:buClr>
                <a:srgbClr val="610026"/>
              </a:buClr>
            </a:pPr>
            <a:r>
              <a:rPr lang="en-US" sz="2000" dirty="0"/>
              <a:t>Need FRM-HSE-014 – Journey Management Plan Checklist (Chapter 31).</a:t>
            </a:r>
          </a:p>
          <a:p>
            <a:pPr lvl="1">
              <a:buClr>
                <a:srgbClr val="610026"/>
              </a:buClr>
            </a:pPr>
            <a:r>
              <a:rPr lang="en-US" sz="2000" dirty="0"/>
              <a:t>Need FRM-HSE-013 – Journey Management High Risk Plan (Chapter 31).</a:t>
            </a:r>
          </a:p>
          <a:p>
            <a:pPr lvl="1">
              <a:buClr>
                <a:srgbClr val="610026"/>
              </a:buClr>
            </a:pPr>
            <a:r>
              <a:rPr lang="en-US" sz="2000" dirty="0"/>
              <a:t>Print off the Surface Casing </a:t>
            </a:r>
            <a:r>
              <a:rPr lang="en-US" sz="2000" dirty="0" err="1"/>
              <a:t>callsheet</a:t>
            </a:r>
            <a:r>
              <a:rPr lang="en-US" sz="2000" dirty="0"/>
              <a:t> and program for the Client you have been assigned.</a:t>
            </a:r>
          </a:p>
          <a:p>
            <a:pPr lvl="1">
              <a:buClr>
                <a:srgbClr val="610026"/>
              </a:buClr>
            </a:pPr>
            <a:r>
              <a:rPr lang="en-US" sz="2000" dirty="0"/>
              <a:t>Have a meeting with the OSR to confirm all the program details.</a:t>
            </a:r>
          </a:p>
          <a:p>
            <a:pPr marL="457200" indent="-457200">
              <a:buFont typeface="+mj-lt"/>
              <a:buAutoNum type="arabicPeriod"/>
            </a:pPr>
            <a:r>
              <a:rPr lang="en-US" dirty="0"/>
              <a:t>Plugs:</a:t>
            </a:r>
          </a:p>
          <a:p>
            <a:pPr lvl="1">
              <a:buClr>
                <a:srgbClr val="610026"/>
              </a:buClr>
            </a:pPr>
            <a:r>
              <a:rPr lang="en-US" sz="2000" dirty="0"/>
              <a:t>Need FRM-HSE-015a – Crew Briefing – Job Site (Chapter 31).</a:t>
            </a:r>
          </a:p>
          <a:p>
            <a:pPr lvl="1">
              <a:buClr>
                <a:srgbClr val="610026"/>
              </a:buClr>
            </a:pPr>
            <a:r>
              <a:rPr lang="en-US" sz="2000" dirty="0"/>
              <a:t>Need FRM-HSE-034 – Attendance Record (Chapter 31).</a:t>
            </a:r>
          </a:p>
          <a:p>
            <a:pPr lvl="1">
              <a:buClr>
                <a:srgbClr val="610026"/>
              </a:buClr>
            </a:pPr>
            <a:r>
              <a:rPr lang="en-US" sz="2000" dirty="0"/>
              <a:t>Print off the Plugs </a:t>
            </a:r>
            <a:r>
              <a:rPr lang="en-US" sz="2000" dirty="0" err="1"/>
              <a:t>callsheet</a:t>
            </a:r>
            <a:r>
              <a:rPr lang="en-US" sz="2000" dirty="0"/>
              <a:t> and program for the Client you have been assigned.</a:t>
            </a:r>
          </a:p>
          <a:p>
            <a:pPr lvl="1">
              <a:buClr>
                <a:srgbClr val="610026"/>
              </a:buClr>
            </a:pPr>
            <a:r>
              <a:rPr lang="en-US" sz="2000" dirty="0"/>
              <a:t>Confirm that you have all the job information to do the calculations.</a:t>
            </a:r>
          </a:p>
        </p:txBody>
      </p:sp>
    </p:spTree>
    <p:extLst>
      <p:ext uri="{BB962C8B-B14F-4D97-AF65-F5344CB8AC3E}">
        <p14:creationId xmlns:p14="http://schemas.microsoft.com/office/powerpoint/2010/main" val="207696510"/>
      </p:ext>
    </p:extLst>
  </p:cSld>
  <p:clrMapOvr>
    <a:masterClrMapping/>
  </p:clrMapOvr>
  <p:transition spd="slow">
    <p:wipe dir="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Final Practical</a:t>
            </a:r>
            <a:br>
              <a:rPr lang="en-CA" dirty="0"/>
            </a:br>
            <a:r>
              <a:rPr lang="en-CA" dirty="0">
                <a:solidFill>
                  <a:schemeClr val="bg1">
                    <a:lumMod val="75000"/>
                  </a:schemeClr>
                </a:solidFill>
                <a:cs typeface="+mj-cs"/>
              </a:rPr>
              <a:t>Instructions</a:t>
            </a:r>
          </a:p>
        </p:txBody>
      </p:sp>
      <p:sp>
        <p:nvSpPr>
          <p:cNvPr id="6" name="Content Placeholder 5"/>
          <p:cNvSpPr>
            <a:spLocks noGrp="1"/>
          </p:cNvSpPr>
          <p:nvPr>
            <p:ph sz="half" idx="2"/>
          </p:nvPr>
        </p:nvSpPr>
        <p:spPr>
          <a:xfrm>
            <a:off x="336341" y="1078030"/>
            <a:ext cx="11464232" cy="5055644"/>
          </a:xfrm>
        </p:spPr>
        <p:txBody>
          <a:bodyPr/>
          <a:lstStyle/>
          <a:p>
            <a:r>
              <a:rPr lang="en-US" dirty="0"/>
              <a:t>Gather information and the proper forms before you depart:</a:t>
            </a:r>
          </a:p>
          <a:p>
            <a:pPr marL="457200" indent="-457200">
              <a:buFont typeface="+mj-lt"/>
              <a:buAutoNum type="arabicPeriod" startAt="3"/>
            </a:pPr>
            <a:r>
              <a:rPr lang="en-US" dirty="0"/>
              <a:t>Intermediate/Production:</a:t>
            </a:r>
          </a:p>
          <a:p>
            <a:pPr lvl="1">
              <a:buClr>
                <a:srgbClr val="610026"/>
              </a:buClr>
            </a:pPr>
            <a:r>
              <a:rPr lang="en-US" sz="2000" dirty="0"/>
              <a:t>Get the MDB file from the instructor to do the FDAS chart.</a:t>
            </a:r>
          </a:p>
          <a:p>
            <a:pPr lvl="1">
              <a:buClr>
                <a:srgbClr val="610026"/>
              </a:buClr>
            </a:pPr>
            <a:r>
              <a:rPr lang="en-US" sz="2000" dirty="0"/>
              <a:t>Take the laptop that is assigned to you home so you can do the eService Ticket/Report.</a:t>
            </a:r>
          </a:p>
          <a:p>
            <a:pPr lvl="1">
              <a:buClr>
                <a:srgbClr val="610026"/>
              </a:buClr>
            </a:pPr>
            <a:r>
              <a:rPr lang="en-US" sz="2000" dirty="0"/>
              <a:t>Print off the Intermediate/Production </a:t>
            </a:r>
            <a:r>
              <a:rPr lang="en-US" sz="2000" dirty="0" err="1"/>
              <a:t>callsheet</a:t>
            </a:r>
            <a:r>
              <a:rPr lang="en-US" sz="2000" dirty="0"/>
              <a:t> and program for the Client you have been assigned.</a:t>
            </a:r>
          </a:p>
          <a:p>
            <a:pPr lvl="1">
              <a:buClr>
                <a:srgbClr val="610026"/>
              </a:buClr>
            </a:pPr>
            <a:r>
              <a:rPr lang="en-US" sz="2000" dirty="0"/>
              <a:t>Confirm that you have all the job information to do the calculations (there will be no on site changes to the program).</a:t>
            </a:r>
          </a:p>
          <a:p>
            <a:pPr marL="820738" lvl="1" indent="-457200">
              <a:buClr>
                <a:srgbClr val="860038"/>
              </a:buClr>
              <a:buFont typeface="Wingdings" panose="05000000000000000000" pitchFamily="2" charset="2"/>
              <a:buChar char="§"/>
            </a:pPr>
            <a:endParaRPr lang="en-US" sz="2000" dirty="0"/>
          </a:p>
          <a:p>
            <a:pPr marL="820738" lvl="1" indent="-457200">
              <a:buClr>
                <a:srgbClr val="860038"/>
              </a:buClr>
              <a:buFont typeface="Wingdings" panose="05000000000000000000" pitchFamily="2" charset="2"/>
              <a:buChar char="§"/>
            </a:pPr>
            <a:endParaRPr lang="en-US" sz="2000" dirty="0"/>
          </a:p>
          <a:p>
            <a:pPr marL="820738" lvl="1" indent="-457200">
              <a:buClr>
                <a:srgbClr val="860038"/>
              </a:buClr>
              <a:buFont typeface="Wingdings" panose="05000000000000000000" pitchFamily="2" charset="2"/>
              <a:buChar char="§"/>
            </a:pPr>
            <a:endParaRPr lang="en-US" sz="2000" dirty="0"/>
          </a:p>
          <a:p>
            <a:pPr marL="0" indent="0">
              <a:buNone/>
            </a:pPr>
            <a:endParaRPr lang="en-CA" dirty="0"/>
          </a:p>
        </p:txBody>
      </p:sp>
    </p:spTree>
    <p:extLst>
      <p:ext uri="{BB962C8B-B14F-4D97-AF65-F5344CB8AC3E}">
        <p14:creationId xmlns:p14="http://schemas.microsoft.com/office/powerpoint/2010/main" val="676113532"/>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Journey management</a:t>
            </a:r>
            <a:br>
              <a:rPr lang="en-US" dirty="0"/>
            </a:br>
            <a:r>
              <a:rPr lang="en-US" dirty="0">
                <a:solidFill>
                  <a:schemeClr val="bg1">
                    <a:lumMod val="75000"/>
                  </a:schemeClr>
                </a:solidFill>
              </a:rPr>
              <a:t>demonstration</a:t>
            </a:r>
            <a:endParaRPr lang="en-US" dirty="0"/>
          </a:p>
        </p:txBody>
      </p:sp>
      <p:sp>
        <p:nvSpPr>
          <p:cNvPr id="9" name="Rectangle 8"/>
          <p:cNvSpPr/>
          <p:nvPr/>
        </p:nvSpPr>
        <p:spPr>
          <a:xfrm>
            <a:off x="342900" y="1394491"/>
            <a:ext cx="10085071" cy="723275"/>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Fill out where the planned stops are and the time that you called in, dispatch or your manager needs to sign the document approving the trip.</a:t>
            </a:r>
          </a:p>
        </p:txBody>
      </p:sp>
      <p:pic>
        <p:nvPicPr>
          <p:cNvPr id="5" name="Picture 4">
            <a:extLst>
              <a:ext uri="{FF2B5EF4-FFF2-40B4-BE49-F238E27FC236}">
                <a16:creationId xmlns:a16="http://schemas.microsoft.com/office/drawing/2014/main" id="{62560660-E33A-4917-9DEA-D196E189B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203" y="2876619"/>
            <a:ext cx="9983593" cy="2686425"/>
          </a:xfrm>
          <a:prstGeom prst="rect">
            <a:avLst/>
          </a:prstGeom>
        </p:spPr>
      </p:pic>
    </p:spTree>
    <p:extLst>
      <p:ext uri="{BB962C8B-B14F-4D97-AF65-F5344CB8AC3E}">
        <p14:creationId xmlns:p14="http://schemas.microsoft.com/office/powerpoint/2010/main" val="184986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risk Journey management </a:t>
            </a:r>
            <a:br>
              <a:rPr lang="en-US" dirty="0"/>
            </a:br>
            <a:r>
              <a:rPr lang="en-US" dirty="0">
                <a:solidFill>
                  <a:schemeClr val="bg1">
                    <a:lumMod val="75000"/>
                  </a:schemeClr>
                </a:solidFill>
              </a:rPr>
              <a:t>demonstration</a:t>
            </a:r>
            <a:endParaRPr lang="en-US" dirty="0"/>
          </a:p>
        </p:txBody>
      </p:sp>
      <p:sp>
        <p:nvSpPr>
          <p:cNvPr id="9" name="Rectangle 8"/>
          <p:cNvSpPr/>
          <p:nvPr/>
        </p:nvSpPr>
        <p:spPr>
          <a:xfrm>
            <a:off x="342900" y="1394490"/>
            <a:ext cx="10085071" cy="1038746"/>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Fill out FRM-HSE-013 – Journey Management High Risk Plan. Specify all the restrictions or conditions that are placed on the trip (</a:t>
            </a:r>
            <a:r>
              <a:rPr lang="en-US" sz="2000" kern="0" dirty="0" err="1">
                <a:solidFill>
                  <a:srgbClr val="000000"/>
                </a:solidFill>
                <a:latin typeface="Arial Narrow" pitchFamily="34" charset="0"/>
              </a:rPr>
              <a:t>ie</a:t>
            </a:r>
            <a:r>
              <a:rPr lang="en-US" sz="2000" kern="0" dirty="0">
                <a:solidFill>
                  <a:srgbClr val="000000"/>
                </a:solidFill>
                <a:latin typeface="Arial Narrow" pitchFamily="34" charset="0"/>
              </a:rPr>
              <a:t>. Speed limits, when to terminate the trip, planned stops, rules for multi-personnel vehicles, etc.)</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176" y="2583180"/>
            <a:ext cx="8646795" cy="3450374"/>
          </a:xfrm>
          <a:prstGeom prst="rect">
            <a:avLst/>
          </a:prstGeom>
        </p:spPr>
      </p:pic>
    </p:spTree>
    <p:extLst>
      <p:ext uri="{BB962C8B-B14F-4D97-AF65-F5344CB8AC3E}">
        <p14:creationId xmlns:p14="http://schemas.microsoft.com/office/powerpoint/2010/main" val="416285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5"/>
          <p:cNvSpPr/>
          <p:nvPr/>
        </p:nvSpPr>
        <p:spPr>
          <a:xfrm>
            <a:off x="510139" y="1437813"/>
            <a:ext cx="8327389" cy="457200"/>
          </a:xfrm>
          <a:custGeom>
            <a:avLst/>
            <a:gdLst/>
            <a:ahLst/>
            <a:cxnLst/>
            <a:rect l="l" t="t" r="r" b="b"/>
            <a:pathLst>
              <a:path w="8327390" h="437514">
                <a:moveTo>
                  <a:pt x="0" y="0"/>
                </a:moveTo>
                <a:lnTo>
                  <a:pt x="8326793" y="0"/>
                </a:lnTo>
                <a:lnTo>
                  <a:pt x="8326793" y="437045"/>
                </a:lnTo>
                <a:lnTo>
                  <a:pt x="0" y="437045"/>
                </a:lnTo>
                <a:lnTo>
                  <a:pt x="0" y="0"/>
                </a:lnTo>
                <a:close/>
              </a:path>
            </a:pathLst>
          </a:custGeom>
          <a:solidFill>
            <a:schemeClr val="bg1">
              <a:lumMod val="85000"/>
            </a:schemeClr>
          </a:solidFill>
        </p:spPr>
        <p:txBody>
          <a:bodyPr wrap="square" lIns="0" tIns="0" rIns="0" bIns="0" rtlCol="0" anchor="ctr" anchorCtr="0"/>
          <a:lstStyle/>
          <a:p>
            <a:pPr marL="91440"/>
            <a:r>
              <a:rPr lang="en-US" b="1" dirty="0">
                <a:solidFill>
                  <a:srgbClr val="6E273D"/>
                </a:solidFill>
                <a:latin typeface="Arial Narrow"/>
                <a:cs typeface="Arial Narrow"/>
              </a:rPr>
              <a:t>Day 2</a:t>
            </a:r>
            <a:endParaRPr b="1" dirty="0">
              <a:solidFill>
                <a:srgbClr val="6E273D"/>
              </a:solidFill>
              <a:latin typeface="Arial Narrow"/>
              <a:cs typeface="Arial Narrow"/>
            </a:endParaRPr>
          </a:p>
        </p:txBody>
      </p:sp>
      <p:sp>
        <p:nvSpPr>
          <p:cNvPr id="3" name="object 3"/>
          <p:cNvSpPr/>
          <p:nvPr/>
        </p:nvSpPr>
        <p:spPr>
          <a:xfrm>
            <a:off x="1524000" y="1124743"/>
            <a:ext cx="9144000" cy="0"/>
          </a:xfrm>
          <a:custGeom>
            <a:avLst/>
            <a:gdLst/>
            <a:ahLst/>
            <a:cxnLst/>
            <a:rect l="l" t="t" r="r" b="b"/>
            <a:pathLst>
              <a:path w="9144000">
                <a:moveTo>
                  <a:pt x="0" y="0"/>
                </a:moveTo>
                <a:lnTo>
                  <a:pt x="9144000" y="0"/>
                </a:lnTo>
              </a:path>
            </a:pathLst>
          </a:custGeom>
          <a:ln w="25400">
            <a:solidFill>
              <a:srgbClr val="860036"/>
            </a:solidFill>
          </a:ln>
        </p:spPr>
        <p:txBody>
          <a:bodyPr wrap="square" lIns="0" tIns="0" rIns="0" bIns="0" rtlCol="0"/>
          <a:lstStyle/>
          <a:p>
            <a:endParaRPr dirty="0"/>
          </a:p>
        </p:txBody>
      </p:sp>
      <p:sp>
        <p:nvSpPr>
          <p:cNvPr id="12" name="object 12"/>
          <p:cNvSpPr txBox="1">
            <a:spLocks noGrp="1"/>
          </p:cNvSpPr>
          <p:nvPr>
            <p:ph type="title"/>
          </p:nvPr>
        </p:nvSpPr>
        <p:spPr>
          <a:xfrm>
            <a:off x="510139" y="618806"/>
            <a:ext cx="10116586" cy="492443"/>
          </a:xfrm>
          <a:prstGeom prst="rect">
            <a:avLst/>
          </a:prstGeom>
        </p:spPr>
        <p:txBody>
          <a:bodyPr vert="horz" wrap="square" lIns="0" tIns="0" rIns="0" bIns="0" numCol="1" rtlCol="0" anchor="b" anchorCtr="0" compatLnSpc="1">
            <a:prstTxWarp prst="textNoShape">
              <a:avLst/>
            </a:prstTxWarp>
            <a:spAutoFit/>
          </a:bodyPr>
          <a:lstStyle/>
          <a:p>
            <a:pPr marL="12700">
              <a:lnSpc>
                <a:spcPct val="100000"/>
              </a:lnSpc>
            </a:pPr>
            <a:r>
              <a:rPr spc="-20" dirty="0"/>
              <a:t>AG</a:t>
            </a:r>
            <a:r>
              <a:rPr spc="-30" dirty="0"/>
              <a:t>E</a:t>
            </a:r>
            <a:r>
              <a:rPr spc="-20" dirty="0"/>
              <a:t>NDA</a:t>
            </a:r>
          </a:p>
        </p:txBody>
      </p:sp>
      <p:sp>
        <p:nvSpPr>
          <p:cNvPr id="53" name="object 3"/>
          <p:cNvSpPr/>
          <p:nvPr/>
        </p:nvSpPr>
        <p:spPr>
          <a:xfrm>
            <a:off x="1524000" y="1124743"/>
            <a:ext cx="9144000" cy="0"/>
          </a:xfrm>
          <a:custGeom>
            <a:avLst/>
            <a:gdLst/>
            <a:ahLst/>
            <a:cxnLst/>
            <a:rect l="l" t="t" r="r" b="b"/>
            <a:pathLst>
              <a:path w="9144000">
                <a:moveTo>
                  <a:pt x="0" y="0"/>
                </a:moveTo>
                <a:lnTo>
                  <a:pt x="9144000" y="0"/>
                </a:lnTo>
              </a:path>
            </a:pathLst>
          </a:custGeom>
          <a:ln w="25400">
            <a:solidFill>
              <a:srgbClr val="860036"/>
            </a:solidFill>
          </a:ln>
        </p:spPr>
        <p:txBody>
          <a:bodyPr wrap="square" lIns="0" tIns="0" rIns="0" bIns="0" rtlCol="0"/>
          <a:lstStyle/>
          <a:p>
            <a:endParaRPr dirty="0"/>
          </a:p>
        </p:txBody>
      </p:sp>
      <p:pic>
        <p:nvPicPr>
          <p:cNvPr id="2" name="Picture 1">
            <a:extLst>
              <a:ext uri="{FF2B5EF4-FFF2-40B4-BE49-F238E27FC236}">
                <a16:creationId xmlns:a16="http://schemas.microsoft.com/office/drawing/2014/main" id="{85EFBBAC-4E85-4AEF-8209-F566BB602D3F}"/>
              </a:ext>
            </a:extLst>
          </p:cNvPr>
          <p:cNvPicPr>
            <a:picLocks noChangeAspect="1"/>
          </p:cNvPicPr>
          <p:nvPr/>
        </p:nvPicPr>
        <p:blipFill>
          <a:blip r:embed="rId3"/>
          <a:stretch>
            <a:fillRect/>
          </a:stretch>
        </p:blipFill>
        <p:spPr>
          <a:xfrm>
            <a:off x="509245" y="1895013"/>
            <a:ext cx="6069958" cy="2865146"/>
          </a:xfrm>
          <a:prstGeom prst="rect">
            <a:avLst/>
          </a:prstGeom>
        </p:spPr>
      </p:pic>
      <p:sp>
        <p:nvSpPr>
          <p:cNvPr id="5" name="Rectangle 4"/>
          <p:cNvSpPr/>
          <p:nvPr/>
        </p:nvSpPr>
        <p:spPr>
          <a:xfrm>
            <a:off x="6578308" y="1524000"/>
            <a:ext cx="4049485" cy="4663440"/>
          </a:xfrm>
          <a:prstGeom prst="rect">
            <a:avLst/>
          </a:prstGeom>
          <a:blipFill>
            <a:blip r:embed="rId4"/>
            <a:srcRect/>
            <a:stretch>
              <a:fillRect l="-10841" r="-1200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719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risk Journey management </a:t>
            </a:r>
            <a:br>
              <a:rPr lang="en-US" dirty="0"/>
            </a:br>
            <a:r>
              <a:rPr lang="en-US" dirty="0">
                <a:solidFill>
                  <a:schemeClr val="bg1">
                    <a:lumMod val="75000"/>
                  </a:schemeClr>
                </a:solidFill>
              </a:rPr>
              <a:t>demonstration </a:t>
            </a:r>
            <a:endParaRPr lang="en-US" dirty="0"/>
          </a:p>
        </p:txBody>
      </p:sp>
      <p:sp>
        <p:nvSpPr>
          <p:cNvPr id="9" name="Rectangle 8"/>
          <p:cNvSpPr/>
          <p:nvPr/>
        </p:nvSpPr>
        <p:spPr>
          <a:xfrm>
            <a:off x="342900" y="1394490"/>
            <a:ext cx="10085071" cy="1038746"/>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Fill out the additional controls/notes section, this is for guidelines that you don’t have enough room for in the Plan Details section or that don’t fit into any category. The plan must be signed off on by management.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175" y="2693396"/>
            <a:ext cx="8646795" cy="3560160"/>
          </a:xfrm>
          <a:prstGeom prst="rect">
            <a:avLst/>
          </a:prstGeom>
        </p:spPr>
      </p:pic>
    </p:spTree>
    <p:extLst>
      <p:ext uri="{BB962C8B-B14F-4D97-AF65-F5344CB8AC3E}">
        <p14:creationId xmlns:p14="http://schemas.microsoft.com/office/powerpoint/2010/main" val="265903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Journey management</a:t>
            </a:r>
            <a:br>
              <a:rPr lang="en-US" dirty="0"/>
            </a:br>
            <a:r>
              <a:rPr lang="en-US" dirty="0">
                <a:solidFill>
                  <a:schemeClr val="bg1">
                    <a:lumMod val="75000"/>
                  </a:schemeClr>
                </a:solidFill>
              </a:rPr>
              <a:t>demonstration </a:t>
            </a:r>
            <a:endParaRPr lang="en-US" dirty="0"/>
          </a:p>
        </p:txBody>
      </p:sp>
      <p:sp>
        <p:nvSpPr>
          <p:cNvPr id="9" name="Rectangle 8"/>
          <p:cNvSpPr/>
          <p:nvPr/>
        </p:nvSpPr>
        <p:spPr>
          <a:xfrm>
            <a:off x="342900" y="1268760"/>
            <a:ext cx="10060405" cy="5127173"/>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57.4 km to location total</a:t>
            </a:r>
          </a:p>
          <a:p>
            <a:pPr marL="914400" lvl="1" indent="-4572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44 km on main roads @ 80 km/h max </a:t>
            </a:r>
            <a:r>
              <a:rPr lang="en-US" sz="2000" kern="0" dirty="0" err="1">
                <a:solidFill>
                  <a:srgbClr val="000000"/>
                </a:solidFill>
                <a:latin typeface="Arial Narrow" pitchFamily="34" charset="0"/>
              </a:rPr>
              <a:t>avg</a:t>
            </a:r>
            <a:endParaRPr lang="en-US" sz="2000" kern="0" dirty="0">
              <a:solidFill>
                <a:srgbClr val="000000"/>
              </a:solidFill>
              <a:latin typeface="Arial Narrow" pitchFamily="34" charset="0"/>
            </a:endParaRPr>
          </a:p>
          <a:p>
            <a:pPr marL="1371600" lvl="2" indent="-4572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44 km÷80 km/h = 0.55 h×60 min/h = 33 min</a:t>
            </a:r>
          </a:p>
          <a:p>
            <a:pPr marL="914400" lvl="1" indent="-4572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13.4 km on unpaved road @ 50 km/h max </a:t>
            </a:r>
            <a:r>
              <a:rPr lang="en-US" sz="2000" kern="0" dirty="0" err="1">
                <a:solidFill>
                  <a:srgbClr val="000000"/>
                </a:solidFill>
                <a:latin typeface="Arial Narrow" pitchFamily="34" charset="0"/>
              </a:rPr>
              <a:t>avg</a:t>
            </a:r>
            <a:endParaRPr lang="en-US" sz="2000" kern="0" dirty="0">
              <a:solidFill>
                <a:srgbClr val="000000"/>
              </a:solidFill>
              <a:latin typeface="Arial Narrow" pitchFamily="34" charset="0"/>
            </a:endParaRPr>
          </a:p>
          <a:p>
            <a:pPr marL="1371600" lvl="2" indent="-4572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13.4 km÷50km/h = 0.27 h×60 min/h = 16 min</a:t>
            </a:r>
          </a:p>
          <a:p>
            <a:pPr marL="914400" lvl="1" indent="-4572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Chaining up takes approximately 30 min</a:t>
            </a:r>
          </a:p>
          <a:p>
            <a:pPr marL="914400" lvl="1" indent="-4572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Total time = 33 min + 16 min + 30 min = 79 min </a:t>
            </a:r>
          </a:p>
          <a:p>
            <a:pPr marL="457200" indent="-457200">
              <a:spcBef>
                <a:spcPct val="45000"/>
              </a:spcBef>
              <a:buClr>
                <a:srgbClr val="860038"/>
              </a:buClr>
              <a:buFont typeface="Wingdings" panose="05000000000000000000" pitchFamily="2" charset="2"/>
              <a:buChar char="§"/>
            </a:pPr>
            <a:r>
              <a:rPr lang="en-US" sz="2000" kern="0" dirty="0">
                <a:solidFill>
                  <a:srgbClr val="000000"/>
                </a:solidFill>
                <a:latin typeface="Arial Narrow" pitchFamily="34" charset="0"/>
              </a:rPr>
              <a:t>Add 15 minutes for each VI performed and additional time for other factors such as chaining up    </a:t>
            </a:r>
          </a:p>
          <a:p>
            <a:pPr marL="728663" lvl="1"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a:p>
            <a:pPr marL="271463" indent="-271463">
              <a:spcBef>
                <a:spcPct val="45000"/>
              </a:spcBef>
              <a:buClr>
                <a:srgbClr val="860038"/>
              </a:buClr>
              <a:buFont typeface="Wingdings" pitchFamily="2" charset="2"/>
              <a:buChar char="§"/>
            </a:pPr>
            <a:endParaRPr lang="en-US" sz="2800" kern="0" dirty="0">
              <a:solidFill>
                <a:srgbClr val="000000"/>
              </a:solidFill>
              <a:latin typeface="Arial Narrow" pitchFamily="34" charset="0"/>
            </a:endParaRPr>
          </a:p>
          <a:p>
            <a:pPr marL="728663" lvl="1" indent="-271463">
              <a:spcBef>
                <a:spcPct val="45000"/>
              </a:spcBef>
              <a:buClr>
                <a:srgbClr val="860038"/>
              </a:buClr>
              <a:buFont typeface="Wingdings" pitchFamily="2" charset="2"/>
              <a:buChar char="§"/>
            </a:pPr>
            <a:endParaRPr lang="en-US" sz="2000" kern="0" dirty="0">
              <a:solidFill>
                <a:srgbClr val="000000"/>
              </a:solidFill>
              <a:latin typeface="Arial Narrow" pitchFamily="34" charset="0"/>
            </a:endParaRPr>
          </a:p>
        </p:txBody>
      </p:sp>
    </p:spTree>
    <p:extLst>
      <p:ext uri="{BB962C8B-B14F-4D97-AF65-F5344CB8AC3E}">
        <p14:creationId xmlns:p14="http://schemas.microsoft.com/office/powerpoint/2010/main" val="362156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Journey management </a:t>
            </a:r>
            <a:br>
              <a:rPr lang="en-US" dirty="0"/>
            </a:br>
            <a:r>
              <a:rPr lang="en-US" dirty="0">
                <a:solidFill>
                  <a:schemeClr val="bg1">
                    <a:lumMod val="75000"/>
                  </a:schemeClr>
                </a:solidFill>
              </a:rPr>
              <a:t>imitation </a:t>
            </a:r>
            <a:endParaRPr lang="en-US" dirty="0"/>
          </a:p>
        </p:txBody>
      </p:sp>
      <p:sp>
        <p:nvSpPr>
          <p:cNvPr id="9" name="Rectangle 8"/>
          <p:cNvSpPr/>
          <p:nvPr/>
        </p:nvSpPr>
        <p:spPr>
          <a:xfrm>
            <a:off x="342900" y="1111248"/>
            <a:ext cx="9882338" cy="5901231"/>
          </a:xfrm>
          <a:prstGeom prst="rect">
            <a:avLst/>
          </a:prstGeom>
        </p:spPr>
        <p:txBody>
          <a:bodyPr wrap="square">
            <a:spAutoFit/>
          </a:bodyPr>
          <a:lstStyle/>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Sanjel in position to get more work from Peyto W5M from a competitor. Next job is at 3-25-051-20 W5M. See call sheet 1067780 in Chapter 5, time now is 1700. Time on location has been changed to 2000hrs. It snowed last night but not snowing now. There is a steep hill into location so stop and chain up at entrance to lease road. </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Crew all had 8 hrs since last on duty time</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John Doe Driving bulker 746104 from Red Deer – been fighting with wife and does not know roads in Edson well. Unconfident on hills</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Bob Thornton Driving Bulk 746105 and coming from Edson with you at shop</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Jeff Styles Driving SCMT 445002 from Edson – likes to drink on days off</a:t>
            </a:r>
          </a:p>
          <a:p>
            <a:pPr marL="728663" lvl="1"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Yourself in PU 201001 </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Grab all required paperwork which is in Chapter 5.</a:t>
            </a:r>
          </a:p>
          <a:p>
            <a:pPr marL="271463" indent="-271463">
              <a:spcBef>
                <a:spcPct val="45000"/>
              </a:spcBef>
              <a:buClr>
                <a:srgbClr val="860038"/>
              </a:buClr>
              <a:buFont typeface="Wingdings" pitchFamily="2" charset="2"/>
              <a:buChar char="§"/>
            </a:pPr>
            <a:r>
              <a:rPr lang="en-US" sz="2000" kern="0" dirty="0">
                <a:solidFill>
                  <a:srgbClr val="000000"/>
                </a:solidFill>
                <a:latin typeface="Arial Narrow" pitchFamily="34" charset="0"/>
              </a:rPr>
              <a:t>In groups fill out FRM-HSE-014 JMC, fill out FRM-HSE-013 JMHRP, and use the computer to plan the route (using sites such as LSD locator).</a:t>
            </a:r>
          </a:p>
          <a:p>
            <a:pPr marL="271463" indent="-271463">
              <a:spcBef>
                <a:spcPct val="45000"/>
              </a:spcBef>
              <a:buClr>
                <a:srgbClr val="860038"/>
              </a:buClr>
              <a:buFont typeface="Wingdings" pitchFamily="2" charset="2"/>
              <a:buChar char="§"/>
            </a:pPr>
            <a:endParaRPr lang="en-US" sz="1800" kern="0" dirty="0">
              <a:solidFill>
                <a:srgbClr val="000000"/>
              </a:solidFill>
              <a:latin typeface="Arial Narrow" pitchFamily="34" charset="0"/>
            </a:endParaRPr>
          </a:p>
          <a:p>
            <a:pPr marL="728663" lvl="1" indent="-271463">
              <a:spcBef>
                <a:spcPct val="45000"/>
              </a:spcBef>
              <a:buClr>
                <a:srgbClr val="860038"/>
              </a:buClr>
              <a:buFont typeface="Wingdings" pitchFamily="2" charset="2"/>
              <a:buChar char="§"/>
            </a:pPr>
            <a:endParaRPr lang="en-US" sz="1400" kern="0" dirty="0">
              <a:solidFill>
                <a:srgbClr val="000000"/>
              </a:solidFill>
              <a:latin typeface="Arial Narrow" pitchFamily="34" charset="0"/>
            </a:endParaRPr>
          </a:p>
        </p:txBody>
      </p:sp>
    </p:spTree>
    <p:extLst>
      <p:ext uri="{BB962C8B-B14F-4D97-AF65-F5344CB8AC3E}">
        <p14:creationId xmlns:p14="http://schemas.microsoft.com/office/powerpoint/2010/main" val="75170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preferRelativeResize="0">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410632"/>
          </a:xfrm>
          <a:prstGeom prst="rect">
            <a:avLst/>
          </a:prstGeom>
        </p:spPr>
      </p:pic>
      <p:sp>
        <p:nvSpPr>
          <p:cNvPr id="6" name="Title 4"/>
          <p:cNvSpPr>
            <a:spLocks noGrp="1"/>
          </p:cNvSpPr>
          <p:nvPr>
            <p:ph type="title" hasCustomPrompt="1"/>
          </p:nvPr>
        </p:nvSpPr>
        <p:spPr>
          <a:xfrm>
            <a:off x="1419911" y="1556792"/>
            <a:ext cx="7480548" cy="1491208"/>
          </a:xfrm>
        </p:spPr>
        <p:txBody>
          <a:bodyPr anchor="t" anchorCtr="0"/>
          <a:lstStyle>
            <a:lvl1pPr>
              <a:defRPr sz="5400">
                <a:solidFill>
                  <a:schemeClr val="bg1"/>
                </a:solidFill>
              </a:defRPr>
            </a:lvl1pPr>
          </a:lstStyle>
          <a:p>
            <a:r>
              <a:rPr lang="en-US" sz="3600" dirty="0"/>
              <a:t>Hole preparation &amp;</a:t>
            </a:r>
            <a:br>
              <a:rPr lang="en-US" sz="3600" dirty="0"/>
            </a:br>
            <a:r>
              <a:rPr lang="en-US" sz="3600" dirty="0"/>
              <a:t>pre-flushes and spacers </a:t>
            </a:r>
            <a:endParaRPr lang="en-CA" sz="3600" dirty="0"/>
          </a:p>
        </p:txBody>
      </p:sp>
      <p:sp>
        <p:nvSpPr>
          <p:cNvPr id="7" name="Subtitle 2"/>
          <p:cNvSpPr txBox="1">
            <a:spLocks/>
          </p:cNvSpPr>
          <p:nvPr/>
        </p:nvSpPr>
        <p:spPr bwMode="auto">
          <a:xfrm>
            <a:off x="1519204" y="2895600"/>
            <a:ext cx="8386796"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45000"/>
              </a:spcBef>
              <a:spcAft>
                <a:spcPct val="0"/>
              </a:spcAft>
              <a:buClr>
                <a:schemeClr val="accent1"/>
              </a:buClr>
              <a:buFont typeface="Wingdings" pitchFamily="2" charset="2"/>
              <a:buNone/>
              <a:defRPr sz="2000" i="1" baseline="0">
                <a:solidFill>
                  <a:schemeClr val="bg1"/>
                </a:solidFill>
                <a:latin typeface="Arial Narrow" pitchFamily="34" charset="0"/>
                <a:ea typeface="+mn-ea"/>
                <a:cs typeface="+mn-cs"/>
              </a:defRPr>
            </a:lvl1pPr>
            <a:lvl2pPr marL="457200" indent="0" algn="ctr" rtl="0" eaLnBrk="1" fontAlgn="base" hangingPunct="1">
              <a:spcBef>
                <a:spcPct val="45000"/>
              </a:spcBef>
              <a:spcAft>
                <a:spcPct val="0"/>
              </a:spcAft>
              <a:buFont typeface="Arial" pitchFamily="34" charset="0"/>
              <a:buNone/>
              <a:tabLst/>
              <a:defRPr sz="2000">
                <a:solidFill>
                  <a:schemeClr val="tx1"/>
                </a:solidFill>
                <a:latin typeface="Arial Narrow" pitchFamily="34" charset="0"/>
                <a:cs typeface="+mn-cs"/>
              </a:defRPr>
            </a:lvl2pPr>
            <a:lvl3pPr marL="914400" indent="0" algn="ctr" rtl="0" eaLnBrk="1" fontAlgn="base" hangingPunct="1">
              <a:spcBef>
                <a:spcPct val="45000"/>
              </a:spcBef>
              <a:spcAft>
                <a:spcPct val="0"/>
              </a:spcAft>
              <a:buNone/>
              <a:defRPr sz="1800">
                <a:solidFill>
                  <a:schemeClr val="tx1"/>
                </a:solidFill>
                <a:latin typeface="Arial Narrow" pitchFamily="34" charset="0"/>
                <a:cs typeface="+mn-cs"/>
              </a:defRPr>
            </a:lvl3pPr>
            <a:lvl4pPr marL="1371600" indent="0" algn="ctr" rtl="0" eaLnBrk="1" fontAlgn="base" hangingPunct="1">
              <a:spcBef>
                <a:spcPct val="45000"/>
              </a:spcBef>
              <a:spcAft>
                <a:spcPct val="0"/>
              </a:spcAft>
              <a:buNone/>
              <a:defRPr>
                <a:solidFill>
                  <a:schemeClr val="tx1"/>
                </a:solidFill>
                <a:latin typeface="+mn-lt"/>
                <a:cs typeface="+mn-cs"/>
              </a:defRPr>
            </a:lvl4pPr>
            <a:lvl5pPr marL="1828800" indent="0" algn="ctr" rtl="0" eaLnBrk="1" fontAlgn="base" hangingPunct="1">
              <a:spcBef>
                <a:spcPct val="45000"/>
              </a:spcBef>
              <a:spcAft>
                <a:spcPct val="0"/>
              </a:spcAft>
              <a:buNone/>
              <a:defRPr>
                <a:solidFill>
                  <a:schemeClr val="tx1"/>
                </a:solidFill>
                <a:latin typeface="+mn-lt"/>
                <a:cs typeface="+mn-cs"/>
              </a:defRPr>
            </a:lvl5pPr>
            <a:lvl6pPr marL="2286000" indent="0" algn="ctr" rtl="0" eaLnBrk="1" fontAlgn="base" hangingPunct="1">
              <a:spcBef>
                <a:spcPct val="45000"/>
              </a:spcBef>
              <a:spcAft>
                <a:spcPct val="0"/>
              </a:spcAft>
              <a:buNone/>
              <a:defRPr>
                <a:solidFill>
                  <a:schemeClr val="tx1"/>
                </a:solidFill>
                <a:latin typeface="+mn-lt"/>
                <a:cs typeface="+mn-cs"/>
              </a:defRPr>
            </a:lvl6pPr>
            <a:lvl7pPr marL="2743200" indent="0" algn="ctr" rtl="0" eaLnBrk="1" fontAlgn="base" hangingPunct="1">
              <a:spcBef>
                <a:spcPct val="45000"/>
              </a:spcBef>
              <a:spcAft>
                <a:spcPct val="0"/>
              </a:spcAft>
              <a:buNone/>
              <a:defRPr>
                <a:solidFill>
                  <a:schemeClr val="tx1"/>
                </a:solidFill>
                <a:latin typeface="+mn-lt"/>
                <a:cs typeface="+mn-cs"/>
              </a:defRPr>
            </a:lvl7pPr>
            <a:lvl8pPr marL="3200400" indent="0" algn="ctr" rtl="0" eaLnBrk="1" fontAlgn="base" hangingPunct="1">
              <a:spcBef>
                <a:spcPct val="45000"/>
              </a:spcBef>
              <a:spcAft>
                <a:spcPct val="0"/>
              </a:spcAft>
              <a:buNone/>
              <a:defRPr>
                <a:solidFill>
                  <a:schemeClr val="tx1"/>
                </a:solidFill>
                <a:latin typeface="+mn-lt"/>
                <a:cs typeface="+mn-cs"/>
              </a:defRPr>
            </a:lvl8pPr>
            <a:lvl9pPr marL="3657600" indent="0" algn="ctr" rtl="0" eaLnBrk="1" fontAlgn="base" hangingPunct="1">
              <a:spcBef>
                <a:spcPct val="45000"/>
              </a:spcBef>
              <a:spcAft>
                <a:spcPct val="0"/>
              </a:spcAft>
              <a:buNone/>
              <a:defRPr>
                <a:solidFill>
                  <a:schemeClr val="tx1"/>
                </a:solidFill>
                <a:latin typeface="+mn-lt"/>
                <a:cs typeface="+mn-cs"/>
              </a:defRPr>
            </a:lvl9pPr>
          </a:lstStyle>
          <a:p>
            <a:endParaRPr lang="en-CA" kern="0" dirty="0"/>
          </a:p>
        </p:txBody>
      </p:sp>
    </p:spTree>
    <p:extLst>
      <p:ext uri="{BB962C8B-B14F-4D97-AF65-F5344CB8AC3E}">
        <p14:creationId xmlns:p14="http://schemas.microsoft.com/office/powerpoint/2010/main" val="227895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Hole preparation</a:t>
            </a:r>
            <a:br>
              <a:rPr lang="en-CA" dirty="0">
                <a:solidFill>
                  <a:srgbClr val="6E273D"/>
                </a:solidFill>
              </a:rPr>
            </a:br>
            <a:r>
              <a:rPr lang="en-CA" dirty="0">
                <a:solidFill>
                  <a:schemeClr val="bg1">
                    <a:lumMod val="75000"/>
                  </a:schemeClr>
                </a:solidFill>
              </a:rPr>
              <a:t>Drilling Mud</a:t>
            </a:r>
          </a:p>
        </p:txBody>
      </p:sp>
      <p:sp>
        <p:nvSpPr>
          <p:cNvPr id="6" name="Content Placeholder 5"/>
          <p:cNvSpPr>
            <a:spLocks noGrp="1"/>
          </p:cNvSpPr>
          <p:nvPr>
            <p:ph idx="1"/>
          </p:nvPr>
        </p:nvSpPr>
        <p:spPr>
          <a:xfrm>
            <a:off x="342901" y="1713297"/>
            <a:ext cx="11372142" cy="4539223"/>
          </a:xfrm>
        </p:spPr>
        <p:txBody>
          <a:bodyPr/>
          <a:lstStyle/>
          <a:p>
            <a:r>
              <a:rPr lang="en-CA" sz="2000" dirty="0"/>
              <a:t>Mud is pumped down the drill pipe, through the bit, and returns to surface via the annulus.</a:t>
            </a:r>
          </a:p>
          <a:p>
            <a:r>
              <a:rPr lang="en-CA" sz="2000" dirty="0"/>
              <a:t>Drilling mud serves many purposes:</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Cool and lubricate the drill bit</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Remove cuttings and transport them to surface</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Creates a filter cake which helps prevent lost circulation</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Provides power for downhole tools</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Prevent gas kicks</a:t>
            </a:r>
          </a:p>
        </p:txBody>
      </p:sp>
      <p:sp>
        <p:nvSpPr>
          <p:cNvPr id="7" name="Text Placeholder 6"/>
          <p:cNvSpPr>
            <a:spLocks noGrp="1"/>
          </p:cNvSpPr>
          <p:nvPr>
            <p:ph type="body" idx="11"/>
          </p:nvPr>
        </p:nvSpPr>
        <p:spPr>
          <a:xfrm>
            <a:off x="352775" y="1247235"/>
            <a:ext cx="11407855" cy="398685"/>
          </a:xfrm>
        </p:spPr>
        <p:txBody>
          <a:bodyPr/>
          <a:lstStyle/>
          <a:p>
            <a:r>
              <a:rPr lang="en-CA" sz="2000" dirty="0"/>
              <a:t>Drilling mud is essential in the construction of a new well</a:t>
            </a:r>
          </a:p>
        </p:txBody>
      </p:sp>
    </p:spTree>
    <p:extLst>
      <p:ext uri="{BB962C8B-B14F-4D97-AF65-F5344CB8AC3E}">
        <p14:creationId xmlns:p14="http://schemas.microsoft.com/office/powerpoint/2010/main" val="35095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solidFill>
                  <a:srgbClr val="6E273D"/>
                </a:solidFill>
              </a:rPr>
              <a:t>Hole preparation</a:t>
            </a:r>
            <a:br>
              <a:rPr lang="en-CA" dirty="0">
                <a:solidFill>
                  <a:srgbClr val="6E273D"/>
                </a:solidFill>
              </a:rPr>
            </a:br>
            <a:r>
              <a:rPr lang="en-CA" dirty="0">
                <a:solidFill>
                  <a:schemeClr val="bg1">
                    <a:lumMod val="75000"/>
                  </a:schemeClr>
                </a:solidFill>
              </a:rPr>
              <a:t>Drilling Mud</a:t>
            </a:r>
            <a:endParaRPr lang="en-US" dirty="0">
              <a:solidFill>
                <a:srgbClr val="6E273D"/>
              </a:solidFill>
            </a:endParaRPr>
          </a:p>
        </p:txBody>
      </p:sp>
      <p:pic>
        <p:nvPicPr>
          <p:cNvPr id="5" name="Content Placeholder 4" descr="http://media-2.web.britannica.com/eb-media/03/158803-004-06B17B1B.jpg">
            <a:hlinkClick r:id="rId2"/>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35560" y="1268761"/>
            <a:ext cx="7704856" cy="5031457"/>
          </a:xfrm>
          <a:prstGeom prst="rect">
            <a:avLst/>
          </a:prstGeom>
          <a:noFill/>
          <a:ln>
            <a:noFill/>
          </a:ln>
        </p:spPr>
      </p:pic>
    </p:spTree>
    <p:extLst>
      <p:ext uri="{BB962C8B-B14F-4D97-AF65-F5344CB8AC3E}">
        <p14:creationId xmlns:p14="http://schemas.microsoft.com/office/powerpoint/2010/main" val="115241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Hole preparation</a:t>
            </a:r>
            <a:br>
              <a:rPr lang="en-CA" dirty="0">
                <a:solidFill>
                  <a:srgbClr val="6E273D"/>
                </a:solidFill>
              </a:rPr>
            </a:br>
            <a:r>
              <a:rPr lang="en-CA" dirty="0">
                <a:solidFill>
                  <a:schemeClr val="bg1">
                    <a:lumMod val="75000"/>
                  </a:schemeClr>
                </a:solidFill>
              </a:rPr>
              <a:t>Drilling Mud</a:t>
            </a:r>
            <a:endParaRPr lang="en-CA" dirty="0">
              <a:solidFill>
                <a:srgbClr val="6E273D"/>
              </a:solidFill>
            </a:endParaRPr>
          </a:p>
        </p:txBody>
      </p:sp>
      <p:sp>
        <p:nvSpPr>
          <p:cNvPr id="6" name="Content Placeholder 5"/>
          <p:cNvSpPr>
            <a:spLocks noGrp="1"/>
          </p:cNvSpPr>
          <p:nvPr>
            <p:ph idx="1"/>
          </p:nvPr>
        </p:nvSpPr>
        <p:spPr>
          <a:xfrm>
            <a:off x="342900" y="1259863"/>
            <a:ext cx="9959975" cy="4357983"/>
          </a:xfrm>
        </p:spPr>
        <p:txBody>
          <a:bodyPr/>
          <a:lstStyle/>
          <a:p>
            <a:r>
              <a:rPr lang="en-CA" sz="2000" dirty="0"/>
              <a:t>Drilling mud replaces the weight of the formation by exerting hydrostatic pressure.</a:t>
            </a:r>
          </a:p>
          <a:p>
            <a:r>
              <a:rPr lang="en-CA" sz="2000" dirty="0"/>
              <a:t>The amount of hydrostatic pressure exerted can be controlled by adjusting the mud density.</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If the mud is too heavy losses could be induced.</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If the mud is too light the well could kick</a:t>
            </a:r>
          </a:p>
          <a:p>
            <a:pPr lvl="0">
              <a:buClr>
                <a:srgbClr val="860038"/>
              </a:buClr>
            </a:pPr>
            <a:r>
              <a:rPr lang="en-CA" sz="2000" dirty="0">
                <a:solidFill>
                  <a:srgbClr val="000000"/>
                </a:solidFill>
              </a:rPr>
              <a:t>Density can be altered by using a weighting material like barite or Calcium Carbonate (inert materials that do not alter the chemical properties)</a:t>
            </a:r>
          </a:p>
          <a:p>
            <a:pPr marL="271463" lvl="1" indent="0">
              <a:buNone/>
            </a:pPr>
            <a:endParaRPr lang="en-CA" sz="2050" dirty="0"/>
          </a:p>
        </p:txBody>
      </p:sp>
    </p:spTree>
    <p:extLst>
      <p:ext uri="{BB962C8B-B14F-4D97-AF65-F5344CB8AC3E}">
        <p14:creationId xmlns:p14="http://schemas.microsoft.com/office/powerpoint/2010/main" val="169944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Hole preparation</a:t>
            </a:r>
            <a:br>
              <a:rPr lang="en-CA" dirty="0">
                <a:solidFill>
                  <a:srgbClr val="6E273D"/>
                </a:solidFill>
              </a:rPr>
            </a:br>
            <a:r>
              <a:rPr lang="en-CA" dirty="0">
                <a:solidFill>
                  <a:schemeClr val="bg1">
                    <a:lumMod val="75000"/>
                  </a:schemeClr>
                </a:solidFill>
              </a:rPr>
              <a:t>Drilling Mud</a:t>
            </a:r>
            <a:endParaRPr lang="en-CA" dirty="0">
              <a:solidFill>
                <a:srgbClr val="6E273D"/>
              </a:solidFill>
            </a:endParaRPr>
          </a:p>
        </p:txBody>
      </p:sp>
      <p:sp>
        <p:nvSpPr>
          <p:cNvPr id="6" name="Content Placeholder 5"/>
          <p:cNvSpPr>
            <a:spLocks noGrp="1"/>
          </p:cNvSpPr>
          <p:nvPr>
            <p:ph idx="1"/>
          </p:nvPr>
        </p:nvSpPr>
        <p:spPr>
          <a:xfrm>
            <a:off x="342901" y="1801159"/>
            <a:ext cx="11372142" cy="4451362"/>
          </a:xfrm>
        </p:spPr>
        <p:txBody>
          <a:bodyPr/>
          <a:lstStyle/>
          <a:p>
            <a:r>
              <a:rPr lang="en-CA" sz="2000" dirty="0"/>
              <a:t>Water-based mud (polymer, gel chem) – most widely used due to lower environmental impact and lower cost.</a:t>
            </a:r>
          </a:p>
          <a:p>
            <a:r>
              <a:rPr lang="en-CA" sz="2000" dirty="0"/>
              <a:t>Oil-based mud (invert) – Reduces torque and can be used in formations that are water sensitive  </a:t>
            </a:r>
          </a:p>
          <a:p>
            <a:r>
              <a:rPr lang="en-CA" sz="2000" dirty="0"/>
              <a:t>Synthetic fluids – used when oil based fluids are not allowed due to environmental concerns. </a:t>
            </a:r>
          </a:p>
          <a:p>
            <a:pPr marL="271463" lvl="1" indent="0">
              <a:buNone/>
            </a:pPr>
            <a:endParaRPr lang="en-CA" dirty="0"/>
          </a:p>
        </p:txBody>
      </p:sp>
      <p:sp>
        <p:nvSpPr>
          <p:cNvPr id="7" name="Text Placeholder 6"/>
          <p:cNvSpPr>
            <a:spLocks noGrp="1"/>
          </p:cNvSpPr>
          <p:nvPr>
            <p:ph type="body" idx="11"/>
          </p:nvPr>
        </p:nvSpPr>
        <p:spPr>
          <a:xfrm>
            <a:off x="352775" y="1247235"/>
            <a:ext cx="11407855" cy="417936"/>
          </a:xfrm>
        </p:spPr>
        <p:txBody>
          <a:bodyPr/>
          <a:lstStyle/>
          <a:p>
            <a:r>
              <a:rPr lang="en-CA" sz="2000" dirty="0"/>
              <a:t>Drilling Muds can be separated into 3 main categories</a:t>
            </a:r>
          </a:p>
        </p:txBody>
      </p:sp>
    </p:spTree>
    <p:extLst>
      <p:ext uri="{BB962C8B-B14F-4D97-AF65-F5344CB8AC3E}">
        <p14:creationId xmlns:p14="http://schemas.microsoft.com/office/powerpoint/2010/main" val="308956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Hole preparation</a:t>
            </a:r>
            <a:br>
              <a:rPr lang="en-CA" dirty="0">
                <a:solidFill>
                  <a:srgbClr val="6E273D"/>
                </a:solidFill>
              </a:rPr>
            </a:br>
            <a:r>
              <a:rPr lang="en-CA" dirty="0">
                <a:solidFill>
                  <a:schemeClr val="bg1">
                    <a:lumMod val="75000"/>
                  </a:schemeClr>
                </a:solidFill>
              </a:rPr>
              <a:t>Drilling Mud removal </a:t>
            </a:r>
            <a:endParaRPr lang="en-CA" dirty="0">
              <a:solidFill>
                <a:srgbClr val="6E273D"/>
              </a:solidFill>
            </a:endParaRPr>
          </a:p>
        </p:txBody>
      </p:sp>
      <p:sp>
        <p:nvSpPr>
          <p:cNvPr id="6" name="Content Placeholder 5"/>
          <p:cNvSpPr>
            <a:spLocks noGrp="1"/>
          </p:cNvSpPr>
          <p:nvPr>
            <p:ph idx="1"/>
          </p:nvPr>
        </p:nvSpPr>
        <p:spPr>
          <a:xfrm>
            <a:off x="342901" y="1737831"/>
            <a:ext cx="6193823" cy="4514689"/>
          </a:xfrm>
        </p:spPr>
        <p:txBody>
          <a:bodyPr/>
          <a:lstStyle/>
          <a:p>
            <a:r>
              <a:rPr lang="en-CA" sz="2000" dirty="0"/>
              <a:t>Drilling mud and cement are incompatible fluids. Cement that mixes with mud will not achieve the desired properties.</a:t>
            </a:r>
          </a:p>
          <a:p>
            <a:r>
              <a:rPr lang="en-CA" sz="2000" dirty="0"/>
              <a:t>Gelled pockets of mud left in the well will provide a path for gas to migrate.</a:t>
            </a:r>
          </a:p>
          <a:p>
            <a:r>
              <a:rPr lang="en-CA" sz="2000" dirty="0"/>
              <a:t>Filter cake left in the well will degrade over time leaving voids, allowing gas to escape. </a:t>
            </a:r>
          </a:p>
          <a:p>
            <a:r>
              <a:rPr lang="en-CA" sz="2000" dirty="0"/>
              <a:t>Cement can channel through unconditioned mud, creating cement stringers and incomplete coverage.</a:t>
            </a:r>
          </a:p>
          <a:p>
            <a:pPr marL="271463" lvl="1" indent="0">
              <a:buNone/>
            </a:pPr>
            <a:endParaRPr lang="en-CA" dirty="0"/>
          </a:p>
        </p:txBody>
      </p:sp>
      <p:sp>
        <p:nvSpPr>
          <p:cNvPr id="7" name="Text Placeholder 6"/>
          <p:cNvSpPr>
            <a:spLocks noGrp="1"/>
          </p:cNvSpPr>
          <p:nvPr>
            <p:ph type="body" idx="11"/>
          </p:nvPr>
        </p:nvSpPr>
        <p:spPr>
          <a:xfrm>
            <a:off x="342900" y="1193534"/>
            <a:ext cx="9982166" cy="462011"/>
          </a:xfrm>
        </p:spPr>
        <p:txBody>
          <a:bodyPr/>
          <a:lstStyle/>
          <a:p>
            <a:r>
              <a:rPr lang="en-CA" sz="2000" dirty="0"/>
              <a:t>The efficient removal of drilling mud is the first step in a successful cement job</a:t>
            </a:r>
          </a:p>
        </p:txBody>
      </p:sp>
      <p:pic>
        <p:nvPicPr>
          <p:cNvPr id="3" name="Picture 2">
            <a:extLst>
              <a:ext uri="{FF2B5EF4-FFF2-40B4-BE49-F238E27FC236}">
                <a16:creationId xmlns:a16="http://schemas.microsoft.com/office/drawing/2014/main" id="{F905E020-4FF5-4C4D-A8E2-BE69098E0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5263" y="2031857"/>
            <a:ext cx="4039629" cy="3926635"/>
          </a:xfrm>
          <a:prstGeom prst="rect">
            <a:avLst/>
          </a:prstGeom>
        </p:spPr>
      </p:pic>
    </p:spTree>
    <p:extLst>
      <p:ext uri="{BB962C8B-B14F-4D97-AF65-F5344CB8AC3E}">
        <p14:creationId xmlns:p14="http://schemas.microsoft.com/office/powerpoint/2010/main" val="114462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Hole preparation</a:t>
            </a:r>
            <a:br>
              <a:rPr lang="en-CA" dirty="0">
                <a:solidFill>
                  <a:srgbClr val="6E273D"/>
                </a:solidFill>
              </a:rPr>
            </a:br>
            <a:r>
              <a:rPr lang="en-CA" dirty="0">
                <a:solidFill>
                  <a:schemeClr val="bg1">
                    <a:lumMod val="75000"/>
                  </a:schemeClr>
                </a:solidFill>
              </a:rPr>
              <a:t>Drilling Mud removal </a:t>
            </a:r>
            <a:endParaRPr lang="en-CA" dirty="0">
              <a:solidFill>
                <a:srgbClr val="6E273D"/>
              </a:solidFill>
            </a:endParaRPr>
          </a:p>
        </p:txBody>
      </p:sp>
      <p:sp>
        <p:nvSpPr>
          <p:cNvPr id="6" name="Content Placeholder 5"/>
          <p:cNvSpPr>
            <a:spLocks noGrp="1"/>
          </p:cNvSpPr>
          <p:nvPr>
            <p:ph idx="1"/>
          </p:nvPr>
        </p:nvSpPr>
        <p:spPr>
          <a:xfrm>
            <a:off x="342901" y="1799925"/>
            <a:ext cx="11372142" cy="4452596"/>
          </a:xfrm>
        </p:spPr>
        <p:txBody>
          <a:bodyPr/>
          <a:lstStyle/>
          <a:p>
            <a:r>
              <a:rPr lang="en-CA" sz="2000" dirty="0"/>
              <a:t>Mud conditioning/Drilling Practices</a:t>
            </a:r>
          </a:p>
          <a:p>
            <a:r>
              <a:rPr lang="en-CA" sz="2000" dirty="0"/>
              <a:t>Centralization</a:t>
            </a:r>
          </a:p>
          <a:p>
            <a:r>
              <a:rPr lang="en-CA" sz="2000" dirty="0"/>
              <a:t>Mechanical Aid</a:t>
            </a:r>
          </a:p>
          <a:p>
            <a:r>
              <a:rPr lang="en-CA" sz="2000" dirty="0"/>
              <a:t>Spacer Design</a:t>
            </a:r>
          </a:p>
          <a:p>
            <a:r>
              <a:rPr lang="en-CA" sz="2000" dirty="0"/>
              <a:t>Displacement Efficiency </a:t>
            </a:r>
          </a:p>
          <a:p>
            <a:pPr marL="271463" lvl="1" indent="0">
              <a:buNone/>
            </a:pPr>
            <a:endParaRPr lang="en-CA" dirty="0"/>
          </a:p>
        </p:txBody>
      </p:sp>
      <p:sp>
        <p:nvSpPr>
          <p:cNvPr id="7" name="Text Placeholder 6"/>
          <p:cNvSpPr>
            <a:spLocks noGrp="1"/>
          </p:cNvSpPr>
          <p:nvPr>
            <p:ph type="body" idx="11"/>
          </p:nvPr>
        </p:nvSpPr>
        <p:spPr>
          <a:xfrm>
            <a:off x="352774" y="1111249"/>
            <a:ext cx="9972291" cy="563548"/>
          </a:xfrm>
        </p:spPr>
        <p:txBody>
          <a:bodyPr/>
          <a:lstStyle/>
          <a:p>
            <a:r>
              <a:rPr lang="en-CA" sz="2000" dirty="0"/>
              <a:t>There are several methods to ensure mud is removed properly prior to a cement job</a:t>
            </a:r>
          </a:p>
        </p:txBody>
      </p:sp>
    </p:spTree>
    <p:extLst>
      <p:ext uri="{BB962C8B-B14F-4D97-AF65-F5344CB8AC3E}">
        <p14:creationId xmlns:p14="http://schemas.microsoft.com/office/powerpoint/2010/main" val="105742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5"/>
          <p:cNvSpPr/>
          <p:nvPr/>
        </p:nvSpPr>
        <p:spPr>
          <a:xfrm>
            <a:off x="521111" y="1510506"/>
            <a:ext cx="8327389" cy="457200"/>
          </a:xfrm>
          <a:custGeom>
            <a:avLst/>
            <a:gdLst/>
            <a:ahLst/>
            <a:cxnLst/>
            <a:rect l="l" t="t" r="r" b="b"/>
            <a:pathLst>
              <a:path w="8327390" h="437514">
                <a:moveTo>
                  <a:pt x="0" y="0"/>
                </a:moveTo>
                <a:lnTo>
                  <a:pt x="8326793" y="0"/>
                </a:lnTo>
                <a:lnTo>
                  <a:pt x="8326793" y="437045"/>
                </a:lnTo>
                <a:lnTo>
                  <a:pt x="0" y="437045"/>
                </a:lnTo>
                <a:lnTo>
                  <a:pt x="0" y="0"/>
                </a:lnTo>
                <a:close/>
              </a:path>
            </a:pathLst>
          </a:custGeom>
          <a:solidFill>
            <a:schemeClr val="bg1">
              <a:lumMod val="85000"/>
            </a:schemeClr>
          </a:solidFill>
        </p:spPr>
        <p:txBody>
          <a:bodyPr wrap="square" lIns="0" tIns="0" rIns="0" bIns="0" rtlCol="0" anchor="ctr" anchorCtr="0"/>
          <a:lstStyle/>
          <a:p>
            <a:pPr marL="91440"/>
            <a:r>
              <a:rPr lang="en-US" b="1" dirty="0">
                <a:solidFill>
                  <a:srgbClr val="6E273D"/>
                </a:solidFill>
                <a:latin typeface="Arial Narrow"/>
                <a:cs typeface="Arial Narrow"/>
              </a:rPr>
              <a:t>Day 3</a:t>
            </a:r>
            <a:endParaRPr b="1" dirty="0">
              <a:solidFill>
                <a:srgbClr val="6E273D"/>
              </a:solidFill>
              <a:latin typeface="Arial Narrow"/>
              <a:cs typeface="Arial Narrow"/>
            </a:endParaRPr>
          </a:p>
        </p:txBody>
      </p:sp>
      <p:sp>
        <p:nvSpPr>
          <p:cNvPr id="3" name="object 3"/>
          <p:cNvSpPr/>
          <p:nvPr/>
        </p:nvSpPr>
        <p:spPr>
          <a:xfrm>
            <a:off x="1524000" y="1124743"/>
            <a:ext cx="9144000" cy="0"/>
          </a:xfrm>
          <a:custGeom>
            <a:avLst/>
            <a:gdLst/>
            <a:ahLst/>
            <a:cxnLst/>
            <a:rect l="l" t="t" r="r" b="b"/>
            <a:pathLst>
              <a:path w="9144000">
                <a:moveTo>
                  <a:pt x="0" y="0"/>
                </a:moveTo>
                <a:lnTo>
                  <a:pt x="9144000" y="0"/>
                </a:lnTo>
              </a:path>
            </a:pathLst>
          </a:custGeom>
          <a:ln w="25400">
            <a:solidFill>
              <a:srgbClr val="860036"/>
            </a:solidFill>
          </a:ln>
        </p:spPr>
        <p:txBody>
          <a:bodyPr wrap="square" lIns="0" tIns="0" rIns="0" bIns="0" rtlCol="0"/>
          <a:lstStyle/>
          <a:p>
            <a:endParaRPr dirty="0"/>
          </a:p>
        </p:txBody>
      </p:sp>
      <p:sp>
        <p:nvSpPr>
          <p:cNvPr id="12" name="object 12"/>
          <p:cNvSpPr txBox="1">
            <a:spLocks noGrp="1"/>
          </p:cNvSpPr>
          <p:nvPr>
            <p:ph type="title"/>
          </p:nvPr>
        </p:nvSpPr>
        <p:spPr>
          <a:xfrm>
            <a:off x="521111" y="618807"/>
            <a:ext cx="13139858" cy="492443"/>
          </a:xfrm>
          <a:prstGeom prst="rect">
            <a:avLst/>
          </a:prstGeom>
        </p:spPr>
        <p:txBody>
          <a:bodyPr vert="horz" wrap="square" lIns="0" tIns="0" rIns="0" bIns="0" numCol="1" rtlCol="0" anchor="b" anchorCtr="0" compatLnSpc="1">
            <a:prstTxWarp prst="textNoShape">
              <a:avLst/>
            </a:prstTxWarp>
            <a:spAutoFit/>
          </a:bodyPr>
          <a:lstStyle/>
          <a:p>
            <a:pPr marL="12700">
              <a:lnSpc>
                <a:spcPct val="100000"/>
              </a:lnSpc>
            </a:pPr>
            <a:r>
              <a:rPr spc="-20" dirty="0"/>
              <a:t>AG</a:t>
            </a:r>
            <a:r>
              <a:rPr spc="-30" dirty="0"/>
              <a:t>E</a:t>
            </a:r>
            <a:r>
              <a:rPr spc="-20" dirty="0"/>
              <a:t>NDA</a:t>
            </a:r>
          </a:p>
        </p:txBody>
      </p:sp>
      <p:sp>
        <p:nvSpPr>
          <p:cNvPr id="53" name="object 3"/>
          <p:cNvSpPr/>
          <p:nvPr/>
        </p:nvSpPr>
        <p:spPr>
          <a:xfrm>
            <a:off x="1524000" y="1124743"/>
            <a:ext cx="9144000" cy="0"/>
          </a:xfrm>
          <a:custGeom>
            <a:avLst/>
            <a:gdLst/>
            <a:ahLst/>
            <a:cxnLst/>
            <a:rect l="l" t="t" r="r" b="b"/>
            <a:pathLst>
              <a:path w="9144000">
                <a:moveTo>
                  <a:pt x="0" y="0"/>
                </a:moveTo>
                <a:lnTo>
                  <a:pt x="9144000" y="0"/>
                </a:lnTo>
              </a:path>
            </a:pathLst>
          </a:custGeom>
          <a:ln w="25400">
            <a:solidFill>
              <a:srgbClr val="860036"/>
            </a:solidFill>
          </a:ln>
        </p:spPr>
        <p:txBody>
          <a:bodyPr wrap="square" lIns="0" tIns="0" rIns="0" bIns="0" rtlCol="0"/>
          <a:lstStyle/>
          <a:p>
            <a:endParaRPr dirty="0"/>
          </a:p>
        </p:txBody>
      </p:sp>
      <p:pic>
        <p:nvPicPr>
          <p:cNvPr id="4" name="Picture 3">
            <a:extLst>
              <a:ext uri="{FF2B5EF4-FFF2-40B4-BE49-F238E27FC236}">
                <a16:creationId xmlns:a16="http://schemas.microsoft.com/office/drawing/2014/main" id="{E5CF002B-8BD5-442B-90EB-C73AA5547657}"/>
              </a:ext>
            </a:extLst>
          </p:cNvPr>
          <p:cNvPicPr>
            <a:picLocks noChangeAspect="1"/>
          </p:cNvPicPr>
          <p:nvPr/>
        </p:nvPicPr>
        <p:blipFill>
          <a:blip r:embed="rId3"/>
          <a:stretch>
            <a:fillRect/>
          </a:stretch>
        </p:blipFill>
        <p:spPr>
          <a:xfrm>
            <a:off x="521111" y="2083451"/>
            <a:ext cx="6832601" cy="2302320"/>
          </a:xfrm>
          <a:prstGeom prst="rect">
            <a:avLst/>
          </a:prstGeom>
        </p:spPr>
      </p:pic>
      <p:sp>
        <p:nvSpPr>
          <p:cNvPr id="13" name="Rectangle 12"/>
          <p:cNvSpPr/>
          <p:nvPr/>
        </p:nvSpPr>
        <p:spPr>
          <a:xfrm>
            <a:off x="6578308" y="1524000"/>
            <a:ext cx="4049485" cy="4663440"/>
          </a:xfrm>
          <a:prstGeom prst="rect">
            <a:avLst/>
          </a:prstGeom>
          <a:blipFill>
            <a:blip r:embed="rId4"/>
            <a:srcRect/>
            <a:stretch>
              <a:fillRect l="-10841" r="-1200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321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Hole preparation</a:t>
            </a:r>
            <a:br>
              <a:rPr lang="en-CA" dirty="0">
                <a:solidFill>
                  <a:srgbClr val="6E273D"/>
                </a:solidFill>
              </a:rPr>
            </a:br>
            <a:r>
              <a:rPr lang="en-CA" dirty="0">
                <a:solidFill>
                  <a:schemeClr val="bg1">
                    <a:lumMod val="75000"/>
                  </a:schemeClr>
                </a:solidFill>
              </a:rPr>
              <a:t>Drilling Mud conditioning</a:t>
            </a:r>
            <a:endParaRPr lang="en-CA" dirty="0">
              <a:solidFill>
                <a:srgbClr val="6E273D"/>
              </a:solidFill>
            </a:endParaRPr>
          </a:p>
        </p:txBody>
      </p:sp>
      <p:sp>
        <p:nvSpPr>
          <p:cNvPr id="6" name="Content Placeholder 5"/>
          <p:cNvSpPr>
            <a:spLocks noGrp="1"/>
          </p:cNvSpPr>
          <p:nvPr>
            <p:ph idx="1"/>
          </p:nvPr>
        </p:nvSpPr>
        <p:spPr>
          <a:xfrm>
            <a:off x="342901" y="1780675"/>
            <a:ext cx="6329748" cy="4471846"/>
          </a:xfrm>
        </p:spPr>
        <p:txBody>
          <a:bodyPr/>
          <a:lstStyle/>
          <a:p>
            <a:r>
              <a:rPr lang="en-CA" sz="2000" dirty="0"/>
              <a:t>Reduce the viscosity of the mud in the wellbore for easier removal.</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Marsh funnel Viscosity of 45 to 50 is optimum</a:t>
            </a:r>
          </a:p>
          <a:p>
            <a:r>
              <a:rPr lang="en-CA" sz="2000" dirty="0"/>
              <a:t>Circulate the casing for a period of time (generally set by the client’s head office with recommendations from Sanjel Client Solutions)</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This removes pockets of gelled mud and cleans cuttings from the face of the wellbore and the casing</a:t>
            </a:r>
          </a:p>
          <a:p>
            <a:pPr marL="271463" lvl="1" indent="0">
              <a:buNone/>
            </a:pPr>
            <a:endParaRPr lang="en-CA" dirty="0"/>
          </a:p>
        </p:txBody>
      </p:sp>
      <p:sp>
        <p:nvSpPr>
          <p:cNvPr id="7" name="Text Placeholder 6"/>
          <p:cNvSpPr>
            <a:spLocks noGrp="1"/>
          </p:cNvSpPr>
          <p:nvPr>
            <p:ph type="body" idx="11"/>
          </p:nvPr>
        </p:nvSpPr>
        <p:spPr>
          <a:xfrm>
            <a:off x="342900" y="1111247"/>
            <a:ext cx="7434314" cy="581251"/>
          </a:xfrm>
        </p:spPr>
        <p:txBody>
          <a:bodyPr/>
          <a:lstStyle/>
          <a:p>
            <a:pPr algn="ctr"/>
            <a:r>
              <a:rPr lang="en-CA" sz="2000" dirty="0"/>
              <a:t>Properly conditioned mud can more easily be removed from the well</a:t>
            </a:r>
          </a:p>
        </p:txBody>
      </p:sp>
      <p:pic>
        <p:nvPicPr>
          <p:cNvPr id="3" name="Picture 2">
            <a:extLst>
              <a:ext uri="{FF2B5EF4-FFF2-40B4-BE49-F238E27FC236}">
                <a16:creationId xmlns:a16="http://schemas.microsoft.com/office/drawing/2014/main" id="{552A6F1F-1462-4189-A92F-B72D01028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5837" y="1780675"/>
            <a:ext cx="4499668" cy="3524735"/>
          </a:xfrm>
          <a:prstGeom prst="rect">
            <a:avLst/>
          </a:prstGeom>
        </p:spPr>
      </p:pic>
    </p:spTree>
    <p:extLst>
      <p:ext uri="{BB962C8B-B14F-4D97-AF65-F5344CB8AC3E}">
        <p14:creationId xmlns:p14="http://schemas.microsoft.com/office/powerpoint/2010/main" val="402826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Hole preparation</a:t>
            </a:r>
            <a:br>
              <a:rPr lang="en-CA" dirty="0"/>
            </a:br>
            <a:r>
              <a:rPr lang="en-CA" dirty="0">
                <a:solidFill>
                  <a:schemeClr val="bg1">
                    <a:lumMod val="75000"/>
                  </a:schemeClr>
                </a:solidFill>
              </a:rPr>
              <a:t>Centralization</a:t>
            </a:r>
          </a:p>
        </p:txBody>
      </p:sp>
      <p:sp>
        <p:nvSpPr>
          <p:cNvPr id="6" name="Content Placeholder 5"/>
          <p:cNvSpPr>
            <a:spLocks noGrp="1"/>
          </p:cNvSpPr>
          <p:nvPr>
            <p:ph idx="1"/>
          </p:nvPr>
        </p:nvSpPr>
        <p:spPr>
          <a:xfrm>
            <a:off x="3719736" y="1988841"/>
            <a:ext cx="4536504" cy="3970945"/>
          </a:xfrm>
        </p:spPr>
        <p:txBody>
          <a:bodyPr/>
          <a:lstStyle/>
          <a:p>
            <a:pPr lvl="1">
              <a:buClr>
                <a:schemeClr val="accent1"/>
              </a:buClr>
              <a:buFont typeface="Wingdings" panose="05000000000000000000" pitchFamily="2" charset="2"/>
              <a:buChar char="§"/>
            </a:pPr>
            <a:r>
              <a:rPr lang="en-CA" dirty="0"/>
              <a:t>Mud will take the path of least resistance</a:t>
            </a:r>
          </a:p>
          <a:p>
            <a:pPr lvl="1">
              <a:buClr>
                <a:schemeClr val="accent1"/>
              </a:buClr>
              <a:buFont typeface="Wingdings" panose="05000000000000000000" pitchFamily="2" charset="2"/>
              <a:buChar char="§"/>
            </a:pPr>
            <a:r>
              <a:rPr lang="en-CA" dirty="0"/>
              <a:t>Areas of the annulus can remain uncemented</a:t>
            </a:r>
          </a:p>
          <a:p>
            <a:pPr lvl="1">
              <a:buClr>
                <a:schemeClr val="accent1"/>
              </a:buClr>
              <a:buFont typeface="Wingdings" panose="05000000000000000000" pitchFamily="2" charset="2"/>
              <a:buChar char="§"/>
            </a:pPr>
            <a:r>
              <a:rPr lang="en-CA" dirty="0"/>
              <a:t>Mud left behind can contaminate the cement</a:t>
            </a:r>
          </a:p>
          <a:p>
            <a:pPr lvl="1">
              <a:buClr>
                <a:schemeClr val="accent1"/>
              </a:buClr>
              <a:buFont typeface="Wingdings" panose="05000000000000000000" pitchFamily="2" charset="2"/>
              <a:buChar char="§"/>
            </a:pPr>
            <a:r>
              <a:rPr lang="en-CA" dirty="0"/>
              <a:t>This will lead to poor cement bond and gas channelling</a:t>
            </a:r>
          </a:p>
        </p:txBody>
      </p:sp>
      <p:sp>
        <p:nvSpPr>
          <p:cNvPr id="7" name="Text Placeholder 6"/>
          <p:cNvSpPr>
            <a:spLocks noGrp="1"/>
          </p:cNvSpPr>
          <p:nvPr>
            <p:ph type="body" idx="11"/>
          </p:nvPr>
        </p:nvSpPr>
        <p:spPr>
          <a:xfrm>
            <a:off x="433137" y="1146968"/>
            <a:ext cx="8520439" cy="439278"/>
          </a:xfrm>
        </p:spPr>
        <p:txBody>
          <a:bodyPr/>
          <a:lstStyle/>
          <a:p>
            <a:pPr algn="ctr"/>
            <a:r>
              <a:rPr lang="en-CA" sz="2000" dirty="0"/>
              <a:t>If the casing is not centered in the well, fluid will not flow uniformly around it</a:t>
            </a:r>
          </a:p>
        </p:txBody>
      </p:sp>
      <p:grpSp>
        <p:nvGrpSpPr>
          <p:cNvPr id="8" name="Group 7"/>
          <p:cNvGrpSpPr/>
          <p:nvPr/>
        </p:nvGrpSpPr>
        <p:grpSpPr>
          <a:xfrm>
            <a:off x="1775521" y="1988840"/>
            <a:ext cx="1671971" cy="4182452"/>
            <a:chOff x="676849" y="1368773"/>
            <a:chExt cx="1832265" cy="4436314"/>
          </a:xfrm>
        </p:grpSpPr>
        <p:pic>
          <p:nvPicPr>
            <p:cNvPr id="9" name="Picture 5" descr="Support and Isolate"/>
            <p:cNvPicPr>
              <a:picLocks noChangeAspect="1" noChangeArrowheads="1"/>
            </p:cNvPicPr>
            <p:nvPr/>
          </p:nvPicPr>
          <p:blipFill>
            <a:blip r:embed="rId3"/>
            <a:srcRect t="37910" r="72484"/>
            <a:stretch>
              <a:fillRect/>
            </a:stretch>
          </p:blipFill>
          <p:spPr bwMode="auto">
            <a:xfrm>
              <a:off x="676849" y="1368773"/>
              <a:ext cx="1832265" cy="4436314"/>
            </a:xfrm>
            <a:prstGeom prst="rect">
              <a:avLst/>
            </a:prstGeom>
            <a:noFill/>
            <a:ln w="9525">
              <a:noFill/>
              <a:miter lim="800000"/>
              <a:headEnd/>
              <a:tailEnd/>
            </a:ln>
          </p:spPr>
        </p:pic>
        <p:sp>
          <p:nvSpPr>
            <p:cNvPr id="10" name="Block Arc 9"/>
            <p:cNvSpPr/>
            <p:nvPr/>
          </p:nvSpPr>
          <p:spPr>
            <a:xfrm>
              <a:off x="1084855" y="1411548"/>
              <a:ext cx="957122" cy="309863"/>
            </a:xfrm>
            <a:prstGeom prst="blockArc">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Block Arc 10"/>
            <p:cNvSpPr/>
            <p:nvPr/>
          </p:nvSpPr>
          <p:spPr>
            <a:xfrm>
              <a:off x="1172536" y="5551225"/>
              <a:ext cx="785465" cy="253862"/>
            </a:xfrm>
            <a:prstGeom prst="blockArc">
              <a:avLst/>
            </a:prstGeom>
            <a:solidFill>
              <a:schemeClr val="bg1">
                <a:lumMod val="75000"/>
              </a:schemeClr>
            </a:solidFill>
            <a:ln w="9525">
              <a:solidFill>
                <a:schemeClr val="bg1">
                  <a:lumMod val="65000"/>
                </a:schemeClr>
              </a:solidFill>
            </a:ln>
            <a:effectLst>
              <a:innerShdw blurRad="38100" dir="9960000">
                <a:prstClr val="black">
                  <a:alpha val="6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Freeform 11"/>
            <p:cNvSpPr/>
            <p:nvPr/>
          </p:nvSpPr>
          <p:spPr>
            <a:xfrm>
              <a:off x="1018902" y="1480457"/>
              <a:ext cx="1071153" cy="4218214"/>
            </a:xfrm>
            <a:custGeom>
              <a:avLst/>
              <a:gdLst>
                <a:gd name="connsiteX0" fmla="*/ 27214 w 1023257"/>
                <a:gd name="connsiteY0" fmla="*/ 4191000 h 4218214"/>
                <a:gd name="connsiteX1" fmla="*/ 0 w 1023257"/>
                <a:gd name="connsiteY1" fmla="*/ 81643 h 4218214"/>
                <a:gd name="connsiteX2" fmla="*/ 179614 w 1023257"/>
                <a:gd name="connsiteY2" fmla="*/ 27214 h 4218214"/>
                <a:gd name="connsiteX3" fmla="*/ 402771 w 1023257"/>
                <a:gd name="connsiteY3" fmla="*/ 0 h 4218214"/>
                <a:gd name="connsiteX4" fmla="*/ 576942 w 1023257"/>
                <a:gd name="connsiteY4" fmla="*/ 5443 h 4218214"/>
                <a:gd name="connsiteX5" fmla="*/ 778328 w 1023257"/>
                <a:gd name="connsiteY5" fmla="*/ 27214 h 4218214"/>
                <a:gd name="connsiteX6" fmla="*/ 870857 w 1023257"/>
                <a:gd name="connsiteY6" fmla="*/ 59872 h 4218214"/>
                <a:gd name="connsiteX7" fmla="*/ 892628 w 1023257"/>
                <a:gd name="connsiteY7" fmla="*/ 81643 h 4218214"/>
                <a:gd name="connsiteX8" fmla="*/ 957942 w 1023257"/>
                <a:gd name="connsiteY8" fmla="*/ 92529 h 4218214"/>
                <a:gd name="connsiteX9" fmla="*/ 968828 w 1023257"/>
                <a:gd name="connsiteY9" fmla="*/ 359229 h 4218214"/>
                <a:gd name="connsiteX10" fmla="*/ 990600 w 1023257"/>
                <a:gd name="connsiteY10" fmla="*/ 696686 h 4218214"/>
                <a:gd name="connsiteX11" fmla="*/ 941614 w 1023257"/>
                <a:gd name="connsiteY11" fmla="*/ 974272 h 4218214"/>
                <a:gd name="connsiteX12" fmla="*/ 990600 w 1023257"/>
                <a:gd name="connsiteY12" fmla="*/ 1224643 h 4218214"/>
                <a:gd name="connsiteX13" fmla="*/ 985157 w 1023257"/>
                <a:gd name="connsiteY13" fmla="*/ 1469572 h 4218214"/>
                <a:gd name="connsiteX14" fmla="*/ 1023257 w 1023257"/>
                <a:gd name="connsiteY14" fmla="*/ 1953986 h 4218214"/>
                <a:gd name="connsiteX15" fmla="*/ 952500 w 1023257"/>
                <a:gd name="connsiteY15" fmla="*/ 2269672 h 4218214"/>
                <a:gd name="connsiteX16" fmla="*/ 985157 w 1023257"/>
                <a:gd name="connsiteY16" fmla="*/ 2846614 h 4218214"/>
                <a:gd name="connsiteX17" fmla="*/ 974271 w 1023257"/>
                <a:gd name="connsiteY17" fmla="*/ 3271157 h 4218214"/>
                <a:gd name="connsiteX18" fmla="*/ 952500 w 1023257"/>
                <a:gd name="connsiteY18" fmla="*/ 3586843 h 4218214"/>
                <a:gd name="connsiteX19" fmla="*/ 947057 w 1023257"/>
                <a:gd name="connsiteY19" fmla="*/ 4011386 h 4218214"/>
                <a:gd name="connsiteX20" fmla="*/ 892628 w 1023257"/>
                <a:gd name="connsiteY20" fmla="*/ 4218214 h 4218214"/>
                <a:gd name="connsiteX21" fmla="*/ 27214 w 1023257"/>
                <a:gd name="connsiteY21" fmla="*/ 4191000 h 4218214"/>
                <a:gd name="connsiteX0" fmla="*/ 27214 w 1023257"/>
                <a:gd name="connsiteY0" fmla="*/ 4191000 h 4218214"/>
                <a:gd name="connsiteX1" fmla="*/ 54428 w 1023257"/>
                <a:gd name="connsiteY1" fmla="*/ 2841172 h 4218214"/>
                <a:gd name="connsiteX2" fmla="*/ 0 w 1023257"/>
                <a:gd name="connsiteY2" fmla="*/ 81643 h 4218214"/>
                <a:gd name="connsiteX3" fmla="*/ 179614 w 1023257"/>
                <a:gd name="connsiteY3" fmla="*/ 27214 h 4218214"/>
                <a:gd name="connsiteX4" fmla="*/ 402771 w 1023257"/>
                <a:gd name="connsiteY4" fmla="*/ 0 h 4218214"/>
                <a:gd name="connsiteX5" fmla="*/ 576942 w 1023257"/>
                <a:gd name="connsiteY5" fmla="*/ 5443 h 4218214"/>
                <a:gd name="connsiteX6" fmla="*/ 778328 w 1023257"/>
                <a:gd name="connsiteY6" fmla="*/ 27214 h 4218214"/>
                <a:gd name="connsiteX7" fmla="*/ 870857 w 1023257"/>
                <a:gd name="connsiteY7" fmla="*/ 59872 h 4218214"/>
                <a:gd name="connsiteX8" fmla="*/ 892628 w 1023257"/>
                <a:gd name="connsiteY8" fmla="*/ 81643 h 4218214"/>
                <a:gd name="connsiteX9" fmla="*/ 957942 w 1023257"/>
                <a:gd name="connsiteY9" fmla="*/ 92529 h 4218214"/>
                <a:gd name="connsiteX10" fmla="*/ 968828 w 1023257"/>
                <a:gd name="connsiteY10" fmla="*/ 359229 h 4218214"/>
                <a:gd name="connsiteX11" fmla="*/ 990600 w 1023257"/>
                <a:gd name="connsiteY11" fmla="*/ 696686 h 4218214"/>
                <a:gd name="connsiteX12" fmla="*/ 941614 w 1023257"/>
                <a:gd name="connsiteY12" fmla="*/ 974272 h 4218214"/>
                <a:gd name="connsiteX13" fmla="*/ 990600 w 1023257"/>
                <a:gd name="connsiteY13" fmla="*/ 1224643 h 4218214"/>
                <a:gd name="connsiteX14" fmla="*/ 985157 w 1023257"/>
                <a:gd name="connsiteY14" fmla="*/ 1469572 h 4218214"/>
                <a:gd name="connsiteX15" fmla="*/ 1023257 w 1023257"/>
                <a:gd name="connsiteY15" fmla="*/ 1953986 h 4218214"/>
                <a:gd name="connsiteX16" fmla="*/ 952500 w 1023257"/>
                <a:gd name="connsiteY16" fmla="*/ 2269672 h 4218214"/>
                <a:gd name="connsiteX17" fmla="*/ 985157 w 1023257"/>
                <a:gd name="connsiteY17" fmla="*/ 2846614 h 4218214"/>
                <a:gd name="connsiteX18" fmla="*/ 974271 w 1023257"/>
                <a:gd name="connsiteY18" fmla="*/ 3271157 h 4218214"/>
                <a:gd name="connsiteX19" fmla="*/ 952500 w 1023257"/>
                <a:gd name="connsiteY19" fmla="*/ 3586843 h 4218214"/>
                <a:gd name="connsiteX20" fmla="*/ 947057 w 1023257"/>
                <a:gd name="connsiteY20" fmla="*/ 4011386 h 4218214"/>
                <a:gd name="connsiteX21" fmla="*/ 892628 w 1023257"/>
                <a:gd name="connsiteY21" fmla="*/ 4218214 h 4218214"/>
                <a:gd name="connsiteX22" fmla="*/ 27214 w 1023257"/>
                <a:gd name="connsiteY22" fmla="*/ 4191000 h 4218214"/>
                <a:gd name="connsiteX0" fmla="*/ 32657 w 1028700"/>
                <a:gd name="connsiteY0" fmla="*/ 4191000 h 4218214"/>
                <a:gd name="connsiteX1" fmla="*/ 59871 w 1028700"/>
                <a:gd name="connsiteY1" fmla="*/ 2841172 h 4218214"/>
                <a:gd name="connsiteX2" fmla="*/ 0 w 1028700"/>
                <a:gd name="connsiteY2" fmla="*/ 2345872 h 4218214"/>
                <a:gd name="connsiteX3" fmla="*/ 5443 w 1028700"/>
                <a:gd name="connsiteY3" fmla="*/ 81643 h 4218214"/>
                <a:gd name="connsiteX4" fmla="*/ 185057 w 1028700"/>
                <a:gd name="connsiteY4" fmla="*/ 27214 h 4218214"/>
                <a:gd name="connsiteX5" fmla="*/ 408214 w 1028700"/>
                <a:gd name="connsiteY5" fmla="*/ 0 h 4218214"/>
                <a:gd name="connsiteX6" fmla="*/ 582385 w 1028700"/>
                <a:gd name="connsiteY6" fmla="*/ 5443 h 4218214"/>
                <a:gd name="connsiteX7" fmla="*/ 783771 w 1028700"/>
                <a:gd name="connsiteY7" fmla="*/ 27214 h 4218214"/>
                <a:gd name="connsiteX8" fmla="*/ 876300 w 1028700"/>
                <a:gd name="connsiteY8" fmla="*/ 59872 h 4218214"/>
                <a:gd name="connsiteX9" fmla="*/ 898071 w 1028700"/>
                <a:gd name="connsiteY9" fmla="*/ 81643 h 4218214"/>
                <a:gd name="connsiteX10" fmla="*/ 963385 w 1028700"/>
                <a:gd name="connsiteY10" fmla="*/ 92529 h 4218214"/>
                <a:gd name="connsiteX11" fmla="*/ 974271 w 1028700"/>
                <a:gd name="connsiteY11" fmla="*/ 359229 h 4218214"/>
                <a:gd name="connsiteX12" fmla="*/ 996043 w 1028700"/>
                <a:gd name="connsiteY12" fmla="*/ 696686 h 4218214"/>
                <a:gd name="connsiteX13" fmla="*/ 947057 w 1028700"/>
                <a:gd name="connsiteY13" fmla="*/ 974272 h 4218214"/>
                <a:gd name="connsiteX14" fmla="*/ 996043 w 1028700"/>
                <a:gd name="connsiteY14" fmla="*/ 1224643 h 4218214"/>
                <a:gd name="connsiteX15" fmla="*/ 990600 w 1028700"/>
                <a:gd name="connsiteY15" fmla="*/ 1469572 h 4218214"/>
                <a:gd name="connsiteX16" fmla="*/ 1028700 w 1028700"/>
                <a:gd name="connsiteY16" fmla="*/ 1953986 h 4218214"/>
                <a:gd name="connsiteX17" fmla="*/ 957943 w 1028700"/>
                <a:gd name="connsiteY17" fmla="*/ 2269672 h 4218214"/>
                <a:gd name="connsiteX18" fmla="*/ 990600 w 1028700"/>
                <a:gd name="connsiteY18" fmla="*/ 2846614 h 4218214"/>
                <a:gd name="connsiteX19" fmla="*/ 979714 w 1028700"/>
                <a:gd name="connsiteY19" fmla="*/ 3271157 h 4218214"/>
                <a:gd name="connsiteX20" fmla="*/ 957943 w 1028700"/>
                <a:gd name="connsiteY20" fmla="*/ 3586843 h 4218214"/>
                <a:gd name="connsiteX21" fmla="*/ 952500 w 1028700"/>
                <a:gd name="connsiteY21" fmla="*/ 4011386 h 4218214"/>
                <a:gd name="connsiteX22" fmla="*/ 898071 w 1028700"/>
                <a:gd name="connsiteY22" fmla="*/ 4218214 h 4218214"/>
                <a:gd name="connsiteX23" fmla="*/ 32657 w 1028700"/>
                <a:gd name="connsiteY23" fmla="*/ 4191000 h 4218214"/>
                <a:gd name="connsiteX0" fmla="*/ 36434 w 1032477"/>
                <a:gd name="connsiteY0" fmla="*/ 4191000 h 4218214"/>
                <a:gd name="connsiteX1" fmla="*/ 63648 w 1032477"/>
                <a:gd name="connsiteY1" fmla="*/ 2841172 h 4218214"/>
                <a:gd name="connsiteX2" fmla="*/ 3777 w 1032477"/>
                <a:gd name="connsiteY2" fmla="*/ 2345872 h 4218214"/>
                <a:gd name="connsiteX3" fmla="*/ 30991 w 1032477"/>
                <a:gd name="connsiteY3" fmla="*/ 1322614 h 4218214"/>
                <a:gd name="connsiteX4" fmla="*/ 9220 w 1032477"/>
                <a:gd name="connsiteY4" fmla="*/ 81643 h 4218214"/>
                <a:gd name="connsiteX5" fmla="*/ 188834 w 1032477"/>
                <a:gd name="connsiteY5" fmla="*/ 27214 h 4218214"/>
                <a:gd name="connsiteX6" fmla="*/ 411991 w 1032477"/>
                <a:gd name="connsiteY6" fmla="*/ 0 h 4218214"/>
                <a:gd name="connsiteX7" fmla="*/ 586162 w 1032477"/>
                <a:gd name="connsiteY7" fmla="*/ 5443 h 4218214"/>
                <a:gd name="connsiteX8" fmla="*/ 787548 w 1032477"/>
                <a:gd name="connsiteY8" fmla="*/ 27214 h 4218214"/>
                <a:gd name="connsiteX9" fmla="*/ 880077 w 1032477"/>
                <a:gd name="connsiteY9" fmla="*/ 59872 h 4218214"/>
                <a:gd name="connsiteX10" fmla="*/ 901848 w 1032477"/>
                <a:gd name="connsiteY10" fmla="*/ 81643 h 4218214"/>
                <a:gd name="connsiteX11" fmla="*/ 967162 w 1032477"/>
                <a:gd name="connsiteY11" fmla="*/ 92529 h 4218214"/>
                <a:gd name="connsiteX12" fmla="*/ 978048 w 1032477"/>
                <a:gd name="connsiteY12" fmla="*/ 359229 h 4218214"/>
                <a:gd name="connsiteX13" fmla="*/ 999820 w 1032477"/>
                <a:gd name="connsiteY13" fmla="*/ 696686 h 4218214"/>
                <a:gd name="connsiteX14" fmla="*/ 950834 w 1032477"/>
                <a:gd name="connsiteY14" fmla="*/ 974272 h 4218214"/>
                <a:gd name="connsiteX15" fmla="*/ 999820 w 1032477"/>
                <a:gd name="connsiteY15" fmla="*/ 1224643 h 4218214"/>
                <a:gd name="connsiteX16" fmla="*/ 994377 w 1032477"/>
                <a:gd name="connsiteY16" fmla="*/ 1469572 h 4218214"/>
                <a:gd name="connsiteX17" fmla="*/ 1032477 w 1032477"/>
                <a:gd name="connsiteY17" fmla="*/ 1953986 h 4218214"/>
                <a:gd name="connsiteX18" fmla="*/ 961720 w 1032477"/>
                <a:gd name="connsiteY18" fmla="*/ 2269672 h 4218214"/>
                <a:gd name="connsiteX19" fmla="*/ 994377 w 1032477"/>
                <a:gd name="connsiteY19" fmla="*/ 2846614 h 4218214"/>
                <a:gd name="connsiteX20" fmla="*/ 983491 w 1032477"/>
                <a:gd name="connsiteY20" fmla="*/ 3271157 h 4218214"/>
                <a:gd name="connsiteX21" fmla="*/ 961720 w 1032477"/>
                <a:gd name="connsiteY21" fmla="*/ 3586843 h 4218214"/>
                <a:gd name="connsiteX22" fmla="*/ 956277 w 1032477"/>
                <a:gd name="connsiteY22" fmla="*/ 4011386 h 4218214"/>
                <a:gd name="connsiteX23" fmla="*/ 901848 w 1032477"/>
                <a:gd name="connsiteY23" fmla="*/ 4218214 h 4218214"/>
                <a:gd name="connsiteX24" fmla="*/ 36434 w 1032477"/>
                <a:gd name="connsiteY24" fmla="*/ 4191000 h 4218214"/>
                <a:gd name="connsiteX0" fmla="*/ 36647 w 1032690"/>
                <a:gd name="connsiteY0" fmla="*/ 4191000 h 4218214"/>
                <a:gd name="connsiteX1" fmla="*/ 63861 w 1032690"/>
                <a:gd name="connsiteY1" fmla="*/ 2841172 h 4218214"/>
                <a:gd name="connsiteX2" fmla="*/ 3990 w 1032690"/>
                <a:gd name="connsiteY2" fmla="*/ 2345872 h 4218214"/>
                <a:gd name="connsiteX3" fmla="*/ 42091 w 1032690"/>
                <a:gd name="connsiteY3" fmla="*/ 1975757 h 4218214"/>
                <a:gd name="connsiteX4" fmla="*/ 31204 w 1032690"/>
                <a:gd name="connsiteY4" fmla="*/ 1322614 h 4218214"/>
                <a:gd name="connsiteX5" fmla="*/ 9433 w 1032690"/>
                <a:gd name="connsiteY5" fmla="*/ 81643 h 4218214"/>
                <a:gd name="connsiteX6" fmla="*/ 189047 w 1032690"/>
                <a:gd name="connsiteY6" fmla="*/ 27214 h 4218214"/>
                <a:gd name="connsiteX7" fmla="*/ 412204 w 1032690"/>
                <a:gd name="connsiteY7" fmla="*/ 0 h 4218214"/>
                <a:gd name="connsiteX8" fmla="*/ 586375 w 1032690"/>
                <a:gd name="connsiteY8" fmla="*/ 5443 h 4218214"/>
                <a:gd name="connsiteX9" fmla="*/ 787761 w 1032690"/>
                <a:gd name="connsiteY9" fmla="*/ 27214 h 4218214"/>
                <a:gd name="connsiteX10" fmla="*/ 880290 w 1032690"/>
                <a:gd name="connsiteY10" fmla="*/ 59872 h 4218214"/>
                <a:gd name="connsiteX11" fmla="*/ 902061 w 1032690"/>
                <a:gd name="connsiteY11" fmla="*/ 81643 h 4218214"/>
                <a:gd name="connsiteX12" fmla="*/ 967375 w 1032690"/>
                <a:gd name="connsiteY12" fmla="*/ 92529 h 4218214"/>
                <a:gd name="connsiteX13" fmla="*/ 978261 w 1032690"/>
                <a:gd name="connsiteY13" fmla="*/ 359229 h 4218214"/>
                <a:gd name="connsiteX14" fmla="*/ 1000033 w 1032690"/>
                <a:gd name="connsiteY14" fmla="*/ 696686 h 4218214"/>
                <a:gd name="connsiteX15" fmla="*/ 951047 w 1032690"/>
                <a:gd name="connsiteY15" fmla="*/ 974272 h 4218214"/>
                <a:gd name="connsiteX16" fmla="*/ 1000033 w 1032690"/>
                <a:gd name="connsiteY16" fmla="*/ 1224643 h 4218214"/>
                <a:gd name="connsiteX17" fmla="*/ 994590 w 1032690"/>
                <a:gd name="connsiteY17" fmla="*/ 1469572 h 4218214"/>
                <a:gd name="connsiteX18" fmla="*/ 1032690 w 1032690"/>
                <a:gd name="connsiteY18" fmla="*/ 1953986 h 4218214"/>
                <a:gd name="connsiteX19" fmla="*/ 961933 w 1032690"/>
                <a:gd name="connsiteY19" fmla="*/ 2269672 h 4218214"/>
                <a:gd name="connsiteX20" fmla="*/ 994590 w 1032690"/>
                <a:gd name="connsiteY20" fmla="*/ 2846614 h 4218214"/>
                <a:gd name="connsiteX21" fmla="*/ 983704 w 1032690"/>
                <a:gd name="connsiteY21" fmla="*/ 3271157 h 4218214"/>
                <a:gd name="connsiteX22" fmla="*/ 961933 w 1032690"/>
                <a:gd name="connsiteY22" fmla="*/ 3586843 h 4218214"/>
                <a:gd name="connsiteX23" fmla="*/ 956490 w 1032690"/>
                <a:gd name="connsiteY23" fmla="*/ 4011386 h 4218214"/>
                <a:gd name="connsiteX24" fmla="*/ 902061 w 1032690"/>
                <a:gd name="connsiteY24" fmla="*/ 4218214 h 4218214"/>
                <a:gd name="connsiteX25" fmla="*/ 36647 w 1032690"/>
                <a:gd name="connsiteY25" fmla="*/ 4191000 h 4218214"/>
                <a:gd name="connsiteX0" fmla="*/ 37218 w 1033261"/>
                <a:gd name="connsiteY0" fmla="*/ 4191000 h 4218214"/>
                <a:gd name="connsiteX1" fmla="*/ 64432 w 1033261"/>
                <a:gd name="connsiteY1" fmla="*/ 2841172 h 4218214"/>
                <a:gd name="connsiteX2" fmla="*/ 4561 w 1033261"/>
                <a:gd name="connsiteY2" fmla="*/ 2345872 h 4218214"/>
                <a:gd name="connsiteX3" fmla="*/ 42662 w 1033261"/>
                <a:gd name="connsiteY3" fmla="*/ 1975757 h 4218214"/>
                <a:gd name="connsiteX4" fmla="*/ 15447 w 1033261"/>
                <a:gd name="connsiteY4" fmla="*/ 1676400 h 4218214"/>
                <a:gd name="connsiteX5" fmla="*/ 31775 w 1033261"/>
                <a:gd name="connsiteY5" fmla="*/ 1322614 h 4218214"/>
                <a:gd name="connsiteX6" fmla="*/ 10004 w 1033261"/>
                <a:gd name="connsiteY6" fmla="*/ 81643 h 4218214"/>
                <a:gd name="connsiteX7" fmla="*/ 189618 w 1033261"/>
                <a:gd name="connsiteY7" fmla="*/ 27214 h 4218214"/>
                <a:gd name="connsiteX8" fmla="*/ 412775 w 1033261"/>
                <a:gd name="connsiteY8" fmla="*/ 0 h 4218214"/>
                <a:gd name="connsiteX9" fmla="*/ 586946 w 1033261"/>
                <a:gd name="connsiteY9" fmla="*/ 5443 h 4218214"/>
                <a:gd name="connsiteX10" fmla="*/ 788332 w 1033261"/>
                <a:gd name="connsiteY10" fmla="*/ 27214 h 4218214"/>
                <a:gd name="connsiteX11" fmla="*/ 880861 w 1033261"/>
                <a:gd name="connsiteY11" fmla="*/ 59872 h 4218214"/>
                <a:gd name="connsiteX12" fmla="*/ 902632 w 1033261"/>
                <a:gd name="connsiteY12" fmla="*/ 81643 h 4218214"/>
                <a:gd name="connsiteX13" fmla="*/ 967946 w 1033261"/>
                <a:gd name="connsiteY13" fmla="*/ 92529 h 4218214"/>
                <a:gd name="connsiteX14" fmla="*/ 978832 w 1033261"/>
                <a:gd name="connsiteY14" fmla="*/ 359229 h 4218214"/>
                <a:gd name="connsiteX15" fmla="*/ 1000604 w 1033261"/>
                <a:gd name="connsiteY15" fmla="*/ 696686 h 4218214"/>
                <a:gd name="connsiteX16" fmla="*/ 951618 w 1033261"/>
                <a:gd name="connsiteY16" fmla="*/ 974272 h 4218214"/>
                <a:gd name="connsiteX17" fmla="*/ 1000604 w 1033261"/>
                <a:gd name="connsiteY17" fmla="*/ 1224643 h 4218214"/>
                <a:gd name="connsiteX18" fmla="*/ 995161 w 1033261"/>
                <a:gd name="connsiteY18" fmla="*/ 1469572 h 4218214"/>
                <a:gd name="connsiteX19" fmla="*/ 1033261 w 1033261"/>
                <a:gd name="connsiteY19" fmla="*/ 1953986 h 4218214"/>
                <a:gd name="connsiteX20" fmla="*/ 962504 w 1033261"/>
                <a:gd name="connsiteY20" fmla="*/ 2269672 h 4218214"/>
                <a:gd name="connsiteX21" fmla="*/ 995161 w 1033261"/>
                <a:gd name="connsiteY21" fmla="*/ 2846614 h 4218214"/>
                <a:gd name="connsiteX22" fmla="*/ 984275 w 1033261"/>
                <a:gd name="connsiteY22" fmla="*/ 3271157 h 4218214"/>
                <a:gd name="connsiteX23" fmla="*/ 962504 w 1033261"/>
                <a:gd name="connsiteY23" fmla="*/ 3586843 h 4218214"/>
                <a:gd name="connsiteX24" fmla="*/ 957061 w 1033261"/>
                <a:gd name="connsiteY24" fmla="*/ 4011386 h 4218214"/>
                <a:gd name="connsiteX25" fmla="*/ 902632 w 1033261"/>
                <a:gd name="connsiteY25" fmla="*/ 4218214 h 4218214"/>
                <a:gd name="connsiteX26" fmla="*/ 37218 w 1033261"/>
                <a:gd name="connsiteY26" fmla="*/ 4191000 h 4218214"/>
                <a:gd name="connsiteX0" fmla="*/ 34790 w 1030833"/>
                <a:gd name="connsiteY0" fmla="*/ 4191000 h 4218214"/>
                <a:gd name="connsiteX1" fmla="*/ 62004 w 1030833"/>
                <a:gd name="connsiteY1" fmla="*/ 2841172 h 4218214"/>
                <a:gd name="connsiteX2" fmla="*/ 2133 w 1030833"/>
                <a:gd name="connsiteY2" fmla="*/ 2345872 h 4218214"/>
                <a:gd name="connsiteX3" fmla="*/ 40234 w 1030833"/>
                <a:gd name="connsiteY3" fmla="*/ 1975757 h 4218214"/>
                <a:gd name="connsiteX4" fmla="*/ 13019 w 1030833"/>
                <a:gd name="connsiteY4" fmla="*/ 1676400 h 4218214"/>
                <a:gd name="connsiteX5" fmla="*/ 29347 w 1030833"/>
                <a:gd name="connsiteY5" fmla="*/ 1322614 h 4218214"/>
                <a:gd name="connsiteX6" fmla="*/ 45677 w 1030833"/>
                <a:gd name="connsiteY6" fmla="*/ 898072 h 4218214"/>
                <a:gd name="connsiteX7" fmla="*/ 7576 w 1030833"/>
                <a:gd name="connsiteY7" fmla="*/ 81643 h 4218214"/>
                <a:gd name="connsiteX8" fmla="*/ 187190 w 1030833"/>
                <a:gd name="connsiteY8" fmla="*/ 27214 h 4218214"/>
                <a:gd name="connsiteX9" fmla="*/ 410347 w 1030833"/>
                <a:gd name="connsiteY9" fmla="*/ 0 h 4218214"/>
                <a:gd name="connsiteX10" fmla="*/ 584518 w 1030833"/>
                <a:gd name="connsiteY10" fmla="*/ 5443 h 4218214"/>
                <a:gd name="connsiteX11" fmla="*/ 785904 w 1030833"/>
                <a:gd name="connsiteY11" fmla="*/ 27214 h 4218214"/>
                <a:gd name="connsiteX12" fmla="*/ 878433 w 1030833"/>
                <a:gd name="connsiteY12" fmla="*/ 59872 h 4218214"/>
                <a:gd name="connsiteX13" fmla="*/ 900204 w 1030833"/>
                <a:gd name="connsiteY13" fmla="*/ 81643 h 4218214"/>
                <a:gd name="connsiteX14" fmla="*/ 965518 w 1030833"/>
                <a:gd name="connsiteY14" fmla="*/ 92529 h 4218214"/>
                <a:gd name="connsiteX15" fmla="*/ 976404 w 1030833"/>
                <a:gd name="connsiteY15" fmla="*/ 359229 h 4218214"/>
                <a:gd name="connsiteX16" fmla="*/ 998176 w 1030833"/>
                <a:gd name="connsiteY16" fmla="*/ 696686 h 4218214"/>
                <a:gd name="connsiteX17" fmla="*/ 949190 w 1030833"/>
                <a:gd name="connsiteY17" fmla="*/ 974272 h 4218214"/>
                <a:gd name="connsiteX18" fmla="*/ 998176 w 1030833"/>
                <a:gd name="connsiteY18" fmla="*/ 1224643 h 4218214"/>
                <a:gd name="connsiteX19" fmla="*/ 992733 w 1030833"/>
                <a:gd name="connsiteY19" fmla="*/ 1469572 h 4218214"/>
                <a:gd name="connsiteX20" fmla="*/ 1030833 w 1030833"/>
                <a:gd name="connsiteY20" fmla="*/ 1953986 h 4218214"/>
                <a:gd name="connsiteX21" fmla="*/ 960076 w 1030833"/>
                <a:gd name="connsiteY21" fmla="*/ 2269672 h 4218214"/>
                <a:gd name="connsiteX22" fmla="*/ 992733 w 1030833"/>
                <a:gd name="connsiteY22" fmla="*/ 2846614 h 4218214"/>
                <a:gd name="connsiteX23" fmla="*/ 981847 w 1030833"/>
                <a:gd name="connsiteY23" fmla="*/ 3271157 h 4218214"/>
                <a:gd name="connsiteX24" fmla="*/ 960076 w 1030833"/>
                <a:gd name="connsiteY24" fmla="*/ 3586843 h 4218214"/>
                <a:gd name="connsiteX25" fmla="*/ 954633 w 1030833"/>
                <a:gd name="connsiteY25" fmla="*/ 4011386 h 4218214"/>
                <a:gd name="connsiteX26" fmla="*/ 900204 w 1030833"/>
                <a:gd name="connsiteY26" fmla="*/ 4218214 h 4218214"/>
                <a:gd name="connsiteX27" fmla="*/ 34790 w 1030833"/>
                <a:gd name="connsiteY27" fmla="*/ 4191000 h 4218214"/>
                <a:gd name="connsiteX0" fmla="*/ 42403 w 1038446"/>
                <a:gd name="connsiteY0" fmla="*/ 4191000 h 4218214"/>
                <a:gd name="connsiteX1" fmla="*/ 69617 w 1038446"/>
                <a:gd name="connsiteY1" fmla="*/ 2841172 h 4218214"/>
                <a:gd name="connsiteX2" fmla="*/ 9746 w 1038446"/>
                <a:gd name="connsiteY2" fmla="*/ 2345872 h 4218214"/>
                <a:gd name="connsiteX3" fmla="*/ 47847 w 1038446"/>
                <a:gd name="connsiteY3" fmla="*/ 1975757 h 4218214"/>
                <a:gd name="connsiteX4" fmla="*/ 20632 w 1038446"/>
                <a:gd name="connsiteY4" fmla="*/ 1676400 h 4218214"/>
                <a:gd name="connsiteX5" fmla="*/ 36960 w 1038446"/>
                <a:gd name="connsiteY5" fmla="*/ 1322614 h 4218214"/>
                <a:gd name="connsiteX6" fmla="*/ 53290 w 1038446"/>
                <a:gd name="connsiteY6" fmla="*/ 898072 h 4218214"/>
                <a:gd name="connsiteX7" fmla="*/ 9748 w 1038446"/>
                <a:gd name="connsiteY7" fmla="*/ 522514 h 4218214"/>
                <a:gd name="connsiteX8" fmla="*/ 15189 w 1038446"/>
                <a:gd name="connsiteY8" fmla="*/ 81643 h 4218214"/>
                <a:gd name="connsiteX9" fmla="*/ 194803 w 1038446"/>
                <a:gd name="connsiteY9" fmla="*/ 27214 h 4218214"/>
                <a:gd name="connsiteX10" fmla="*/ 417960 w 1038446"/>
                <a:gd name="connsiteY10" fmla="*/ 0 h 4218214"/>
                <a:gd name="connsiteX11" fmla="*/ 592131 w 1038446"/>
                <a:gd name="connsiteY11" fmla="*/ 5443 h 4218214"/>
                <a:gd name="connsiteX12" fmla="*/ 793517 w 1038446"/>
                <a:gd name="connsiteY12" fmla="*/ 27214 h 4218214"/>
                <a:gd name="connsiteX13" fmla="*/ 886046 w 1038446"/>
                <a:gd name="connsiteY13" fmla="*/ 59872 h 4218214"/>
                <a:gd name="connsiteX14" fmla="*/ 907817 w 1038446"/>
                <a:gd name="connsiteY14" fmla="*/ 81643 h 4218214"/>
                <a:gd name="connsiteX15" fmla="*/ 973131 w 1038446"/>
                <a:gd name="connsiteY15" fmla="*/ 92529 h 4218214"/>
                <a:gd name="connsiteX16" fmla="*/ 984017 w 1038446"/>
                <a:gd name="connsiteY16" fmla="*/ 359229 h 4218214"/>
                <a:gd name="connsiteX17" fmla="*/ 1005789 w 1038446"/>
                <a:gd name="connsiteY17" fmla="*/ 696686 h 4218214"/>
                <a:gd name="connsiteX18" fmla="*/ 956803 w 1038446"/>
                <a:gd name="connsiteY18" fmla="*/ 974272 h 4218214"/>
                <a:gd name="connsiteX19" fmla="*/ 1005789 w 1038446"/>
                <a:gd name="connsiteY19" fmla="*/ 1224643 h 4218214"/>
                <a:gd name="connsiteX20" fmla="*/ 1000346 w 1038446"/>
                <a:gd name="connsiteY20" fmla="*/ 1469572 h 4218214"/>
                <a:gd name="connsiteX21" fmla="*/ 1038446 w 1038446"/>
                <a:gd name="connsiteY21" fmla="*/ 1953986 h 4218214"/>
                <a:gd name="connsiteX22" fmla="*/ 967689 w 1038446"/>
                <a:gd name="connsiteY22" fmla="*/ 2269672 h 4218214"/>
                <a:gd name="connsiteX23" fmla="*/ 1000346 w 1038446"/>
                <a:gd name="connsiteY23" fmla="*/ 2846614 h 4218214"/>
                <a:gd name="connsiteX24" fmla="*/ 989460 w 1038446"/>
                <a:gd name="connsiteY24" fmla="*/ 3271157 h 4218214"/>
                <a:gd name="connsiteX25" fmla="*/ 967689 w 1038446"/>
                <a:gd name="connsiteY25" fmla="*/ 3586843 h 4218214"/>
                <a:gd name="connsiteX26" fmla="*/ 962246 w 1038446"/>
                <a:gd name="connsiteY26" fmla="*/ 4011386 h 4218214"/>
                <a:gd name="connsiteX27" fmla="*/ 907817 w 1038446"/>
                <a:gd name="connsiteY27" fmla="*/ 4218214 h 4218214"/>
                <a:gd name="connsiteX28" fmla="*/ 42403 w 1038446"/>
                <a:gd name="connsiteY28" fmla="*/ 4191000 h 4218214"/>
                <a:gd name="connsiteX0" fmla="*/ 75110 w 1071153"/>
                <a:gd name="connsiteY0" fmla="*/ 4191000 h 4218214"/>
                <a:gd name="connsiteX1" fmla="*/ 42455 w 1071153"/>
                <a:gd name="connsiteY1" fmla="*/ 3559629 h 4218214"/>
                <a:gd name="connsiteX2" fmla="*/ 102324 w 1071153"/>
                <a:gd name="connsiteY2" fmla="*/ 2841172 h 4218214"/>
                <a:gd name="connsiteX3" fmla="*/ 42453 w 1071153"/>
                <a:gd name="connsiteY3" fmla="*/ 2345872 h 4218214"/>
                <a:gd name="connsiteX4" fmla="*/ 80554 w 1071153"/>
                <a:gd name="connsiteY4" fmla="*/ 1975757 h 4218214"/>
                <a:gd name="connsiteX5" fmla="*/ 53339 w 1071153"/>
                <a:gd name="connsiteY5" fmla="*/ 1676400 h 4218214"/>
                <a:gd name="connsiteX6" fmla="*/ 69667 w 1071153"/>
                <a:gd name="connsiteY6" fmla="*/ 1322614 h 4218214"/>
                <a:gd name="connsiteX7" fmla="*/ 85997 w 1071153"/>
                <a:gd name="connsiteY7" fmla="*/ 898072 h 4218214"/>
                <a:gd name="connsiteX8" fmla="*/ 42455 w 1071153"/>
                <a:gd name="connsiteY8" fmla="*/ 522514 h 4218214"/>
                <a:gd name="connsiteX9" fmla="*/ 47896 w 1071153"/>
                <a:gd name="connsiteY9" fmla="*/ 81643 h 4218214"/>
                <a:gd name="connsiteX10" fmla="*/ 227510 w 1071153"/>
                <a:gd name="connsiteY10" fmla="*/ 27214 h 4218214"/>
                <a:gd name="connsiteX11" fmla="*/ 450667 w 1071153"/>
                <a:gd name="connsiteY11" fmla="*/ 0 h 4218214"/>
                <a:gd name="connsiteX12" fmla="*/ 624838 w 1071153"/>
                <a:gd name="connsiteY12" fmla="*/ 5443 h 4218214"/>
                <a:gd name="connsiteX13" fmla="*/ 826224 w 1071153"/>
                <a:gd name="connsiteY13" fmla="*/ 27214 h 4218214"/>
                <a:gd name="connsiteX14" fmla="*/ 918753 w 1071153"/>
                <a:gd name="connsiteY14" fmla="*/ 59872 h 4218214"/>
                <a:gd name="connsiteX15" fmla="*/ 940524 w 1071153"/>
                <a:gd name="connsiteY15" fmla="*/ 81643 h 4218214"/>
                <a:gd name="connsiteX16" fmla="*/ 1005838 w 1071153"/>
                <a:gd name="connsiteY16" fmla="*/ 92529 h 4218214"/>
                <a:gd name="connsiteX17" fmla="*/ 1016724 w 1071153"/>
                <a:gd name="connsiteY17" fmla="*/ 359229 h 4218214"/>
                <a:gd name="connsiteX18" fmla="*/ 1038496 w 1071153"/>
                <a:gd name="connsiteY18" fmla="*/ 696686 h 4218214"/>
                <a:gd name="connsiteX19" fmla="*/ 989510 w 1071153"/>
                <a:gd name="connsiteY19" fmla="*/ 974272 h 4218214"/>
                <a:gd name="connsiteX20" fmla="*/ 1038496 w 1071153"/>
                <a:gd name="connsiteY20" fmla="*/ 1224643 h 4218214"/>
                <a:gd name="connsiteX21" fmla="*/ 1033053 w 1071153"/>
                <a:gd name="connsiteY21" fmla="*/ 1469572 h 4218214"/>
                <a:gd name="connsiteX22" fmla="*/ 1071153 w 1071153"/>
                <a:gd name="connsiteY22" fmla="*/ 1953986 h 4218214"/>
                <a:gd name="connsiteX23" fmla="*/ 1000396 w 1071153"/>
                <a:gd name="connsiteY23" fmla="*/ 2269672 h 4218214"/>
                <a:gd name="connsiteX24" fmla="*/ 1033053 w 1071153"/>
                <a:gd name="connsiteY24" fmla="*/ 2846614 h 4218214"/>
                <a:gd name="connsiteX25" fmla="*/ 1022167 w 1071153"/>
                <a:gd name="connsiteY25" fmla="*/ 3271157 h 4218214"/>
                <a:gd name="connsiteX26" fmla="*/ 1000396 w 1071153"/>
                <a:gd name="connsiteY26" fmla="*/ 3586843 h 4218214"/>
                <a:gd name="connsiteX27" fmla="*/ 994953 w 1071153"/>
                <a:gd name="connsiteY27" fmla="*/ 4011386 h 4218214"/>
                <a:gd name="connsiteX28" fmla="*/ 940524 w 1071153"/>
                <a:gd name="connsiteY28" fmla="*/ 4218214 h 4218214"/>
                <a:gd name="connsiteX29" fmla="*/ 75110 w 1071153"/>
                <a:gd name="connsiteY29" fmla="*/ 4191000 h 42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1153" h="4218214">
                  <a:moveTo>
                    <a:pt x="75110" y="4191000"/>
                  </a:moveTo>
                  <a:cubicBezTo>
                    <a:pt x="-69125" y="4081236"/>
                    <a:pt x="37919" y="3784600"/>
                    <a:pt x="42455" y="3559629"/>
                  </a:cubicBezTo>
                  <a:cubicBezTo>
                    <a:pt x="46991" y="3334658"/>
                    <a:pt x="107767" y="3043465"/>
                    <a:pt x="102324" y="2841172"/>
                  </a:cubicBezTo>
                  <a:cubicBezTo>
                    <a:pt x="96881" y="2676072"/>
                    <a:pt x="47896" y="2510972"/>
                    <a:pt x="42453" y="2345872"/>
                  </a:cubicBezTo>
                  <a:cubicBezTo>
                    <a:pt x="34289" y="2199822"/>
                    <a:pt x="76018" y="2146300"/>
                    <a:pt x="80554" y="1975757"/>
                  </a:cubicBezTo>
                  <a:cubicBezTo>
                    <a:pt x="86904" y="1866900"/>
                    <a:pt x="55153" y="1785257"/>
                    <a:pt x="53339" y="1676400"/>
                  </a:cubicBezTo>
                  <a:cubicBezTo>
                    <a:pt x="51525" y="1567543"/>
                    <a:pt x="69667" y="1454150"/>
                    <a:pt x="69667" y="1322614"/>
                  </a:cubicBezTo>
                  <a:cubicBezTo>
                    <a:pt x="69667" y="1191078"/>
                    <a:pt x="85997" y="1030515"/>
                    <a:pt x="85997" y="898072"/>
                  </a:cubicBezTo>
                  <a:cubicBezTo>
                    <a:pt x="85997" y="765629"/>
                    <a:pt x="48805" y="658585"/>
                    <a:pt x="42455" y="522514"/>
                  </a:cubicBezTo>
                  <a:cubicBezTo>
                    <a:pt x="36105" y="386443"/>
                    <a:pt x="21589" y="165100"/>
                    <a:pt x="47896" y="81643"/>
                  </a:cubicBezTo>
                  <a:lnTo>
                    <a:pt x="227510" y="27214"/>
                  </a:lnTo>
                  <a:lnTo>
                    <a:pt x="450667" y="0"/>
                  </a:lnTo>
                  <a:lnTo>
                    <a:pt x="624838" y="5443"/>
                  </a:lnTo>
                  <a:lnTo>
                    <a:pt x="826224" y="27214"/>
                  </a:lnTo>
                  <a:lnTo>
                    <a:pt x="918753" y="59872"/>
                  </a:lnTo>
                  <a:lnTo>
                    <a:pt x="940524" y="81643"/>
                  </a:lnTo>
                  <a:lnTo>
                    <a:pt x="1005838" y="92529"/>
                  </a:lnTo>
                  <a:lnTo>
                    <a:pt x="1016724" y="359229"/>
                  </a:lnTo>
                  <a:lnTo>
                    <a:pt x="1038496" y="696686"/>
                  </a:lnTo>
                  <a:lnTo>
                    <a:pt x="989510" y="974272"/>
                  </a:lnTo>
                  <a:lnTo>
                    <a:pt x="1038496" y="1224643"/>
                  </a:lnTo>
                  <a:lnTo>
                    <a:pt x="1033053" y="1469572"/>
                  </a:lnTo>
                  <a:lnTo>
                    <a:pt x="1071153" y="1953986"/>
                  </a:lnTo>
                  <a:lnTo>
                    <a:pt x="1000396" y="2269672"/>
                  </a:lnTo>
                  <a:lnTo>
                    <a:pt x="1033053" y="2846614"/>
                  </a:lnTo>
                  <a:lnTo>
                    <a:pt x="1022167" y="3271157"/>
                  </a:lnTo>
                  <a:lnTo>
                    <a:pt x="1000396" y="3586843"/>
                  </a:lnTo>
                  <a:cubicBezTo>
                    <a:pt x="998582" y="3728357"/>
                    <a:pt x="996767" y="3869872"/>
                    <a:pt x="994953" y="4011386"/>
                  </a:cubicBezTo>
                  <a:lnTo>
                    <a:pt x="940524" y="4218214"/>
                  </a:lnTo>
                  <a:lnTo>
                    <a:pt x="75110" y="4191000"/>
                  </a:lnTo>
                  <a:close/>
                </a:path>
              </a:pathLst>
            </a:cu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an 12"/>
            <p:cNvSpPr/>
            <p:nvPr/>
          </p:nvSpPr>
          <p:spPr>
            <a:xfrm rot="10800000">
              <a:off x="1130538" y="1553128"/>
              <a:ext cx="644236" cy="4067603"/>
            </a:xfrm>
            <a:prstGeom prst="can">
              <a:avLst/>
            </a:prstGeom>
            <a:solidFill>
              <a:schemeClr val="tx1">
                <a:lumMod val="65000"/>
                <a:lumOff val="3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146298" y="5432869"/>
              <a:ext cx="644238" cy="190273"/>
            </a:xfrm>
            <a:prstGeom prst="ellipse">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1377043" y="4663631"/>
              <a:ext cx="483012" cy="18458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p:cNvGrpSpPr/>
          <p:nvPr/>
        </p:nvGrpSpPr>
        <p:grpSpPr>
          <a:xfrm>
            <a:off x="8486916" y="1988840"/>
            <a:ext cx="1815078" cy="4159233"/>
            <a:chOff x="702416" y="1368773"/>
            <a:chExt cx="1832265" cy="4436314"/>
          </a:xfrm>
        </p:grpSpPr>
        <p:grpSp>
          <p:nvGrpSpPr>
            <p:cNvPr id="18" name="Group 17"/>
            <p:cNvGrpSpPr/>
            <p:nvPr/>
          </p:nvGrpSpPr>
          <p:grpSpPr>
            <a:xfrm>
              <a:off x="702416" y="1368773"/>
              <a:ext cx="1832265" cy="4436314"/>
              <a:chOff x="676849" y="1368773"/>
              <a:chExt cx="1832265" cy="4436314"/>
            </a:xfrm>
          </p:grpSpPr>
          <p:pic>
            <p:nvPicPr>
              <p:cNvPr id="31" name="Picture 5" descr="Support and Isolate"/>
              <p:cNvPicPr>
                <a:picLocks noChangeAspect="1" noChangeArrowheads="1"/>
              </p:cNvPicPr>
              <p:nvPr/>
            </p:nvPicPr>
            <p:blipFill>
              <a:blip r:embed="rId3"/>
              <a:srcRect t="37910" r="72484"/>
              <a:stretch>
                <a:fillRect/>
              </a:stretch>
            </p:blipFill>
            <p:spPr bwMode="auto">
              <a:xfrm>
                <a:off x="676849" y="1368773"/>
                <a:ext cx="1832265" cy="4436314"/>
              </a:xfrm>
              <a:prstGeom prst="rect">
                <a:avLst/>
              </a:prstGeom>
              <a:noFill/>
              <a:ln w="9525">
                <a:noFill/>
                <a:miter lim="800000"/>
                <a:headEnd/>
                <a:tailEnd/>
              </a:ln>
            </p:spPr>
          </p:pic>
          <p:sp>
            <p:nvSpPr>
              <p:cNvPr id="32" name="Block Arc 31"/>
              <p:cNvSpPr/>
              <p:nvPr/>
            </p:nvSpPr>
            <p:spPr>
              <a:xfrm>
                <a:off x="1084855" y="1411548"/>
                <a:ext cx="957122" cy="309863"/>
              </a:xfrm>
              <a:prstGeom prst="blockArc">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Block Arc 32"/>
              <p:cNvSpPr/>
              <p:nvPr/>
            </p:nvSpPr>
            <p:spPr>
              <a:xfrm>
                <a:off x="1172536" y="5551225"/>
                <a:ext cx="785465" cy="253862"/>
              </a:xfrm>
              <a:prstGeom prst="blockArc">
                <a:avLst/>
              </a:prstGeom>
              <a:solidFill>
                <a:schemeClr val="bg1">
                  <a:lumMod val="75000"/>
                </a:schemeClr>
              </a:solidFill>
              <a:ln w="9525">
                <a:solidFill>
                  <a:schemeClr val="bg1">
                    <a:lumMod val="65000"/>
                  </a:schemeClr>
                </a:solidFill>
              </a:ln>
              <a:effectLst>
                <a:innerShdw blurRad="38100" dir="9960000">
                  <a:prstClr val="black">
                    <a:alpha val="6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Freeform 33"/>
              <p:cNvSpPr/>
              <p:nvPr/>
            </p:nvSpPr>
            <p:spPr>
              <a:xfrm>
                <a:off x="1018902" y="1480457"/>
                <a:ext cx="1071153" cy="4218214"/>
              </a:xfrm>
              <a:custGeom>
                <a:avLst/>
                <a:gdLst>
                  <a:gd name="connsiteX0" fmla="*/ 27214 w 1023257"/>
                  <a:gd name="connsiteY0" fmla="*/ 4191000 h 4218214"/>
                  <a:gd name="connsiteX1" fmla="*/ 0 w 1023257"/>
                  <a:gd name="connsiteY1" fmla="*/ 81643 h 4218214"/>
                  <a:gd name="connsiteX2" fmla="*/ 179614 w 1023257"/>
                  <a:gd name="connsiteY2" fmla="*/ 27214 h 4218214"/>
                  <a:gd name="connsiteX3" fmla="*/ 402771 w 1023257"/>
                  <a:gd name="connsiteY3" fmla="*/ 0 h 4218214"/>
                  <a:gd name="connsiteX4" fmla="*/ 576942 w 1023257"/>
                  <a:gd name="connsiteY4" fmla="*/ 5443 h 4218214"/>
                  <a:gd name="connsiteX5" fmla="*/ 778328 w 1023257"/>
                  <a:gd name="connsiteY5" fmla="*/ 27214 h 4218214"/>
                  <a:gd name="connsiteX6" fmla="*/ 870857 w 1023257"/>
                  <a:gd name="connsiteY6" fmla="*/ 59872 h 4218214"/>
                  <a:gd name="connsiteX7" fmla="*/ 892628 w 1023257"/>
                  <a:gd name="connsiteY7" fmla="*/ 81643 h 4218214"/>
                  <a:gd name="connsiteX8" fmla="*/ 957942 w 1023257"/>
                  <a:gd name="connsiteY8" fmla="*/ 92529 h 4218214"/>
                  <a:gd name="connsiteX9" fmla="*/ 968828 w 1023257"/>
                  <a:gd name="connsiteY9" fmla="*/ 359229 h 4218214"/>
                  <a:gd name="connsiteX10" fmla="*/ 990600 w 1023257"/>
                  <a:gd name="connsiteY10" fmla="*/ 696686 h 4218214"/>
                  <a:gd name="connsiteX11" fmla="*/ 941614 w 1023257"/>
                  <a:gd name="connsiteY11" fmla="*/ 974272 h 4218214"/>
                  <a:gd name="connsiteX12" fmla="*/ 990600 w 1023257"/>
                  <a:gd name="connsiteY12" fmla="*/ 1224643 h 4218214"/>
                  <a:gd name="connsiteX13" fmla="*/ 985157 w 1023257"/>
                  <a:gd name="connsiteY13" fmla="*/ 1469572 h 4218214"/>
                  <a:gd name="connsiteX14" fmla="*/ 1023257 w 1023257"/>
                  <a:gd name="connsiteY14" fmla="*/ 1953986 h 4218214"/>
                  <a:gd name="connsiteX15" fmla="*/ 952500 w 1023257"/>
                  <a:gd name="connsiteY15" fmla="*/ 2269672 h 4218214"/>
                  <a:gd name="connsiteX16" fmla="*/ 985157 w 1023257"/>
                  <a:gd name="connsiteY16" fmla="*/ 2846614 h 4218214"/>
                  <a:gd name="connsiteX17" fmla="*/ 974271 w 1023257"/>
                  <a:gd name="connsiteY17" fmla="*/ 3271157 h 4218214"/>
                  <a:gd name="connsiteX18" fmla="*/ 952500 w 1023257"/>
                  <a:gd name="connsiteY18" fmla="*/ 3586843 h 4218214"/>
                  <a:gd name="connsiteX19" fmla="*/ 947057 w 1023257"/>
                  <a:gd name="connsiteY19" fmla="*/ 4011386 h 4218214"/>
                  <a:gd name="connsiteX20" fmla="*/ 892628 w 1023257"/>
                  <a:gd name="connsiteY20" fmla="*/ 4218214 h 4218214"/>
                  <a:gd name="connsiteX21" fmla="*/ 27214 w 1023257"/>
                  <a:gd name="connsiteY21" fmla="*/ 4191000 h 4218214"/>
                  <a:gd name="connsiteX0" fmla="*/ 27214 w 1023257"/>
                  <a:gd name="connsiteY0" fmla="*/ 4191000 h 4218214"/>
                  <a:gd name="connsiteX1" fmla="*/ 54428 w 1023257"/>
                  <a:gd name="connsiteY1" fmla="*/ 2841172 h 4218214"/>
                  <a:gd name="connsiteX2" fmla="*/ 0 w 1023257"/>
                  <a:gd name="connsiteY2" fmla="*/ 81643 h 4218214"/>
                  <a:gd name="connsiteX3" fmla="*/ 179614 w 1023257"/>
                  <a:gd name="connsiteY3" fmla="*/ 27214 h 4218214"/>
                  <a:gd name="connsiteX4" fmla="*/ 402771 w 1023257"/>
                  <a:gd name="connsiteY4" fmla="*/ 0 h 4218214"/>
                  <a:gd name="connsiteX5" fmla="*/ 576942 w 1023257"/>
                  <a:gd name="connsiteY5" fmla="*/ 5443 h 4218214"/>
                  <a:gd name="connsiteX6" fmla="*/ 778328 w 1023257"/>
                  <a:gd name="connsiteY6" fmla="*/ 27214 h 4218214"/>
                  <a:gd name="connsiteX7" fmla="*/ 870857 w 1023257"/>
                  <a:gd name="connsiteY7" fmla="*/ 59872 h 4218214"/>
                  <a:gd name="connsiteX8" fmla="*/ 892628 w 1023257"/>
                  <a:gd name="connsiteY8" fmla="*/ 81643 h 4218214"/>
                  <a:gd name="connsiteX9" fmla="*/ 957942 w 1023257"/>
                  <a:gd name="connsiteY9" fmla="*/ 92529 h 4218214"/>
                  <a:gd name="connsiteX10" fmla="*/ 968828 w 1023257"/>
                  <a:gd name="connsiteY10" fmla="*/ 359229 h 4218214"/>
                  <a:gd name="connsiteX11" fmla="*/ 990600 w 1023257"/>
                  <a:gd name="connsiteY11" fmla="*/ 696686 h 4218214"/>
                  <a:gd name="connsiteX12" fmla="*/ 941614 w 1023257"/>
                  <a:gd name="connsiteY12" fmla="*/ 974272 h 4218214"/>
                  <a:gd name="connsiteX13" fmla="*/ 990600 w 1023257"/>
                  <a:gd name="connsiteY13" fmla="*/ 1224643 h 4218214"/>
                  <a:gd name="connsiteX14" fmla="*/ 985157 w 1023257"/>
                  <a:gd name="connsiteY14" fmla="*/ 1469572 h 4218214"/>
                  <a:gd name="connsiteX15" fmla="*/ 1023257 w 1023257"/>
                  <a:gd name="connsiteY15" fmla="*/ 1953986 h 4218214"/>
                  <a:gd name="connsiteX16" fmla="*/ 952500 w 1023257"/>
                  <a:gd name="connsiteY16" fmla="*/ 2269672 h 4218214"/>
                  <a:gd name="connsiteX17" fmla="*/ 985157 w 1023257"/>
                  <a:gd name="connsiteY17" fmla="*/ 2846614 h 4218214"/>
                  <a:gd name="connsiteX18" fmla="*/ 974271 w 1023257"/>
                  <a:gd name="connsiteY18" fmla="*/ 3271157 h 4218214"/>
                  <a:gd name="connsiteX19" fmla="*/ 952500 w 1023257"/>
                  <a:gd name="connsiteY19" fmla="*/ 3586843 h 4218214"/>
                  <a:gd name="connsiteX20" fmla="*/ 947057 w 1023257"/>
                  <a:gd name="connsiteY20" fmla="*/ 4011386 h 4218214"/>
                  <a:gd name="connsiteX21" fmla="*/ 892628 w 1023257"/>
                  <a:gd name="connsiteY21" fmla="*/ 4218214 h 4218214"/>
                  <a:gd name="connsiteX22" fmla="*/ 27214 w 1023257"/>
                  <a:gd name="connsiteY22" fmla="*/ 4191000 h 4218214"/>
                  <a:gd name="connsiteX0" fmla="*/ 32657 w 1028700"/>
                  <a:gd name="connsiteY0" fmla="*/ 4191000 h 4218214"/>
                  <a:gd name="connsiteX1" fmla="*/ 59871 w 1028700"/>
                  <a:gd name="connsiteY1" fmla="*/ 2841172 h 4218214"/>
                  <a:gd name="connsiteX2" fmla="*/ 0 w 1028700"/>
                  <a:gd name="connsiteY2" fmla="*/ 2345872 h 4218214"/>
                  <a:gd name="connsiteX3" fmla="*/ 5443 w 1028700"/>
                  <a:gd name="connsiteY3" fmla="*/ 81643 h 4218214"/>
                  <a:gd name="connsiteX4" fmla="*/ 185057 w 1028700"/>
                  <a:gd name="connsiteY4" fmla="*/ 27214 h 4218214"/>
                  <a:gd name="connsiteX5" fmla="*/ 408214 w 1028700"/>
                  <a:gd name="connsiteY5" fmla="*/ 0 h 4218214"/>
                  <a:gd name="connsiteX6" fmla="*/ 582385 w 1028700"/>
                  <a:gd name="connsiteY6" fmla="*/ 5443 h 4218214"/>
                  <a:gd name="connsiteX7" fmla="*/ 783771 w 1028700"/>
                  <a:gd name="connsiteY7" fmla="*/ 27214 h 4218214"/>
                  <a:gd name="connsiteX8" fmla="*/ 876300 w 1028700"/>
                  <a:gd name="connsiteY8" fmla="*/ 59872 h 4218214"/>
                  <a:gd name="connsiteX9" fmla="*/ 898071 w 1028700"/>
                  <a:gd name="connsiteY9" fmla="*/ 81643 h 4218214"/>
                  <a:gd name="connsiteX10" fmla="*/ 963385 w 1028700"/>
                  <a:gd name="connsiteY10" fmla="*/ 92529 h 4218214"/>
                  <a:gd name="connsiteX11" fmla="*/ 974271 w 1028700"/>
                  <a:gd name="connsiteY11" fmla="*/ 359229 h 4218214"/>
                  <a:gd name="connsiteX12" fmla="*/ 996043 w 1028700"/>
                  <a:gd name="connsiteY12" fmla="*/ 696686 h 4218214"/>
                  <a:gd name="connsiteX13" fmla="*/ 947057 w 1028700"/>
                  <a:gd name="connsiteY13" fmla="*/ 974272 h 4218214"/>
                  <a:gd name="connsiteX14" fmla="*/ 996043 w 1028700"/>
                  <a:gd name="connsiteY14" fmla="*/ 1224643 h 4218214"/>
                  <a:gd name="connsiteX15" fmla="*/ 990600 w 1028700"/>
                  <a:gd name="connsiteY15" fmla="*/ 1469572 h 4218214"/>
                  <a:gd name="connsiteX16" fmla="*/ 1028700 w 1028700"/>
                  <a:gd name="connsiteY16" fmla="*/ 1953986 h 4218214"/>
                  <a:gd name="connsiteX17" fmla="*/ 957943 w 1028700"/>
                  <a:gd name="connsiteY17" fmla="*/ 2269672 h 4218214"/>
                  <a:gd name="connsiteX18" fmla="*/ 990600 w 1028700"/>
                  <a:gd name="connsiteY18" fmla="*/ 2846614 h 4218214"/>
                  <a:gd name="connsiteX19" fmla="*/ 979714 w 1028700"/>
                  <a:gd name="connsiteY19" fmla="*/ 3271157 h 4218214"/>
                  <a:gd name="connsiteX20" fmla="*/ 957943 w 1028700"/>
                  <a:gd name="connsiteY20" fmla="*/ 3586843 h 4218214"/>
                  <a:gd name="connsiteX21" fmla="*/ 952500 w 1028700"/>
                  <a:gd name="connsiteY21" fmla="*/ 4011386 h 4218214"/>
                  <a:gd name="connsiteX22" fmla="*/ 898071 w 1028700"/>
                  <a:gd name="connsiteY22" fmla="*/ 4218214 h 4218214"/>
                  <a:gd name="connsiteX23" fmla="*/ 32657 w 1028700"/>
                  <a:gd name="connsiteY23" fmla="*/ 4191000 h 4218214"/>
                  <a:gd name="connsiteX0" fmla="*/ 36434 w 1032477"/>
                  <a:gd name="connsiteY0" fmla="*/ 4191000 h 4218214"/>
                  <a:gd name="connsiteX1" fmla="*/ 63648 w 1032477"/>
                  <a:gd name="connsiteY1" fmla="*/ 2841172 h 4218214"/>
                  <a:gd name="connsiteX2" fmla="*/ 3777 w 1032477"/>
                  <a:gd name="connsiteY2" fmla="*/ 2345872 h 4218214"/>
                  <a:gd name="connsiteX3" fmla="*/ 30991 w 1032477"/>
                  <a:gd name="connsiteY3" fmla="*/ 1322614 h 4218214"/>
                  <a:gd name="connsiteX4" fmla="*/ 9220 w 1032477"/>
                  <a:gd name="connsiteY4" fmla="*/ 81643 h 4218214"/>
                  <a:gd name="connsiteX5" fmla="*/ 188834 w 1032477"/>
                  <a:gd name="connsiteY5" fmla="*/ 27214 h 4218214"/>
                  <a:gd name="connsiteX6" fmla="*/ 411991 w 1032477"/>
                  <a:gd name="connsiteY6" fmla="*/ 0 h 4218214"/>
                  <a:gd name="connsiteX7" fmla="*/ 586162 w 1032477"/>
                  <a:gd name="connsiteY7" fmla="*/ 5443 h 4218214"/>
                  <a:gd name="connsiteX8" fmla="*/ 787548 w 1032477"/>
                  <a:gd name="connsiteY8" fmla="*/ 27214 h 4218214"/>
                  <a:gd name="connsiteX9" fmla="*/ 880077 w 1032477"/>
                  <a:gd name="connsiteY9" fmla="*/ 59872 h 4218214"/>
                  <a:gd name="connsiteX10" fmla="*/ 901848 w 1032477"/>
                  <a:gd name="connsiteY10" fmla="*/ 81643 h 4218214"/>
                  <a:gd name="connsiteX11" fmla="*/ 967162 w 1032477"/>
                  <a:gd name="connsiteY11" fmla="*/ 92529 h 4218214"/>
                  <a:gd name="connsiteX12" fmla="*/ 978048 w 1032477"/>
                  <a:gd name="connsiteY12" fmla="*/ 359229 h 4218214"/>
                  <a:gd name="connsiteX13" fmla="*/ 999820 w 1032477"/>
                  <a:gd name="connsiteY13" fmla="*/ 696686 h 4218214"/>
                  <a:gd name="connsiteX14" fmla="*/ 950834 w 1032477"/>
                  <a:gd name="connsiteY14" fmla="*/ 974272 h 4218214"/>
                  <a:gd name="connsiteX15" fmla="*/ 999820 w 1032477"/>
                  <a:gd name="connsiteY15" fmla="*/ 1224643 h 4218214"/>
                  <a:gd name="connsiteX16" fmla="*/ 994377 w 1032477"/>
                  <a:gd name="connsiteY16" fmla="*/ 1469572 h 4218214"/>
                  <a:gd name="connsiteX17" fmla="*/ 1032477 w 1032477"/>
                  <a:gd name="connsiteY17" fmla="*/ 1953986 h 4218214"/>
                  <a:gd name="connsiteX18" fmla="*/ 961720 w 1032477"/>
                  <a:gd name="connsiteY18" fmla="*/ 2269672 h 4218214"/>
                  <a:gd name="connsiteX19" fmla="*/ 994377 w 1032477"/>
                  <a:gd name="connsiteY19" fmla="*/ 2846614 h 4218214"/>
                  <a:gd name="connsiteX20" fmla="*/ 983491 w 1032477"/>
                  <a:gd name="connsiteY20" fmla="*/ 3271157 h 4218214"/>
                  <a:gd name="connsiteX21" fmla="*/ 961720 w 1032477"/>
                  <a:gd name="connsiteY21" fmla="*/ 3586843 h 4218214"/>
                  <a:gd name="connsiteX22" fmla="*/ 956277 w 1032477"/>
                  <a:gd name="connsiteY22" fmla="*/ 4011386 h 4218214"/>
                  <a:gd name="connsiteX23" fmla="*/ 901848 w 1032477"/>
                  <a:gd name="connsiteY23" fmla="*/ 4218214 h 4218214"/>
                  <a:gd name="connsiteX24" fmla="*/ 36434 w 1032477"/>
                  <a:gd name="connsiteY24" fmla="*/ 4191000 h 4218214"/>
                  <a:gd name="connsiteX0" fmla="*/ 36647 w 1032690"/>
                  <a:gd name="connsiteY0" fmla="*/ 4191000 h 4218214"/>
                  <a:gd name="connsiteX1" fmla="*/ 63861 w 1032690"/>
                  <a:gd name="connsiteY1" fmla="*/ 2841172 h 4218214"/>
                  <a:gd name="connsiteX2" fmla="*/ 3990 w 1032690"/>
                  <a:gd name="connsiteY2" fmla="*/ 2345872 h 4218214"/>
                  <a:gd name="connsiteX3" fmla="*/ 42091 w 1032690"/>
                  <a:gd name="connsiteY3" fmla="*/ 1975757 h 4218214"/>
                  <a:gd name="connsiteX4" fmla="*/ 31204 w 1032690"/>
                  <a:gd name="connsiteY4" fmla="*/ 1322614 h 4218214"/>
                  <a:gd name="connsiteX5" fmla="*/ 9433 w 1032690"/>
                  <a:gd name="connsiteY5" fmla="*/ 81643 h 4218214"/>
                  <a:gd name="connsiteX6" fmla="*/ 189047 w 1032690"/>
                  <a:gd name="connsiteY6" fmla="*/ 27214 h 4218214"/>
                  <a:gd name="connsiteX7" fmla="*/ 412204 w 1032690"/>
                  <a:gd name="connsiteY7" fmla="*/ 0 h 4218214"/>
                  <a:gd name="connsiteX8" fmla="*/ 586375 w 1032690"/>
                  <a:gd name="connsiteY8" fmla="*/ 5443 h 4218214"/>
                  <a:gd name="connsiteX9" fmla="*/ 787761 w 1032690"/>
                  <a:gd name="connsiteY9" fmla="*/ 27214 h 4218214"/>
                  <a:gd name="connsiteX10" fmla="*/ 880290 w 1032690"/>
                  <a:gd name="connsiteY10" fmla="*/ 59872 h 4218214"/>
                  <a:gd name="connsiteX11" fmla="*/ 902061 w 1032690"/>
                  <a:gd name="connsiteY11" fmla="*/ 81643 h 4218214"/>
                  <a:gd name="connsiteX12" fmla="*/ 967375 w 1032690"/>
                  <a:gd name="connsiteY12" fmla="*/ 92529 h 4218214"/>
                  <a:gd name="connsiteX13" fmla="*/ 978261 w 1032690"/>
                  <a:gd name="connsiteY13" fmla="*/ 359229 h 4218214"/>
                  <a:gd name="connsiteX14" fmla="*/ 1000033 w 1032690"/>
                  <a:gd name="connsiteY14" fmla="*/ 696686 h 4218214"/>
                  <a:gd name="connsiteX15" fmla="*/ 951047 w 1032690"/>
                  <a:gd name="connsiteY15" fmla="*/ 974272 h 4218214"/>
                  <a:gd name="connsiteX16" fmla="*/ 1000033 w 1032690"/>
                  <a:gd name="connsiteY16" fmla="*/ 1224643 h 4218214"/>
                  <a:gd name="connsiteX17" fmla="*/ 994590 w 1032690"/>
                  <a:gd name="connsiteY17" fmla="*/ 1469572 h 4218214"/>
                  <a:gd name="connsiteX18" fmla="*/ 1032690 w 1032690"/>
                  <a:gd name="connsiteY18" fmla="*/ 1953986 h 4218214"/>
                  <a:gd name="connsiteX19" fmla="*/ 961933 w 1032690"/>
                  <a:gd name="connsiteY19" fmla="*/ 2269672 h 4218214"/>
                  <a:gd name="connsiteX20" fmla="*/ 994590 w 1032690"/>
                  <a:gd name="connsiteY20" fmla="*/ 2846614 h 4218214"/>
                  <a:gd name="connsiteX21" fmla="*/ 983704 w 1032690"/>
                  <a:gd name="connsiteY21" fmla="*/ 3271157 h 4218214"/>
                  <a:gd name="connsiteX22" fmla="*/ 961933 w 1032690"/>
                  <a:gd name="connsiteY22" fmla="*/ 3586843 h 4218214"/>
                  <a:gd name="connsiteX23" fmla="*/ 956490 w 1032690"/>
                  <a:gd name="connsiteY23" fmla="*/ 4011386 h 4218214"/>
                  <a:gd name="connsiteX24" fmla="*/ 902061 w 1032690"/>
                  <a:gd name="connsiteY24" fmla="*/ 4218214 h 4218214"/>
                  <a:gd name="connsiteX25" fmla="*/ 36647 w 1032690"/>
                  <a:gd name="connsiteY25" fmla="*/ 4191000 h 4218214"/>
                  <a:gd name="connsiteX0" fmla="*/ 37218 w 1033261"/>
                  <a:gd name="connsiteY0" fmla="*/ 4191000 h 4218214"/>
                  <a:gd name="connsiteX1" fmla="*/ 64432 w 1033261"/>
                  <a:gd name="connsiteY1" fmla="*/ 2841172 h 4218214"/>
                  <a:gd name="connsiteX2" fmla="*/ 4561 w 1033261"/>
                  <a:gd name="connsiteY2" fmla="*/ 2345872 h 4218214"/>
                  <a:gd name="connsiteX3" fmla="*/ 42662 w 1033261"/>
                  <a:gd name="connsiteY3" fmla="*/ 1975757 h 4218214"/>
                  <a:gd name="connsiteX4" fmla="*/ 15447 w 1033261"/>
                  <a:gd name="connsiteY4" fmla="*/ 1676400 h 4218214"/>
                  <a:gd name="connsiteX5" fmla="*/ 31775 w 1033261"/>
                  <a:gd name="connsiteY5" fmla="*/ 1322614 h 4218214"/>
                  <a:gd name="connsiteX6" fmla="*/ 10004 w 1033261"/>
                  <a:gd name="connsiteY6" fmla="*/ 81643 h 4218214"/>
                  <a:gd name="connsiteX7" fmla="*/ 189618 w 1033261"/>
                  <a:gd name="connsiteY7" fmla="*/ 27214 h 4218214"/>
                  <a:gd name="connsiteX8" fmla="*/ 412775 w 1033261"/>
                  <a:gd name="connsiteY8" fmla="*/ 0 h 4218214"/>
                  <a:gd name="connsiteX9" fmla="*/ 586946 w 1033261"/>
                  <a:gd name="connsiteY9" fmla="*/ 5443 h 4218214"/>
                  <a:gd name="connsiteX10" fmla="*/ 788332 w 1033261"/>
                  <a:gd name="connsiteY10" fmla="*/ 27214 h 4218214"/>
                  <a:gd name="connsiteX11" fmla="*/ 880861 w 1033261"/>
                  <a:gd name="connsiteY11" fmla="*/ 59872 h 4218214"/>
                  <a:gd name="connsiteX12" fmla="*/ 902632 w 1033261"/>
                  <a:gd name="connsiteY12" fmla="*/ 81643 h 4218214"/>
                  <a:gd name="connsiteX13" fmla="*/ 967946 w 1033261"/>
                  <a:gd name="connsiteY13" fmla="*/ 92529 h 4218214"/>
                  <a:gd name="connsiteX14" fmla="*/ 978832 w 1033261"/>
                  <a:gd name="connsiteY14" fmla="*/ 359229 h 4218214"/>
                  <a:gd name="connsiteX15" fmla="*/ 1000604 w 1033261"/>
                  <a:gd name="connsiteY15" fmla="*/ 696686 h 4218214"/>
                  <a:gd name="connsiteX16" fmla="*/ 951618 w 1033261"/>
                  <a:gd name="connsiteY16" fmla="*/ 974272 h 4218214"/>
                  <a:gd name="connsiteX17" fmla="*/ 1000604 w 1033261"/>
                  <a:gd name="connsiteY17" fmla="*/ 1224643 h 4218214"/>
                  <a:gd name="connsiteX18" fmla="*/ 995161 w 1033261"/>
                  <a:gd name="connsiteY18" fmla="*/ 1469572 h 4218214"/>
                  <a:gd name="connsiteX19" fmla="*/ 1033261 w 1033261"/>
                  <a:gd name="connsiteY19" fmla="*/ 1953986 h 4218214"/>
                  <a:gd name="connsiteX20" fmla="*/ 962504 w 1033261"/>
                  <a:gd name="connsiteY20" fmla="*/ 2269672 h 4218214"/>
                  <a:gd name="connsiteX21" fmla="*/ 995161 w 1033261"/>
                  <a:gd name="connsiteY21" fmla="*/ 2846614 h 4218214"/>
                  <a:gd name="connsiteX22" fmla="*/ 984275 w 1033261"/>
                  <a:gd name="connsiteY22" fmla="*/ 3271157 h 4218214"/>
                  <a:gd name="connsiteX23" fmla="*/ 962504 w 1033261"/>
                  <a:gd name="connsiteY23" fmla="*/ 3586843 h 4218214"/>
                  <a:gd name="connsiteX24" fmla="*/ 957061 w 1033261"/>
                  <a:gd name="connsiteY24" fmla="*/ 4011386 h 4218214"/>
                  <a:gd name="connsiteX25" fmla="*/ 902632 w 1033261"/>
                  <a:gd name="connsiteY25" fmla="*/ 4218214 h 4218214"/>
                  <a:gd name="connsiteX26" fmla="*/ 37218 w 1033261"/>
                  <a:gd name="connsiteY26" fmla="*/ 4191000 h 4218214"/>
                  <a:gd name="connsiteX0" fmla="*/ 34790 w 1030833"/>
                  <a:gd name="connsiteY0" fmla="*/ 4191000 h 4218214"/>
                  <a:gd name="connsiteX1" fmla="*/ 62004 w 1030833"/>
                  <a:gd name="connsiteY1" fmla="*/ 2841172 h 4218214"/>
                  <a:gd name="connsiteX2" fmla="*/ 2133 w 1030833"/>
                  <a:gd name="connsiteY2" fmla="*/ 2345872 h 4218214"/>
                  <a:gd name="connsiteX3" fmla="*/ 40234 w 1030833"/>
                  <a:gd name="connsiteY3" fmla="*/ 1975757 h 4218214"/>
                  <a:gd name="connsiteX4" fmla="*/ 13019 w 1030833"/>
                  <a:gd name="connsiteY4" fmla="*/ 1676400 h 4218214"/>
                  <a:gd name="connsiteX5" fmla="*/ 29347 w 1030833"/>
                  <a:gd name="connsiteY5" fmla="*/ 1322614 h 4218214"/>
                  <a:gd name="connsiteX6" fmla="*/ 45677 w 1030833"/>
                  <a:gd name="connsiteY6" fmla="*/ 898072 h 4218214"/>
                  <a:gd name="connsiteX7" fmla="*/ 7576 w 1030833"/>
                  <a:gd name="connsiteY7" fmla="*/ 81643 h 4218214"/>
                  <a:gd name="connsiteX8" fmla="*/ 187190 w 1030833"/>
                  <a:gd name="connsiteY8" fmla="*/ 27214 h 4218214"/>
                  <a:gd name="connsiteX9" fmla="*/ 410347 w 1030833"/>
                  <a:gd name="connsiteY9" fmla="*/ 0 h 4218214"/>
                  <a:gd name="connsiteX10" fmla="*/ 584518 w 1030833"/>
                  <a:gd name="connsiteY10" fmla="*/ 5443 h 4218214"/>
                  <a:gd name="connsiteX11" fmla="*/ 785904 w 1030833"/>
                  <a:gd name="connsiteY11" fmla="*/ 27214 h 4218214"/>
                  <a:gd name="connsiteX12" fmla="*/ 878433 w 1030833"/>
                  <a:gd name="connsiteY12" fmla="*/ 59872 h 4218214"/>
                  <a:gd name="connsiteX13" fmla="*/ 900204 w 1030833"/>
                  <a:gd name="connsiteY13" fmla="*/ 81643 h 4218214"/>
                  <a:gd name="connsiteX14" fmla="*/ 965518 w 1030833"/>
                  <a:gd name="connsiteY14" fmla="*/ 92529 h 4218214"/>
                  <a:gd name="connsiteX15" fmla="*/ 976404 w 1030833"/>
                  <a:gd name="connsiteY15" fmla="*/ 359229 h 4218214"/>
                  <a:gd name="connsiteX16" fmla="*/ 998176 w 1030833"/>
                  <a:gd name="connsiteY16" fmla="*/ 696686 h 4218214"/>
                  <a:gd name="connsiteX17" fmla="*/ 949190 w 1030833"/>
                  <a:gd name="connsiteY17" fmla="*/ 974272 h 4218214"/>
                  <a:gd name="connsiteX18" fmla="*/ 998176 w 1030833"/>
                  <a:gd name="connsiteY18" fmla="*/ 1224643 h 4218214"/>
                  <a:gd name="connsiteX19" fmla="*/ 992733 w 1030833"/>
                  <a:gd name="connsiteY19" fmla="*/ 1469572 h 4218214"/>
                  <a:gd name="connsiteX20" fmla="*/ 1030833 w 1030833"/>
                  <a:gd name="connsiteY20" fmla="*/ 1953986 h 4218214"/>
                  <a:gd name="connsiteX21" fmla="*/ 960076 w 1030833"/>
                  <a:gd name="connsiteY21" fmla="*/ 2269672 h 4218214"/>
                  <a:gd name="connsiteX22" fmla="*/ 992733 w 1030833"/>
                  <a:gd name="connsiteY22" fmla="*/ 2846614 h 4218214"/>
                  <a:gd name="connsiteX23" fmla="*/ 981847 w 1030833"/>
                  <a:gd name="connsiteY23" fmla="*/ 3271157 h 4218214"/>
                  <a:gd name="connsiteX24" fmla="*/ 960076 w 1030833"/>
                  <a:gd name="connsiteY24" fmla="*/ 3586843 h 4218214"/>
                  <a:gd name="connsiteX25" fmla="*/ 954633 w 1030833"/>
                  <a:gd name="connsiteY25" fmla="*/ 4011386 h 4218214"/>
                  <a:gd name="connsiteX26" fmla="*/ 900204 w 1030833"/>
                  <a:gd name="connsiteY26" fmla="*/ 4218214 h 4218214"/>
                  <a:gd name="connsiteX27" fmla="*/ 34790 w 1030833"/>
                  <a:gd name="connsiteY27" fmla="*/ 4191000 h 4218214"/>
                  <a:gd name="connsiteX0" fmla="*/ 42403 w 1038446"/>
                  <a:gd name="connsiteY0" fmla="*/ 4191000 h 4218214"/>
                  <a:gd name="connsiteX1" fmla="*/ 69617 w 1038446"/>
                  <a:gd name="connsiteY1" fmla="*/ 2841172 h 4218214"/>
                  <a:gd name="connsiteX2" fmla="*/ 9746 w 1038446"/>
                  <a:gd name="connsiteY2" fmla="*/ 2345872 h 4218214"/>
                  <a:gd name="connsiteX3" fmla="*/ 47847 w 1038446"/>
                  <a:gd name="connsiteY3" fmla="*/ 1975757 h 4218214"/>
                  <a:gd name="connsiteX4" fmla="*/ 20632 w 1038446"/>
                  <a:gd name="connsiteY4" fmla="*/ 1676400 h 4218214"/>
                  <a:gd name="connsiteX5" fmla="*/ 36960 w 1038446"/>
                  <a:gd name="connsiteY5" fmla="*/ 1322614 h 4218214"/>
                  <a:gd name="connsiteX6" fmla="*/ 53290 w 1038446"/>
                  <a:gd name="connsiteY6" fmla="*/ 898072 h 4218214"/>
                  <a:gd name="connsiteX7" fmla="*/ 9748 w 1038446"/>
                  <a:gd name="connsiteY7" fmla="*/ 522514 h 4218214"/>
                  <a:gd name="connsiteX8" fmla="*/ 15189 w 1038446"/>
                  <a:gd name="connsiteY8" fmla="*/ 81643 h 4218214"/>
                  <a:gd name="connsiteX9" fmla="*/ 194803 w 1038446"/>
                  <a:gd name="connsiteY9" fmla="*/ 27214 h 4218214"/>
                  <a:gd name="connsiteX10" fmla="*/ 417960 w 1038446"/>
                  <a:gd name="connsiteY10" fmla="*/ 0 h 4218214"/>
                  <a:gd name="connsiteX11" fmla="*/ 592131 w 1038446"/>
                  <a:gd name="connsiteY11" fmla="*/ 5443 h 4218214"/>
                  <a:gd name="connsiteX12" fmla="*/ 793517 w 1038446"/>
                  <a:gd name="connsiteY12" fmla="*/ 27214 h 4218214"/>
                  <a:gd name="connsiteX13" fmla="*/ 886046 w 1038446"/>
                  <a:gd name="connsiteY13" fmla="*/ 59872 h 4218214"/>
                  <a:gd name="connsiteX14" fmla="*/ 907817 w 1038446"/>
                  <a:gd name="connsiteY14" fmla="*/ 81643 h 4218214"/>
                  <a:gd name="connsiteX15" fmla="*/ 973131 w 1038446"/>
                  <a:gd name="connsiteY15" fmla="*/ 92529 h 4218214"/>
                  <a:gd name="connsiteX16" fmla="*/ 984017 w 1038446"/>
                  <a:gd name="connsiteY16" fmla="*/ 359229 h 4218214"/>
                  <a:gd name="connsiteX17" fmla="*/ 1005789 w 1038446"/>
                  <a:gd name="connsiteY17" fmla="*/ 696686 h 4218214"/>
                  <a:gd name="connsiteX18" fmla="*/ 956803 w 1038446"/>
                  <a:gd name="connsiteY18" fmla="*/ 974272 h 4218214"/>
                  <a:gd name="connsiteX19" fmla="*/ 1005789 w 1038446"/>
                  <a:gd name="connsiteY19" fmla="*/ 1224643 h 4218214"/>
                  <a:gd name="connsiteX20" fmla="*/ 1000346 w 1038446"/>
                  <a:gd name="connsiteY20" fmla="*/ 1469572 h 4218214"/>
                  <a:gd name="connsiteX21" fmla="*/ 1038446 w 1038446"/>
                  <a:gd name="connsiteY21" fmla="*/ 1953986 h 4218214"/>
                  <a:gd name="connsiteX22" fmla="*/ 967689 w 1038446"/>
                  <a:gd name="connsiteY22" fmla="*/ 2269672 h 4218214"/>
                  <a:gd name="connsiteX23" fmla="*/ 1000346 w 1038446"/>
                  <a:gd name="connsiteY23" fmla="*/ 2846614 h 4218214"/>
                  <a:gd name="connsiteX24" fmla="*/ 989460 w 1038446"/>
                  <a:gd name="connsiteY24" fmla="*/ 3271157 h 4218214"/>
                  <a:gd name="connsiteX25" fmla="*/ 967689 w 1038446"/>
                  <a:gd name="connsiteY25" fmla="*/ 3586843 h 4218214"/>
                  <a:gd name="connsiteX26" fmla="*/ 962246 w 1038446"/>
                  <a:gd name="connsiteY26" fmla="*/ 4011386 h 4218214"/>
                  <a:gd name="connsiteX27" fmla="*/ 907817 w 1038446"/>
                  <a:gd name="connsiteY27" fmla="*/ 4218214 h 4218214"/>
                  <a:gd name="connsiteX28" fmla="*/ 42403 w 1038446"/>
                  <a:gd name="connsiteY28" fmla="*/ 4191000 h 4218214"/>
                  <a:gd name="connsiteX0" fmla="*/ 75110 w 1071153"/>
                  <a:gd name="connsiteY0" fmla="*/ 4191000 h 4218214"/>
                  <a:gd name="connsiteX1" fmla="*/ 42455 w 1071153"/>
                  <a:gd name="connsiteY1" fmla="*/ 3559629 h 4218214"/>
                  <a:gd name="connsiteX2" fmla="*/ 102324 w 1071153"/>
                  <a:gd name="connsiteY2" fmla="*/ 2841172 h 4218214"/>
                  <a:gd name="connsiteX3" fmla="*/ 42453 w 1071153"/>
                  <a:gd name="connsiteY3" fmla="*/ 2345872 h 4218214"/>
                  <a:gd name="connsiteX4" fmla="*/ 80554 w 1071153"/>
                  <a:gd name="connsiteY4" fmla="*/ 1975757 h 4218214"/>
                  <a:gd name="connsiteX5" fmla="*/ 53339 w 1071153"/>
                  <a:gd name="connsiteY5" fmla="*/ 1676400 h 4218214"/>
                  <a:gd name="connsiteX6" fmla="*/ 69667 w 1071153"/>
                  <a:gd name="connsiteY6" fmla="*/ 1322614 h 4218214"/>
                  <a:gd name="connsiteX7" fmla="*/ 85997 w 1071153"/>
                  <a:gd name="connsiteY7" fmla="*/ 898072 h 4218214"/>
                  <a:gd name="connsiteX8" fmla="*/ 42455 w 1071153"/>
                  <a:gd name="connsiteY8" fmla="*/ 522514 h 4218214"/>
                  <a:gd name="connsiteX9" fmla="*/ 47896 w 1071153"/>
                  <a:gd name="connsiteY9" fmla="*/ 81643 h 4218214"/>
                  <a:gd name="connsiteX10" fmla="*/ 227510 w 1071153"/>
                  <a:gd name="connsiteY10" fmla="*/ 27214 h 4218214"/>
                  <a:gd name="connsiteX11" fmla="*/ 450667 w 1071153"/>
                  <a:gd name="connsiteY11" fmla="*/ 0 h 4218214"/>
                  <a:gd name="connsiteX12" fmla="*/ 624838 w 1071153"/>
                  <a:gd name="connsiteY12" fmla="*/ 5443 h 4218214"/>
                  <a:gd name="connsiteX13" fmla="*/ 826224 w 1071153"/>
                  <a:gd name="connsiteY13" fmla="*/ 27214 h 4218214"/>
                  <a:gd name="connsiteX14" fmla="*/ 918753 w 1071153"/>
                  <a:gd name="connsiteY14" fmla="*/ 59872 h 4218214"/>
                  <a:gd name="connsiteX15" fmla="*/ 940524 w 1071153"/>
                  <a:gd name="connsiteY15" fmla="*/ 81643 h 4218214"/>
                  <a:gd name="connsiteX16" fmla="*/ 1005838 w 1071153"/>
                  <a:gd name="connsiteY16" fmla="*/ 92529 h 4218214"/>
                  <a:gd name="connsiteX17" fmla="*/ 1016724 w 1071153"/>
                  <a:gd name="connsiteY17" fmla="*/ 359229 h 4218214"/>
                  <a:gd name="connsiteX18" fmla="*/ 1038496 w 1071153"/>
                  <a:gd name="connsiteY18" fmla="*/ 696686 h 4218214"/>
                  <a:gd name="connsiteX19" fmla="*/ 989510 w 1071153"/>
                  <a:gd name="connsiteY19" fmla="*/ 974272 h 4218214"/>
                  <a:gd name="connsiteX20" fmla="*/ 1038496 w 1071153"/>
                  <a:gd name="connsiteY20" fmla="*/ 1224643 h 4218214"/>
                  <a:gd name="connsiteX21" fmla="*/ 1033053 w 1071153"/>
                  <a:gd name="connsiteY21" fmla="*/ 1469572 h 4218214"/>
                  <a:gd name="connsiteX22" fmla="*/ 1071153 w 1071153"/>
                  <a:gd name="connsiteY22" fmla="*/ 1953986 h 4218214"/>
                  <a:gd name="connsiteX23" fmla="*/ 1000396 w 1071153"/>
                  <a:gd name="connsiteY23" fmla="*/ 2269672 h 4218214"/>
                  <a:gd name="connsiteX24" fmla="*/ 1033053 w 1071153"/>
                  <a:gd name="connsiteY24" fmla="*/ 2846614 h 4218214"/>
                  <a:gd name="connsiteX25" fmla="*/ 1022167 w 1071153"/>
                  <a:gd name="connsiteY25" fmla="*/ 3271157 h 4218214"/>
                  <a:gd name="connsiteX26" fmla="*/ 1000396 w 1071153"/>
                  <a:gd name="connsiteY26" fmla="*/ 3586843 h 4218214"/>
                  <a:gd name="connsiteX27" fmla="*/ 994953 w 1071153"/>
                  <a:gd name="connsiteY27" fmla="*/ 4011386 h 4218214"/>
                  <a:gd name="connsiteX28" fmla="*/ 940524 w 1071153"/>
                  <a:gd name="connsiteY28" fmla="*/ 4218214 h 4218214"/>
                  <a:gd name="connsiteX29" fmla="*/ 75110 w 1071153"/>
                  <a:gd name="connsiteY29" fmla="*/ 4191000 h 42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1153" h="4218214">
                    <a:moveTo>
                      <a:pt x="75110" y="4191000"/>
                    </a:moveTo>
                    <a:cubicBezTo>
                      <a:pt x="-69125" y="4081236"/>
                      <a:pt x="37919" y="3784600"/>
                      <a:pt x="42455" y="3559629"/>
                    </a:cubicBezTo>
                    <a:cubicBezTo>
                      <a:pt x="46991" y="3334658"/>
                      <a:pt x="107767" y="3043465"/>
                      <a:pt x="102324" y="2841172"/>
                    </a:cubicBezTo>
                    <a:cubicBezTo>
                      <a:pt x="96881" y="2676072"/>
                      <a:pt x="47896" y="2510972"/>
                      <a:pt x="42453" y="2345872"/>
                    </a:cubicBezTo>
                    <a:cubicBezTo>
                      <a:pt x="34289" y="2199822"/>
                      <a:pt x="76018" y="2146300"/>
                      <a:pt x="80554" y="1975757"/>
                    </a:cubicBezTo>
                    <a:cubicBezTo>
                      <a:pt x="86904" y="1866900"/>
                      <a:pt x="55153" y="1785257"/>
                      <a:pt x="53339" y="1676400"/>
                    </a:cubicBezTo>
                    <a:cubicBezTo>
                      <a:pt x="51525" y="1567543"/>
                      <a:pt x="69667" y="1454150"/>
                      <a:pt x="69667" y="1322614"/>
                    </a:cubicBezTo>
                    <a:cubicBezTo>
                      <a:pt x="69667" y="1191078"/>
                      <a:pt x="85997" y="1030515"/>
                      <a:pt x="85997" y="898072"/>
                    </a:cubicBezTo>
                    <a:cubicBezTo>
                      <a:pt x="85997" y="765629"/>
                      <a:pt x="48805" y="658585"/>
                      <a:pt x="42455" y="522514"/>
                    </a:cubicBezTo>
                    <a:cubicBezTo>
                      <a:pt x="36105" y="386443"/>
                      <a:pt x="21589" y="165100"/>
                      <a:pt x="47896" y="81643"/>
                    </a:cubicBezTo>
                    <a:lnTo>
                      <a:pt x="227510" y="27214"/>
                    </a:lnTo>
                    <a:lnTo>
                      <a:pt x="450667" y="0"/>
                    </a:lnTo>
                    <a:lnTo>
                      <a:pt x="624838" y="5443"/>
                    </a:lnTo>
                    <a:lnTo>
                      <a:pt x="826224" y="27214"/>
                    </a:lnTo>
                    <a:lnTo>
                      <a:pt x="918753" y="59872"/>
                    </a:lnTo>
                    <a:lnTo>
                      <a:pt x="940524" y="81643"/>
                    </a:lnTo>
                    <a:lnTo>
                      <a:pt x="1005838" y="92529"/>
                    </a:lnTo>
                    <a:lnTo>
                      <a:pt x="1016724" y="359229"/>
                    </a:lnTo>
                    <a:lnTo>
                      <a:pt x="1038496" y="696686"/>
                    </a:lnTo>
                    <a:lnTo>
                      <a:pt x="989510" y="974272"/>
                    </a:lnTo>
                    <a:lnTo>
                      <a:pt x="1038496" y="1224643"/>
                    </a:lnTo>
                    <a:lnTo>
                      <a:pt x="1033053" y="1469572"/>
                    </a:lnTo>
                    <a:lnTo>
                      <a:pt x="1071153" y="1953986"/>
                    </a:lnTo>
                    <a:lnTo>
                      <a:pt x="1000396" y="2269672"/>
                    </a:lnTo>
                    <a:lnTo>
                      <a:pt x="1033053" y="2846614"/>
                    </a:lnTo>
                    <a:lnTo>
                      <a:pt x="1022167" y="3271157"/>
                    </a:lnTo>
                    <a:lnTo>
                      <a:pt x="1000396" y="3586843"/>
                    </a:lnTo>
                    <a:cubicBezTo>
                      <a:pt x="998582" y="3728357"/>
                      <a:pt x="996767" y="3869872"/>
                      <a:pt x="994953" y="4011386"/>
                    </a:cubicBezTo>
                    <a:lnTo>
                      <a:pt x="940524" y="4218214"/>
                    </a:lnTo>
                    <a:lnTo>
                      <a:pt x="75110" y="4191000"/>
                    </a:lnTo>
                    <a:close/>
                  </a:path>
                </a:pathLst>
              </a:cu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Can 34"/>
              <p:cNvSpPr/>
              <p:nvPr/>
            </p:nvSpPr>
            <p:spPr>
              <a:xfrm rot="10800000">
                <a:off x="1232360" y="1476604"/>
                <a:ext cx="644236" cy="4067603"/>
              </a:xfrm>
              <a:prstGeom prst="can">
                <a:avLst/>
              </a:prstGeom>
              <a:solidFill>
                <a:schemeClr val="tx1">
                  <a:lumMod val="65000"/>
                  <a:lumOff val="35000"/>
                </a:schemeClr>
              </a:solidFill>
              <a:ln w="19050">
                <a:solidFill>
                  <a:schemeClr val="tx1"/>
                </a:solid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1232359" y="5390468"/>
                <a:ext cx="644238" cy="190273"/>
              </a:xfrm>
              <a:prstGeom prst="ellipse">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p:cNvSpPr/>
            <p:nvPr/>
          </p:nvSpPr>
          <p:spPr>
            <a:xfrm>
              <a:off x="1257926" y="2005448"/>
              <a:ext cx="644238" cy="145293"/>
            </a:xfrm>
            <a:prstGeom prst="rect">
              <a:avLst/>
            </a:prstGeom>
            <a:solidFill>
              <a:srgbClr val="FF0000"/>
            </a:solidFill>
            <a:ln w="6350">
              <a:solidFill>
                <a:schemeClr val="tx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1255665" y="2808551"/>
              <a:ext cx="646499" cy="131536"/>
            </a:xfrm>
            <a:prstGeom prst="rect">
              <a:avLst/>
            </a:prstGeom>
            <a:solidFill>
              <a:srgbClr val="FF0000"/>
            </a:solidFill>
            <a:ln w="6350">
              <a:solidFill>
                <a:schemeClr val="tx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lock Arc 20"/>
            <p:cNvSpPr/>
            <p:nvPr/>
          </p:nvSpPr>
          <p:spPr>
            <a:xfrm rot="16200000">
              <a:off x="824030" y="2395850"/>
              <a:ext cx="863271" cy="158667"/>
            </a:xfrm>
            <a:prstGeom prst="blockArc">
              <a:avLst/>
            </a:prstGeom>
            <a:solidFill>
              <a:srgbClr val="FF0000"/>
            </a:solidFill>
            <a:ln w="9525">
              <a:solidFill>
                <a:schemeClr val="tx1"/>
              </a:solid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p:cNvSpPr/>
            <p:nvPr/>
          </p:nvSpPr>
          <p:spPr>
            <a:xfrm rot="16200000">
              <a:off x="1037918" y="2406509"/>
              <a:ext cx="863271" cy="158667"/>
            </a:xfrm>
            <a:prstGeom prst="blockArc">
              <a:avLst/>
            </a:prstGeom>
            <a:solidFill>
              <a:srgbClr val="FF0000"/>
            </a:solidFill>
            <a:ln w="9525">
              <a:solidFill>
                <a:schemeClr val="tx1"/>
              </a:solid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p:cNvSpPr/>
            <p:nvPr/>
          </p:nvSpPr>
          <p:spPr>
            <a:xfrm rot="5400000">
              <a:off x="1212915" y="2401903"/>
              <a:ext cx="863271" cy="158667"/>
            </a:xfrm>
            <a:prstGeom prst="blockArc">
              <a:avLst/>
            </a:prstGeom>
            <a:solidFill>
              <a:srgbClr val="FF0000"/>
            </a:solidFill>
            <a:ln w="9525">
              <a:solidFill>
                <a:schemeClr val="tx1"/>
              </a:solid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Block Arc 23"/>
            <p:cNvSpPr/>
            <p:nvPr/>
          </p:nvSpPr>
          <p:spPr>
            <a:xfrm rot="5400000">
              <a:off x="1468757" y="2383012"/>
              <a:ext cx="863271" cy="166348"/>
            </a:xfrm>
            <a:prstGeom prst="blockArc">
              <a:avLst/>
            </a:prstGeom>
            <a:solidFill>
              <a:srgbClr val="FF0000"/>
            </a:solidFill>
            <a:ln w="9525">
              <a:solidFill>
                <a:schemeClr val="tx1"/>
              </a:solid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Rectangle 24"/>
            <p:cNvSpPr/>
            <p:nvPr/>
          </p:nvSpPr>
          <p:spPr>
            <a:xfrm>
              <a:off x="1249645" y="3883294"/>
              <a:ext cx="647075" cy="145293"/>
            </a:xfrm>
            <a:prstGeom prst="rect">
              <a:avLst/>
            </a:prstGeom>
            <a:solidFill>
              <a:srgbClr val="FF0000"/>
            </a:solidFill>
            <a:ln w="6350">
              <a:solidFill>
                <a:schemeClr val="tx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1252828" y="4686397"/>
              <a:ext cx="646499" cy="131536"/>
            </a:xfrm>
            <a:prstGeom prst="rect">
              <a:avLst/>
            </a:prstGeom>
            <a:solidFill>
              <a:srgbClr val="FF0000"/>
            </a:solidFill>
            <a:ln w="6350">
              <a:solidFill>
                <a:schemeClr val="tx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Block Arc 26"/>
            <p:cNvSpPr/>
            <p:nvPr/>
          </p:nvSpPr>
          <p:spPr>
            <a:xfrm rot="16200000">
              <a:off x="821193" y="4273696"/>
              <a:ext cx="863271" cy="158667"/>
            </a:xfrm>
            <a:prstGeom prst="blockArc">
              <a:avLst/>
            </a:prstGeom>
            <a:solidFill>
              <a:srgbClr val="FF0000"/>
            </a:solidFill>
            <a:ln w="9525">
              <a:solidFill>
                <a:schemeClr val="tx1"/>
              </a:solid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Block Arc 27"/>
            <p:cNvSpPr/>
            <p:nvPr/>
          </p:nvSpPr>
          <p:spPr>
            <a:xfrm rot="16200000">
              <a:off x="1035081" y="4284355"/>
              <a:ext cx="863271" cy="158667"/>
            </a:xfrm>
            <a:prstGeom prst="blockArc">
              <a:avLst/>
            </a:prstGeom>
            <a:solidFill>
              <a:srgbClr val="FF0000"/>
            </a:solidFill>
            <a:ln w="9525">
              <a:solidFill>
                <a:schemeClr val="tx1"/>
              </a:solid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Block Arc 28"/>
            <p:cNvSpPr/>
            <p:nvPr/>
          </p:nvSpPr>
          <p:spPr>
            <a:xfrm rot="5400000">
              <a:off x="1210078" y="4279749"/>
              <a:ext cx="863271" cy="158667"/>
            </a:xfrm>
            <a:prstGeom prst="blockArc">
              <a:avLst/>
            </a:prstGeom>
            <a:solidFill>
              <a:srgbClr val="FF0000"/>
            </a:solidFill>
            <a:ln w="9525">
              <a:solidFill>
                <a:schemeClr val="tx1"/>
              </a:solid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Block Arc 29"/>
            <p:cNvSpPr/>
            <p:nvPr/>
          </p:nvSpPr>
          <p:spPr>
            <a:xfrm rot="5400000">
              <a:off x="1465920" y="4260858"/>
              <a:ext cx="863271" cy="166348"/>
            </a:xfrm>
            <a:prstGeom prst="blockArc">
              <a:avLst/>
            </a:prstGeom>
            <a:solidFill>
              <a:srgbClr val="FF0000"/>
            </a:solidFill>
            <a:ln w="9525">
              <a:solidFill>
                <a:schemeClr val="tx1"/>
              </a:solid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Oval 1"/>
          <p:cNvSpPr/>
          <p:nvPr/>
        </p:nvSpPr>
        <p:spPr>
          <a:xfrm>
            <a:off x="1919536" y="2029168"/>
            <a:ext cx="494922" cy="4142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655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Hole preparation</a:t>
            </a:r>
            <a:br>
              <a:rPr lang="en-CA" dirty="0">
                <a:solidFill>
                  <a:schemeClr val="bg1">
                    <a:lumMod val="75000"/>
                  </a:schemeClr>
                </a:solidFill>
              </a:rPr>
            </a:br>
            <a:r>
              <a:rPr lang="en-CA" dirty="0">
                <a:solidFill>
                  <a:schemeClr val="bg1">
                    <a:lumMod val="75000"/>
                  </a:schemeClr>
                </a:solidFill>
              </a:rPr>
              <a:t>Displacement efficiency</a:t>
            </a:r>
          </a:p>
        </p:txBody>
      </p:sp>
      <p:sp>
        <p:nvSpPr>
          <p:cNvPr id="6" name="Content Placeholder 5"/>
          <p:cNvSpPr>
            <a:spLocks noGrp="1"/>
          </p:cNvSpPr>
          <p:nvPr>
            <p:ph idx="1"/>
          </p:nvPr>
        </p:nvSpPr>
        <p:spPr>
          <a:xfrm>
            <a:off x="342900" y="1790298"/>
            <a:ext cx="6403889" cy="2993457"/>
          </a:xfrm>
        </p:spPr>
        <p:txBody>
          <a:bodyPr/>
          <a:lstStyle/>
          <a:p>
            <a:pPr lvl="1">
              <a:buClr>
                <a:schemeClr val="accent1"/>
              </a:buClr>
              <a:buFont typeface="Wingdings" panose="05000000000000000000" pitchFamily="2" charset="2"/>
              <a:buChar char="§"/>
            </a:pPr>
            <a:r>
              <a:rPr lang="en-CA" dirty="0"/>
              <a:t>Higher displacement rates increase the velocity of fluid in the annulus.  (Smaller annulus will give higher velocity at the same pump rate)</a:t>
            </a:r>
          </a:p>
          <a:p>
            <a:pPr lvl="1">
              <a:buClr>
                <a:schemeClr val="accent1"/>
              </a:buClr>
              <a:buFont typeface="Wingdings" panose="05000000000000000000" pitchFamily="2" charset="2"/>
              <a:buChar char="§"/>
            </a:pPr>
            <a:r>
              <a:rPr lang="en-CA" dirty="0"/>
              <a:t>The higher the velocity, the more energy in the system, which will clean the hole better.</a:t>
            </a:r>
          </a:p>
          <a:p>
            <a:pPr lvl="1">
              <a:buClr>
                <a:schemeClr val="accent1"/>
              </a:buClr>
              <a:buFont typeface="Wingdings" panose="05000000000000000000" pitchFamily="2" charset="2"/>
              <a:buChar char="§"/>
            </a:pPr>
            <a:r>
              <a:rPr lang="en-CA" dirty="0"/>
              <a:t>Increased pump rates increase hazards, so this is not a preferred method of mud removal</a:t>
            </a:r>
          </a:p>
        </p:txBody>
      </p:sp>
      <p:sp>
        <p:nvSpPr>
          <p:cNvPr id="7" name="Text Placeholder 6"/>
          <p:cNvSpPr>
            <a:spLocks noGrp="1"/>
          </p:cNvSpPr>
          <p:nvPr>
            <p:ph type="body" idx="11"/>
          </p:nvPr>
        </p:nvSpPr>
        <p:spPr>
          <a:xfrm>
            <a:off x="342900" y="1111248"/>
            <a:ext cx="5182001" cy="438419"/>
          </a:xfrm>
        </p:spPr>
        <p:txBody>
          <a:bodyPr/>
          <a:lstStyle/>
          <a:p>
            <a:pPr algn="ctr"/>
            <a:r>
              <a:rPr lang="en-CA" sz="2000" dirty="0"/>
              <a:t>Increased Pumping Rates can aid in mud removal</a:t>
            </a:r>
          </a:p>
        </p:txBody>
      </p:sp>
      <p:pic>
        <p:nvPicPr>
          <p:cNvPr id="3" name="Picture 2">
            <a:extLst>
              <a:ext uri="{FF2B5EF4-FFF2-40B4-BE49-F238E27FC236}">
                <a16:creationId xmlns:a16="http://schemas.microsoft.com/office/drawing/2014/main" id="{2B6BA443-77D3-4B4F-90AF-D7496DC86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1072" y="1977339"/>
            <a:ext cx="4579174" cy="2806416"/>
          </a:xfrm>
          <a:prstGeom prst="rect">
            <a:avLst/>
          </a:prstGeom>
        </p:spPr>
      </p:pic>
    </p:spTree>
    <p:extLst>
      <p:ext uri="{BB962C8B-B14F-4D97-AF65-F5344CB8AC3E}">
        <p14:creationId xmlns:p14="http://schemas.microsoft.com/office/powerpoint/2010/main" val="245814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Hole preparation</a:t>
            </a:r>
            <a:br>
              <a:rPr lang="en-CA" dirty="0">
                <a:solidFill>
                  <a:schemeClr val="bg1">
                    <a:lumMod val="75000"/>
                  </a:schemeClr>
                </a:solidFill>
              </a:rPr>
            </a:br>
            <a:r>
              <a:rPr lang="en-CA" dirty="0">
                <a:solidFill>
                  <a:schemeClr val="bg1">
                    <a:lumMod val="75000"/>
                  </a:schemeClr>
                </a:solidFill>
              </a:rPr>
              <a:t>Reciprocation and Rotation</a:t>
            </a:r>
          </a:p>
        </p:txBody>
      </p:sp>
      <p:sp>
        <p:nvSpPr>
          <p:cNvPr id="9" name="Content Placeholder 5"/>
          <p:cNvSpPr>
            <a:spLocks noGrp="1"/>
          </p:cNvSpPr>
          <p:nvPr>
            <p:ph idx="1"/>
          </p:nvPr>
        </p:nvSpPr>
        <p:spPr>
          <a:xfrm>
            <a:off x="342901" y="1328287"/>
            <a:ext cx="7515996" cy="4442178"/>
          </a:xfrm>
        </p:spPr>
        <p:txBody>
          <a:bodyPr/>
          <a:lstStyle/>
          <a:p>
            <a:r>
              <a:rPr lang="en-CA" sz="2000" dirty="0"/>
              <a:t>Reciprocating the casing during a cement:</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Helps break up pockets of gelled mud</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Creates a drag force that assists in mud and cutting removal</a:t>
            </a:r>
          </a:p>
          <a:p>
            <a:r>
              <a:rPr lang="en-CA" sz="2000" dirty="0"/>
              <a:t>Rotating the casing during a cement job:</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Helps to centralize casing</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Creates a drag force that assists in mud and cutting removal</a:t>
            </a:r>
          </a:p>
          <a:p>
            <a:pPr marL="271463" lvl="1" indent="0">
              <a:buNone/>
            </a:pPr>
            <a:endParaRPr lang="en-CA" dirty="0"/>
          </a:p>
        </p:txBody>
      </p:sp>
      <p:pic>
        <p:nvPicPr>
          <p:cNvPr id="3" name="Picture 2">
            <a:extLst>
              <a:ext uri="{FF2B5EF4-FFF2-40B4-BE49-F238E27FC236}">
                <a16:creationId xmlns:a16="http://schemas.microsoft.com/office/drawing/2014/main" id="{7D432CA2-80A5-4935-8FF2-3146ED852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7818" y="1328287"/>
            <a:ext cx="2979320" cy="4591691"/>
          </a:xfrm>
          <a:prstGeom prst="rect">
            <a:avLst/>
          </a:prstGeom>
        </p:spPr>
      </p:pic>
    </p:spTree>
    <p:extLst>
      <p:ext uri="{BB962C8B-B14F-4D97-AF65-F5344CB8AC3E}">
        <p14:creationId xmlns:p14="http://schemas.microsoft.com/office/powerpoint/2010/main" val="13687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Hole preparation</a:t>
            </a:r>
            <a:br>
              <a:rPr lang="en-CA" dirty="0">
                <a:solidFill>
                  <a:schemeClr val="bg1">
                    <a:lumMod val="75000"/>
                  </a:schemeClr>
                </a:solidFill>
              </a:rPr>
            </a:br>
            <a:r>
              <a:rPr lang="en-CA" dirty="0">
                <a:solidFill>
                  <a:schemeClr val="bg1">
                    <a:lumMod val="75000"/>
                  </a:schemeClr>
                </a:solidFill>
              </a:rPr>
              <a:t>Reciprocation and Rotation</a:t>
            </a:r>
            <a:endParaRPr lang="en-CA" dirty="0">
              <a:solidFill>
                <a:srgbClr val="6E273D"/>
              </a:solidFill>
            </a:endParaRPr>
          </a:p>
        </p:txBody>
      </p:sp>
      <p:pic>
        <p:nvPicPr>
          <p:cNvPr id="6" name="Content Placeholder 5" descr="RECIPROCATION-AND-ROTATION1"/>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063552" y="1196753"/>
            <a:ext cx="8064896" cy="512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375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Pre-flushes and Spacers</a:t>
            </a:r>
            <a:br>
              <a:rPr lang="en-US" dirty="0"/>
            </a:br>
            <a:r>
              <a:rPr lang="en-US" dirty="0">
                <a:solidFill>
                  <a:schemeClr val="bg1">
                    <a:lumMod val="75000"/>
                  </a:schemeClr>
                </a:solidFill>
              </a:rPr>
              <a:t>types </a:t>
            </a:r>
          </a:p>
        </p:txBody>
      </p:sp>
      <p:sp>
        <p:nvSpPr>
          <p:cNvPr id="2" name="Content Placeholder 1"/>
          <p:cNvSpPr>
            <a:spLocks noGrp="1"/>
          </p:cNvSpPr>
          <p:nvPr>
            <p:ph idx="1"/>
          </p:nvPr>
        </p:nvSpPr>
        <p:spPr>
          <a:xfrm>
            <a:off x="342900" y="1417642"/>
            <a:ext cx="6517582" cy="4686597"/>
          </a:xfrm>
        </p:spPr>
        <p:txBody>
          <a:bodyPr/>
          <a:lstStyle/>
          <a:p>
            <a:r>
              <a:rPr lang="en-US" sz="2000" dirty="0"/>
              <a:t>Pre-flush - has a chemical purpose</a:t>
            </a:r>
          </a:p>
          <a:p>
            <a:r>
              <a:rPr lang="en-US" sz="2000" dirty="0"/>
              <a:t>Spacer - more of a physical barrier</a:t>
            </a:r>
          </a:p>
          <a:p>
            <a:pPr marL="0" indent="0">
              <a:buNone/>
            </a:pPr>
            <a:endParaRPr lang="en-US" sz="2000" dirty="0"/>
          </a:p>
          <a:p>
            <a:pPr marL="0" indent="0">
              <a:buNone/>
            </a:pPr>
            <a:r>
              <a:rPr lang="en-US" sz="2000" dirty="0"/>
              <a:t>Both must</a:t>
            </a:r>
          </a:p>
          <a:p>
            <a:r>
              <a:rPr lang="en-US" sz="2000" dirty="0"/>
              <a:t>Be compatible with mud and cement slurry</a:t>
            </a:r>
          </a:p>
          <a:p>
            <a:r>
              <a:rPr lang="en-US" sz="2000" dirty="0"/>
              <a:t>Have desired density and rheological profile for optimal displacement efficiency</a:t>
            </a:r>
          </a:p>
          <a:p>
            <a:r>
              <a:rPr lang="en-US" sz="2000" dirty="0"/>
              <a:t>Have correct chemistry to clean hole and leave in a water wet state</a:t>
            </a:r>
          </a:p>
          <a:p>
            <a:endParaRPr lang="en-US" dirty="0"/>
          </a:p>
          <a:p>
            <a:endParaRPr lang="en-US" dirty="0"/>
          </a:p>
        </p:txBody>
      </p:sp>
      <p:pic>
        <p:nvPicPr>
          <p:cNvPr id="4" name="Picture 3">
            <a:extLst>
              <a:ext uri="{FF2B5EF4-FFF2-40B4-BE49-F238E27FC236}">
                <a16:creationId xmlns:a16="http://schemas.microsoft.com/office/drawing/2014/main" id="{B510915D-739C-4FE1-B5D4-E351FE373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272961" y="1951372"/>
            <a:ext cx="4911798" cy="3393936"/>
          </a:xfrm>
          <a:prstGeom prst="rect">
            <a:avLst/>
          </a:prstGeom>
        </p:spPr>
      </p:pic>
    </p:spTree>
    <p:extLst>
      <p:ext uri="{BB962C8B-B14F-4D97-AF65-F5344CB8AC3E}">
        <p14:creationId xmlns:p14="http://schemas.microsoft.com/office/powerpoint/2010/main" val="64634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6E273D"/>
                </a:solidFill>
              </a:rPr>
              <a:t>Pre-flushes and Spacers</a:t>
            </a:r>
            <a:br>
              <a:rPr lang="en-US" dirty="0"/>
            </a:br>
            <a:r>
              <a:rPr lang="en-US" dirty="0">
                <a:solidFill>
                  <a:schemeClr val="bg1">
                    <a:lumMod val="75000"/>
                  </a:schemeClr>
                </a:solidFill>
              </a:rPr>
              <a:t>types </a:t>
            </a:r>
            <a:endParaRPr lang="en-CA" dirty="0">
              <a:solidFill>
                <a:srgbClr val="6E273D"/>
              </a:solidFill>
            </a:endParaRPr>
          </a:p>
        </p:txBody>
      </p:sp>
      <p:sp>
        <p:nvSpPr>
          <p:cNvPr id="7" name="Text Placeholder 6"/>
          <p:cNvSpPr>
            <a:spLocks noGrp="1"/>
          </p:cNvSpPr>
          <p:nvPr>
            <p:ph type="body" idx="11"/>
          </p:nvPr>
        </p:nvSpPr>
        <p:spPr>
          <a:xfrm>
            <a:off x="342900" y="1111247"/>
            <a:ext cx="9965757" cy="534673"/>
          </a:xfrm>
        </p:spPr>
        <p:txBody>
          <a:bodyPr/>
          <a:lstStyle/>
          <a:p>
            <a:r>
              <a:rPr lang="en-CA" sz="2000" dirty="0"/>
              <a:t>The appropriate preflushes and spacers are key in removing mud and preventing contamination </a:t>
            </a:r>
          </a:p>
        </p:txBody>
      </p:sp>
      <p:sp>
        <p:nvSpPr>
          <p:cNvPr id="9" name="Content Placeholder 5"/>
          <p:cNvSpPr>
            <a:spLocks noGrp="1"/>
          </p:cNvSpPr>
          <p:nvPr>
            <p:ph idx="1"/>
          </p:nvPr>
        </p:nvSpPr>
        <p:spPr>
          <a:xfrm>
            <a:off x="342900" y="1751798"/>
            <a:ext cx="9965757" cy="4100362"/>
          </a:xfrm>
        </p:spPr>
        <p:txBody>
          <a:bodyPr/>
          <a:lstStyle/>
          <a:p>
            <a:r>
              <a:rPr lang="en-CA" sz="2000" dirty="0"/>
              <a:t>Preflushes and spacers create a buffer between the mud and the cement, preventing contamination.</a:t>
            </a:r>
          </a:p>
          <a:p>
            <a:r>
              <a:rPr lang="en-CA" sz="2000" dirty="0"/>
              <a:t>Final step in mud removal prior to placing cement</a:t>
            </a:r>
          </a:p>
          <a:p>
            <a:r>
              <a:rPr lang="en-CA" sz="2000" dirty="0"/>
              <a:t>Sanjel recommended height of 150 m of annular height.</a:t>
            </a:r>
          </a:p>
          <a:p>
            <a:r>
              <a:rPr lang="en-CA" sz="2000" dirty="0"/>
              <a:t>Spacer may need to be weighted up with an inert material such as barite or Calcium Carbonate, depending on mud weight. This prevents channeling and ensures that the hydrostatic pressure on the formation remains higher than formation pressure</a:t>
            </a:r>
          </a:p>
          <a:p>
            <a:endParaRPr lang="en-CA" sz="2050" dirty="0"/>
          </a:p>
          <a:p>
            <a:pPr marL="203597" lvl="1" indent="0">
              <a:buNone/>
            </a:pPr>
            <a:endParaRPr lang="en-CA" sz="2050" dirty="0"/>
          </a:p>
        </p:txBody>
      </p:sp>
    </p:spTree>
    <p:extLst>
      <p:ext uri="{BB962C8B-B14F-4D97-AF65-F5344CB8AC3E}">
        <p14:creationId xmlns:p14="http://schemas.microsoft.com/office/powerpoint/2010/main" val="99210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6E273D"/>
                </a:solidFill>
              </a:rPr>
              <a:t>Pre-flushes and Spacers</a:t>
            </a:r>
            <a:br>
              <a:rPr lang="en-US" dirty="0"/>
            </a:br>
            <a:r>
              <a:rPr lang="en-US" dirty="0">
                <a:solidFill>
                  <a:schemeClr val="bg1">
                    <a:lumMod val="75000"/>
                  </a:schemeClr>
                </a:solidFill>
              </a:rPr>
              <a:t>types </a:t>
            </a:r>
            <a:endParaRPr lang="en-US" dirty="0">
              <a:solidFill>
                <a:srgbClr val="6E273D"/>
              </a:solidFill>
            </a:endParaRPr>
          </a:p>
        </p:txBody>
      </p:sp>
      <p:pic>
        <p:nvPicPr>
          <p:cNvPr id="5" name="Picture 4"/>
          <p:cNvPicPr>
            <a:picLocks noChangeAspect="1"/>
          </p:cNvPicPr>
          <p:nvPr/>
        </p:nvPicPr>
        <p:blipFill>
          <a:blip r:embed="rId2"/>
          <a:stretch>
            <a:fillRect/>
          </a:stretch>
        </p:blipFill>
        <p:spPr>
          <a:xfrm>
            <a:off x="2808823" y="2025464"/>
            <a:ext cx="6464252" cy="2855615"/>
          </a:xfrm>
          <a:prstGeom prst="rect">
            <a:avLst/>
          </a:prstGeom>
        </p:spPr>
      </p:pic>
    </p:spTree>
    <p:extLst>
      <p:ext uri="{BB962C8B-B14F-4D97-AF65-F5344CB8AC3E}">
        <p14:creationId xmlns:p14="http://schemas.microsoft.com/office/powerpoint/2010/main" val="876820070"/>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6E273D"/>
                </a:solidFill>
              </a:rPr>
              <a:t>Pre-flushes and Spacers</a:t>
            </a:r>
            <a:br>
              <a:rPr lang="en-US" dirty="0"/>
            </a:br>
            <a:r>
              <a:rPr lang="en-US" dirty="0">
                <a:solidFill>
                  <a:schemeClr val="bg1">
                    <a:lumMod val="75000"/>
                  </a:schemeClr>
                </a:solidFill>
              </a:rPr>
              <a:t>types </a:t>
            </a:r>
            <a:endParaRPr lang="en-CA" dirty="0">
              <a:solidFill>
                <a:srgbClr val="6E273D"/>
              </a:solidFill>
            </a:endParaRPr>
          </a:p>
        </p:txBody>
      </p:sp>
      <p:sp>
        <p:nvSpPr>
          <p:cNvPr id="7" name="Text Placeholder 6"/>
          <p:cNvSpPr>
            <a:spLocks noGrp="1"/>
          </p:cNvSpPr>
          <p:nvPr>
            <p:ph type="body" idx="11"/>
          </p:nvPr>
        </p:nvSpPr>
        <p:spPr>
          <a:xfrm>
            <a:off x="342900" y="1039530"/>
            <a:ext cx="10084469" cy="452387"/>
          </a:xfrm>
        </p:spPr>
        <p:txBody>
          <a:bodyPr/>
          <a:lstStyle/>
          <a:p>
            <a:r>
              <a:rPr lang="en-CA" sz="2000" dirty="0"/>
              <a:t>Preflush and Spacer selection is primarily determined by the type of mud in the well</a:t>
            </a:r>
          </a:p>
        </p:txBody>
      </p:sp>
      <p:sp>
        <p:nvSpPr>
          <p:cNvPr id="9" name="Content Placeholder 5"/>
          <p:cNvSpPr>
            <a:spLocks noGrp="1"/>
          </p:cNvSpPr>
          <p:nvPr>
            <p:ph idx="1"/>
          </p:nvPr>
        </p:nvSpPr>
        <p:spPr>
          <a:xfrm>
            <a:off x="342900" y="1491916"/>
            <a:ext cx="8517127" cy="4774129"/>
          </a:xfrm>
        </p:spPr>
        <p:txBody>
          <a:bodyPr/>
          <a:lstStyle/>
          <a:p>
            <a:pPr>
              <a:spcBef>
                <a:spcPts val="450"/>
              </a:spcBef>
            </a:pPr>
            <a:r>
              <a:rPr lang="en-CA" sz="2000" dirty="0"/>
              <a:t>Water (Preflush)</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Most common preflush</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Can be used on many job types on wells with water based mud systems.</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Can be used solo or as part of a 2 part system (typically with visweep)</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Cannot be weighted up</a:t>
            </a:r>
          </a:p>
          <a:p>
            <a:pPr>
              <a:spcBef>
                <a:spcPts val="450"/>
              </a:spcBef>
            </a:pPr>
            <a:r>
              <a:rPr lang="en-CA" sz="2000" dirty="0"/>
              <a:t>Visweep (Spacer)</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Most commonly used spacer</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Uses 1 % WG-3L, which increases viscosity</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Used for a variety of job types with a water based mud system</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Density can be increased with weighting material</a:t>
            </a:r>
          </a:p>
          <a:p>
            <a:pPr lvl="1">
              <a:spcBef>
                <a:spcPts val="450"/>
              </a:spcBef>
            </a:pPr>
            <a:endParaRPr lang="en-CA" dirty="0"/>
          </a:p>
          <a:p>
            <a:endParaRPr lang="en-CA" dirty="0"/>
          </a:p>
          <a:p>
            <a:pPr marL="203597" lvl="1" indent="0">
              <a:buNone/>
            </a:pPr>
            <a:endParaRPr lang="en-CA" sz="1650" dirty="0"/>
          </a:p>
        </p:txBody>
      </p:sp>
    </p:spTree>
    <p:extLst>
      <p:ext uri="{BB962C8B-B14F-4D97-AF65-F5344CB8AC3E}">
        <p14:creationId xmlns:p14="http://schemas.microsoft.com/office/powerpoint/2010/main" val="376648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6E273D"/>
                </a:solidFill>
              </a:rPr>
              <a:t>Pre-flushes and Spacers</a:t>
            </a:r>
            <a:br>
              <a:rPr lang="en-US" dirty="0"/>
            </a:br>
            <a:r>
              <a:rPr lang="en-US" dirty="0">
                <a:solidFill>
                  <a:schemeClr val="bg1">
                    <a:lumMod val="75000"/>
                  </a:schemeClr>
                </a:solidFill>
              </a:rPr>
              <a:t>types </a:t>
            </a:r>
            <a:endParaRPr lang="en-CA" dirty="0">
              <a:solidFill>
                <a:srgbClr val="6E273D"/>
              </a:solidFill>
            </a:endParaRPr>
          </a:p>
        </p:txBody>
      </p:sp>
      <p:sp>
        <p:nvSpPr>
          <p:cNvPr id="9" name="Content Placeholder 5"/>
          <p:cNvSpPr>
            <a:spLocks noGrp="1"/>
          </p:cNvSpPr>
          <p:nvPr>
            <p:ph idx="1"/>
          </p:nvPr>
        </p:nvSpPr>
        <p:spPr>
          <a:xfrm>
            <a:off x="342900" y="1622326"/>
            <a:ext cx="10139012" cy="4566718"/>
          </a:xfrm>
        </p:spPr>
        <p:txBody>
          <a:bodyPr/>
          <a:lstStyle/>
          <a:p>
            <a:pPr>
              <a:spcBef>
                <a:spcPts val="450"/>
              </a:spcBef>
            </a:pPr>
            <a:r>
              <a:rPr lang="en-CA" sz="2000" dirty="0"/>
              <a:t>Invert Preflush (Oil Based)</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Pumped on wells with an invert mud system</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Made up of base oil with 2% WWS-2L</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WWS-2L is a solvent that helps turn the well from “oil wet” to “water wet”</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Used as part of a 2 part system with Invert Spacer</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Can be weighted up, but requires the use of a viscosifier (IPG-4) </a:t>
            </a:r>
          </a:p>
          <a:p>
            <a:pPr>
              <a:spcBef>
                <a:spcPts val="450"/>
              </a:spcBef>
            </a:pPr>
            <a:r>
              <a:rPr lang="en-CA" sz="2000" dirty="0"/>
              <a:t>Invert Spacer (Water Based)</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Similar to visweep, with the addition of 1% WWS-3L</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WWS-3L is a solvent that helps strip oil from wellbore (similar to WWS-2L)</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Used in conjunction with Invert Preflush</a:t>
            </a:r>
          </a:p>
          <a:p>
            <a:pPr marL="728663" lvl="1" indent="-271463" eaLnBrk="0" hangingPunct="0">
              <a:buClr>
                <a:srgbClr val="860038"/>
              </a:buClr>
              <a:buFont typeface="Wingdings" pitchFamily="2" charset="2"/>
              <a:buChar char="§"/>
            </a:pPr>
            <a:r>
              <a:rPr lang="en-CA" dirty="0">
                <a:solidFill>
                  <a:srgbClr val="000000"/>
                </a:solidFill>
                <a:ea typeface="ＭＳ Ｐゴシック" charset="-128"/>
              </a:rPr>
              <a:t>Density can be increased with weighting material with WG-3L most often</a:t>
            </a:r>
          </a:p>
          <a:p>
            <a:pPr lvl="1">
              <a:spcBef>
                <a:spcPts val="450"/>
              </a:spcBef>
            </a:pPr>
            <a:endParaRPr lang="en-CA" sz="2050" dirty="0"/>
          </a:p>
          <a:p>
            <a:endParaRPr lang="en-CA" dirty="0"/>
          </a:p>
          <a:p>
            <a:pPr marL="203597" lvl="1" indent="0">
              <a:buNone/>
            </a:pPr>
            <a:endParaRPr lang="en-CA" sz="1650" dirty="0"/>
          </a:p>
        </p:txBody>
      </p:sp>
      <p:sp>
        <p:nvSpPr>
          <p:cNvPr id="2" name="Text Placeholder 1"/>
          <p:cNvSpPr>
            <a:spLocks noGrp="1"/>
          </p:cNvSpPr>
          <p:nvPr>
            <p:ph type="body" idx="11"/>
          </p:nvPr>
        </p:nvSpPr>
        <p:spPr>
          <a:xfrm>
            <a:off x="342900" y="1183907"/>
            <a:ext cx="7848199" cy="365760"/>
          </a:xfrm>
        </p:spPr>
        <p:txBody>
          <a:bodyPr/>
          <a:lstStyle/>
          <a:p>
            <a:r>
              <a:rPr lang="en-US" sz="2000" dirty="0"/>
              <a:t>2 Part System</a:t>
            </a:r>
          </a:p>
        </p:txBody>
      </p:sp>
    </p:spTree>
    <p:extLst>
      <p:ext uri="{BB962C8B-B14F-4D97-AF65-F5344CB8AC3E}">
        <p14:creationId xmlns:p14="http://schemas.microsoft.com/office/powerpoint/2010/main" val="67866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5"/>
          <p:cNvSpPr/>
          <p:nvPr/>
        </p:nvSpPr>
        <p:spPr>
          <a:xfrm>
            <a:off x="500514" y="1541400"/>
            <a:ext cx="8327389" cy="457200"/>
          </a:xfrm>
          <a:custGeom>
            <a:avLst/>
            <a:gdLst/>
            <a:ahLst/>
            <a:cxnLst/>
            <a:rect l="l" t="t" r="r" b="b"/>
            <a:pathLst>
              <a:path w="8327390" h="437514">
                <a:moveTo>
                  <a:pt x="0" y="0"/>
                </a:moveTo>
                <a:lnTo>
                  <a:pt x="8326793" y="0"/>
                </a:lnTo>
                <a:lnTo>
                  <a:pt x="8326793" y="437045"/>
                </a:lnTo>
                <a:lnTo>
                  <a:pt x="0" y="437045"/>
                </a:lnTo>
                <a:lnTo>
                  <a:pt x="0" y="0"/>
                </a:lnTo>
                <a:close/>
              </a:path>
            </a:pathLst>
          </a:custGeom>
          <a:solidFill>
            <a:schemeClr val="bg1">
              <a:lumMod val="85000"/>
            </a:schemeClr>
          </a:solidFill>
        </p:spPr>
        <p:txBody>
          <a:bodyPr wrap="square" lIns="0" tIns="0" rIns="0" bIns="0" rtlCol="0" anchor="ctr" anchorCtr="0"/>
          <a:lstStyle/>
          <a:p>
            <a:pPr marL="91440"/>
            <a:r>
              <a:rPr lang="en-US" b="1" dirty="0">
                <a:solidFill>
                  <a:srgbClr val="6E273D"/>
                </a:solidFill>
                <a:latin typeface="Arial Narrow"/>
                <a:cs typeface="Arial Narrow"/>
              </a:rPr>
              <a:t>Day 4</a:t>
            </a:r>
            <a:endParaRPr b="1" dirty="0">
              <a:solidFill>
                <a:srgbClr val="6E273D"/>
              </a:solidFill>
              <a:latin typeface="Arial Narrow"/>
              <a:cs typeface="Arial Narrow"/>
            </a:endParaRPr>
          </a:p>
        </p:txBody>
      </p:sp>
      <p:sp>
        <p:nvSpPr>
          <p:cNvPr id="3" name="object 3"/>
          <p:cNvSpPr/>
          <p:nvPr/>
        </p:nvSpPr>
        <p:spPr>
          <a:xfrm>
            <a:off x="1524000" y="1124743"/>
            <a:ext cx="9144000" cy="0"/>
          </a:xfrm>
          <a:custGeom>
            <a:avLst/>
            <a:gdLst/>
            <a:ahLst/>
            <a:cxnLst/>
            <a:rect l="l" t="t" r="r" b="b"/>
            <a:pathLst>
              <a:path w="9144000">
                <a:moveTo>
                  <a:pt x="0" y="0"/>
                </a:moveTo>
                <a:lnTo>
                  <a:pt x="9144000" y="0"/>
                </a:lnTo>
              </a:path>
            </a:pathLst>
          </a:custGeom>
          <a:ln w="25400">
            <a:solidFill>
              <a:srgbClr val="860036"/>
            </a:solidFill>
          </a:ln>
        </p:spPr>
        <p:txBody>
          <a:bodyPr wrap="square" lIns="0" tIns="0" rIns="0" bIns="0" rtlCol="0"/>
          <a:lstStyle/>
          <a:p>
            <a:endParaRPr dirty="0"/>
          </a:p>
        </p:txBody>
      </p:sp>
      <p:sp>
        <p:nvSpPr>
          <p:cNvPr id="12" name="object 12"/>
          <p:cNvSpPr txBox="1">
            <a:spLocks noGrp="1"/>
          </p:cNvSpPr>
          <p:nvPr>
            <p:ph type="title"/>
          </p:nvPr>
        </p:nvSpPr>
        <p:spPr>
          <a:xfrm>
            <a:off x="500514" y="618806"/>
            <a:ext cx="10126211" cy="492443"/>
          </a:xfrm>
          <a:prstGeom prst="rect">
            <a:avLst/>
          </a:prstGeom>
        </p:spPr>
        <p:txBody>
          <a:bodyPr vert="horz" wrap="square" lIns="0" tIns="0" rIns="0" bIns="0" numCol="1" rtlCol="0" anchor="b" anchorCtr="0" compatLnSpc="1">
            <a:prstTxWarp prst="textNoShape">
              <a:avLst/>
            </a:prstTxWarp>
            <a:spAutoFit/>
          </a:bodyPr>
          <a:lstStyle/>
          <a:p>
            <a:pPr marL="12700">
              <a:lnSpc>
                <a:spcPct val="100000"/>
              </a:lnSpc>
            </a:pPr>
            <a:r>
              <a:rPr spc="-20" dirty="0"/>
              <a:t>AG</a:t>
            </a:r>
            <a:r>
              <a:rPr spc="-30" dirty="0"/>
              <a:t>E</a:t>
            </a:r>
            <a:r>
              <a:rPr spc="-20" dirty="0"/>
              <a:t>NDA</a:t>
            </a:r>
          </a:p>
        </p:txBody>
      </p:sp>
      <p:sp>
        <p:nvSpPr>
          <p:cNvPr id="53" name="object 3"/>
          <p:cNvSpPr/>
          <p:nvPr/>
        </p:nvSpPr>
        <p:spPr>
          <a:xfrm>
            <a:off x="1524000" y="1124743"/>
            <a:ext cx="9144000" cy="0"/>
          </a:xfrm>
          <a:custGeom>
            <a:avLst/>
            <a:gdLst/>
            <a:ahLst/>
            <a:cxnLst/>
            <a:rect l="l" t="t" r="r" b="b"/>
            <a:pathLst>
              <a:path w="9144000">
                <a:moveTo>
                  <a:pt x="0" y="0"/>
                </a:moveTo>
                <a:lnTo>
                  <a:pt x="9144000" y="0"/>
                </a:lnTo>
              </a:path>
            </a:pathLst>
          </a:custGeom>
          <a:ln w="25400">
            <a:solidFill>
              <a:srgbClr val="860036"/>
            </a:solidFill>
          </a:ln>
        </p:spPr>
        <p:txBody>
          <a:bodyPr wrap="square" lIns="0" tIns="0" rIns="0" bIns="0" rtlCol="0"/>
          <a:lstStyle/>
          <a:p>
            <a:endParaRPr dirty="0"/>
          </a:p>
        </p:txBody>
      </p:sp>
      <p:pic>
        <p:nvPicPr>
          <p:cNvPr id="2" name="Picture 1">
            <a:extLst>
              <a:ext uri="{FF2B5EF4-FFF2-40B4-BE49-F238E27FC236}">
                <a16:creationId xmlns:a16="http://schemas.microsoft.com/office/drawing/2014/main" id="{8A216743-6064-44DC-A116-E0BF6803042A}"/>
              </a:ext>
            </a:extLst>
          </p:cNvPr>
          <p:cNvPicPr>
            <a:picLocks noChangeAspect="1"/>
          </p:cNvPicPr>
          <p:nvPr/>
        </p:nvPicPr>
        <p:blipFill>
          <a:blip r:embed="rId3"/>
          <a:stretch>
            <a:fillRect/>
          </a:stretch>
        </p:blipFill>
        <p:spPr>
          <a:xfrm>
            <a:off x="500514" y="2104478"/>
            <a:ext cx="6590818" cy="3714241"/>
          </a:xfrm>
          <a:prstGeom prst="rect">
            <a:avLst/>
          </a:prstGeom>
        </p:spPr>
      </p:pic>
      <p:sp>
        <p:nvSpPr>
          <p:cNvPr id="13" name="Rectangle 12"/>
          <p:cNvSpPr/>
          <p:nvPr/>
        </p:nvSpPr>
        <p:spPr>
          <a:xfrm>
            <a:off x="6578308" y="1524000"/>
            <a:ext cx="4049485" cy="4663440"/>
          </a:xfrm>
          <a:prstGeom prst="rect">
            <a:avLst/>
          </a:prstGeom>
          <a:blipFill>
            <a:blip r:embed="rId4"/>
            <a:srcRect/>
            <a:stretch>
              <a:fillRect l="-10841" r="-1200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402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6E273D"/>
                </a:solidFill>
              </a:rPr>
              <a:t>Pre-flushes and Spacers</a:t>
            </a:r>
            <a:br>
              <a:rPr lang="en-US" dirty="0"/>
            </a:br>
            <a:r>
              <a:rPr lang="en-US" dirty="0">
                <a:solidFill>
                  <a:schemeClr val="bg1">
                    <a:lumMod val="75000"/>
                  </a:schemeClr>
                </a:solidFill>
              </a:rPr>
              <a:t>types </a:t>
            </a:r>
            <a:endParaRPr lang="en-US" dirty="0">
              <a:solidFill>
                <a:srgbClr val="6E273D"/>
              </a:solidFill>
            </a:endParaRPr>
          </a:p>
        </p:txBody>
      </p:sp>
      <p:sp>
        <p:nvSpPr>
          <p:cNvPr id="3" name="Content Placeholder 2"/>
          <p:cNvSpPr>
            <a:spLocks noGrp="1"/>
          </p:cNvSpPr>
          <p:nvPr>
            <p:ph idx="1"/>
          </p:nvPr>
        </p:nvSpPr>
        <p:spPr>
          <a:xfrm>
            <a:off x="342901" y="1762657"/>
            <a:ext cx="11372142" cy="4489864"/>
          </a:xfrm>
        </p:spPr>
        <p:txBody>
          <a:bodyPr/>
          <a:lstStyle/>
          <a:p>
            <a:pPr marL="342900" indent="-342900">
              <a:buFont typeface="+mj-lt"/>
              <a:buAutoNum type="arabicPeriod"/>
            </a:pPr>
            <a:r>
              <a:rPr lang="en-US" sz="2000" dirty="0"/>
              <a:t>1m ³ Preflush</a:t>
            </a:r>
          </a:p>
          <a:p>
            <a:pPr marL="612775" lvl="1" indent="-342900">
              <a:buFont typeface="+mj-lt"/>
              <a:buAutoNum type="arabicPeriod"/>
            </a:pPr>
            <a:r>
              <a:rPr lang="en-US" dirty="0"/>
              <a:t>960 L Base Oil</a:t>
            </a:r>
          </a:p>
          <a:p>
            <a:pPr marL="612775" lvl="1" indent="-342900">
              <a:buFont typeface="+mj-lt"/>
              <a:buAutoNum type="arabicPeriod"/>
            </a:pPr>
            <a:r>
              <a:rPr lang="en-US" dirty="0"/>
              <a:t>10 L IPG-4 </a:t>
            </a:r>
            <a:r>
              <a:rPr lang="en-US" dirty="0" err="1"/>
              <a:t>Gellant</a:t>
            </a:r>
            <a:r>
              <a:rPr lang="en-US" dirty="0"/>
              <a:t> (if needed) - Typically 10-20 L/m</a:t>
            </a:r>
            <a:r>
              <a:rPr lang="en-US" baseline="30000" dirty="0"/>
              <a:t>3</a:t>
            </a:r>
            <a:r>
              <a:rPr lang="en-US" dirty="0"/>
              <a:t> (made of 50:50 IPG-4A and IPG-4B) 10 L Jugs</a:t>
            </a:r>
          </a:p>
          <a:p>
            <a:pPr marL="612775" lvl="1" indent="-342900">
              <a:buFont typeface="+mj-lt"/>
              <a:buAutoNum type="arabicPeriod"/>
            </a:pPr>
            <a:r>
              <a:rPr lang="en-US" dirty="0"/>
              <a:t>30 L WWS-2 L (20 L pails)</a:t>
            </a:r>
          </a:p>
          <a:p>
            <a:pPr marL="612775" lvl="1" indent="-342900">
              <a:buFont typeface="+mj-lt"/>
              <a:buAutoNum type="arabicPeriod"/>
            </a:pPr>
            <a:r>
              <a:rPr lang="en-US" dirty="0"/>
              <a:t>Weighting Material if Needed (subtract abs volume from Base oil)</a:t>
            </a:r>
          </a:p>
          <a:p>
            <a:endParaRPr lang="en-US" sz="2000" dirty="0"/>
          </a:p>
        </p:txBody>
      </p:sp>
      <p:sp>
        <p:nvSpPr>
          <p:cNvPr id="4" name="Text Placeholder 3"/>
          <p:cNvSpPr>
            <a:spLocks noGrp="1"/>
          </p:cNvSpPr>
          <p:nvPr>
            <p:ph type="body" idx="11"/>
          </p:nvPr>
        </p:nvSpPr>
        <p:spPr>
          <a:xfrm>
            <a:off x="342901" y="1247235"/>
            <a:ext cx="11417730" cy="379434"/>
          </a:xfrm>
        </p:spPr>
        <p:txBody>
          <a:bodyPr/>
          <a:lstStyle/>
          <a:p>
            <a:r>
              <a:rPr lang="en-US" sz="2000" dirty="0"/>
              <a:t>Invert </a:t>
            </a:r>
            <a:r>
              <a:rPr lang="en-US" sz="2000" dirty="0" err="1"/>
              <a:t>Preflush</a:t>
            </a:r>
            <a:endParaRPr lang="en-US" sz="2000" dirty="0"/>
          </a:p>
        </p:txBody>
      </p:sp>
    </p:spTree>
    <p:extLst>
      <p:ext uri="{BB962C8B-B14F-4D97-AF65-F5344CB8AC3E}">
        <p14:creationId xmlns:p14="http://schemas.microsoft.com/office/powerpoint/2010/main" val="2170295285"/>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6E273D"/>
                </a:solidFill>
              </a:rPr>
              <a:t>Pre-flushes and Spacers</a:t>
            </a:r>
            <a:br>
              <a:rPr lang="en-US" dirty="0"/>
            </a:br>
            <a:r>
              <a:rPr lang="en-US" dirty="0">
                <a:solidFill>
                  <a:schemeClr val="bg1">
                    <a:lumMod val="75000"/>
                  </a:schemeClr>
                </a:solidFill>
              </a:rPr>
              <a:t>types </a:t>
            </a:r>
            <a:endParaRPr lang="en-US" dirty="0">
              <a:solidFill>
                <a:srgbClr val="6E273D"/>
              </a:solidFill>
            </a:endParaRPr>
          </a:p>
        </p:txBody>
      </p:sp>
      <p:sp>
        <p:nvSpPr>
          <p:cNvPr id="3" name="Content Placeholder 2"/>
          <p:cNvSpPr>
            <a:spLocks noGrp="1"/>
          </p:cNvSpPr>
          <p:nvPr>
            <p:ph idx="1"/>
          </p:nvPr>
        </p:nvSpPr>
        <p:spPr>
          <a:xfrm>
            <a:off x="342901" y="1820409"/>
            <a:ext cx="11372142" cy="4432112"/>
          </a:xfrm>
        </p:spPr>
        <p:txBody>
          <a:bodyPr/>
          <a:lstStyle/>
          <a:p>
            <a:pPr marL="342900" indent="-342900">
              <a:buFont typeface="+mj-lt"/>
              <a:buAutoNum type="arabicPeriod"/>
            </a:pPr>
            <a:r>
              <a:rPr lang="en-US" sz="2000" dirty="0"/>
              <a:t>1m ³ Spacer</a:t>
            </a:r>
          </a:p>
          <a:p>
            <a:pPr marL="612775" lvl="1" indent="-342900">
              <a:buFont typeface="+mj-lt"/>
              <a:buAutoNum type="arabicPeriod"/>
            </a:pPr>
            <a:r>
              <a:rPr lang="en-US" dirty="0"/>
              <a:t>980 L Fresh Water (15-25°C)</a:t>
            </a:r>
          </a:p>
          <a:p>
            <a:pPr marL="612775" lvl="1" indent="-342900">
              <a:buFont typeface="+mj-lt"/>
              <a:buAutoNum type="arabicPeriod"/>
            </a:pPr>
            <a:r>
              <a:rPr lang="en-US" dirty="0"/>
              <a:t>10 L WG-3L (20 L pails)</a:t>
            </a:r>
          </a:p>
          <a:p>
            <a:pPr marL="612775" lvl="1" indent="-342900">
              <a:buFont typeface="+mj-lt"/>
              <a:buAutoNum type="arabicPeriod"/>
            </a:pPr>
            <a:r>
              <a:rPr lang="en-US" dirty="0"/>
              <a:t>10 L WWS-3 L (20 L pails)</a:t>
            </a:r>
          </a:p>
          <a:p>
            <a:pPr marL="612775" lvl="1" indent="-342900">
              <a:buFont typeface="+mj-lt"/>
              <a:buAutoNum type="arabicPeriod"/>
            </a:pPr>
            <a:r>
              <a:rPr lang="en-US" dirty="0"/>
              <a:t>Weighting Material if Needed (subtract abs volume from water)</a:t>
            </a:r>
          </a:p>
          <a:p>
            <a:pPr marL="0" indent="0">
              <a:buNone/>
            </a:pPr>
            <a:endParaRPr lang="en-US" sz="2000" dirty="0"/>
          </a:p>
          <a:p>
            <a:endParaRPr lang="en-US" sz="2000" dirty="0"/>
          </a:p>
        </p:txBody>
      </p:sp>
      <p:sp>
        <p:nvSpPr>
          <p:cNvPr id="4" name="Text Placeholder 3"/>
          <p:cNvSpPr>
            <a:spLocks noGrp="1"/>
          </p:cNvSpPr>
          <p:nvPr>
            <p:ph type="body" idx="11"/>
          </p:nvPr>
        </p:nvSpPr>
        <p:spPr>
          <a:xfrm>
            <a:off x="352775" y="1247235"/>
            <a:ext cx="11407855" cy="437186"/>
          </a:xfrm>
        </p:spPr>
        <p:txBody>
          <a:bodyPr/>
          <a:lstStyle/>
          <a:p>
            <a:r>
              <a:rPr lang="en-US" sz="2000" dirty="0"/>
              <a:t>Invert Spacer</a:t>
            </a:r>
          </a:p>
        </p:txBody>
      </p:sp>
    </p:spTree>
    <p:extLst>
      <p:ext uri="{BB962C8B-B14F-4D97-AF65-F5344CB8AC3E}">
        <p14:creationId xmlns:p14="http://schemas.microsoft.com/office/powerpoint/2010/main" val="4254536380"/>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6E273D"/>
                </a:solidFill>
              </a:rPr>
              <a:t>Pre-flushes and Spacers</a:t>
            </a:r>
            <a:br>
              <a:rPr lang="en-US" dirty="0"/>
            </a:br>
            <a:r>
              <a:rPr lang="en-US" dirty="0">
                <a:solidFill>
                  <a:schemeClr val="bg1">
                    <a:lumMod val="75000"/>
                  </a:schemeClr>
                </a:solidFill>
              </a:rPr>
              <a:t>types waterwet max</a:t>
            </a:r>
            <a:endParaRPr lang="en-US" dirty="0">
              <a:solidFill>
                <a:srgbClr val="6E273D"/>
              </a:solidFill>
            </a:endParaRPr>
          </a:p>
        </p:txBody>
      </p:sp>
      <p:sp>
        <p:nvSpPr>
          <p:cNvPr id="3" name="Content Placeholder 2"/>
          <p:cNvSpPr>
            <a:spLocks noGrp="1"/>
          </p:cNvSpPr>
          <p:nvPr>
            <p:ph idx="1"/>
          </p:nvPr>
        </p:nvSpPr>
        <p:spPr>
          <a:xfrm>
            <a:off x="342900" y="1260910"/>
            <a:ext cx="8913812" cy="4697130"/>
          </a:xfrm>
        </p:spPr>
        <p:txBody>
          <a:bodyPr/>
          <a:lstStyle/>
          <a:p>
            <a:r>
              <a:rPr lang="en-US" sz="2000" dirty="0"/>
              <a:t>Water-based product instead of 2 part system needing base fluid</a:t>
            </a:r>
          </a:p>
          <a:p>
            <a:pPr marL="728663" lvl="1" indent="-271463" eaLnBrk="0" hangingPunct="0">
              <a:buClr>
                <a:srgbClr val="860038"/>
              </a:buClr>
              <a:buFont typeface="Wingdings" pitchFamily="2" charset="2"/>
              <a:buChar char="§"/>
            </a:pPr>
            <a:r>
              <a:rPr lang="en-US" dirty="0">
                <a:solidFill>
                  <a:srgbClr val="000000"/>
                </a:solidFill>
                <a:ea typeface="ＭＳ Ｐゴシック" charset="-128"/>
              </a:rPr>
              <a:t>Water</a:t>
            </a:r>
          </a:p>
          <a:p>
            <a:pPr marL="728663" lvl="1" indent="-271463" eaLnBrk="0" hangingPunct="0">
              <a:buClr>
                <a:srgbClr val="860038"/>
              </a:buClr>
              <a:buFont typeface="Wingdings" pitchFamily="2" charset="2"/>
              <a:buChar char="§"/>
            </a:pPr>
            <a:r>
              <a:rPr lang="en-US" dirty="0">
                <a:solidFill>
                  <a:srgbClr val="000000"/>
                </a:solidFill>
                <a:ea typeface="ＭＳ Ｐゴシック" charset="-128"/>
              </a:rPr>
              <a:t>Surfactant (2% - WWS-4L)</a:t>
            </a:r>
          </a:p>
          <a:p>
            <a:pPr marL="728663" lvl="1" indent="-271463" eaLnBrk="0" hangingPunct="0">
              <a:buClr>
                <a:srgbClr val="860038"/>
              </a:buClr>
              <a:buFont typeface="Wingdings" pitchFamily="2" charset="2"/>
              <a:buChar char="§"/>
            </a:pPr>
            <a:r>
              <a:rPr lang="en-US" dirty="0">
                <a:solidFill>
                  <a:srgbClr val="000000"/>
                </a:solidFill>
                <a:ea typeface="ＭＳ Ｐゴシック" charset="-128"/>
              </a:rPr>
              <a:t>Solvent (3% - WWS-2L)</a:t>
            </a:r>
          </a:p>
          <a:p>
            <a:pPr marL="728663" lvl="1" indent="-271463" eaLnBrk="0" hangingPunct="0">
              <a:buClr>
                <a:srgbClr val="860038"/>
              </a:buClr>
              <a:buFont typeface="Wingdings" pitchFamily="2" charset="2"/>
              <a:buChar char="§"/>
            </a:pPr>
            <a:r>
              <a:rPr lang="en-US" dirty="0">
                <a:solidFill>
                  <a:srgbClr val="000000"/>
                </a:solidFill>
                <a:ea typeface="ＭＳ Ｐゴシック" charset="-128"/>
              </a:rPr>
              <a:t>Viscosifier depending on BHCT (WG-3L or WG-6P)</a:t>
            </a:r>
          </a:p>
          <a:p>
            <a:pPr marL="728663" lvl="1" indent="-271463" eaLnBrk="0" hangingPunct="0">
              <a:buClr>
                <a:srgbClr val="860038"/>
              </a:buClr>
              <a:buFont typeface="Wingdings" pitchFamily="2" charset="2"/>
              <a:buChar char="§"/>
            </a:pPr>
            <a:r>
              <a:rPr lang="en-US" dirty="0">
                <a:solidFill>
                  <a:srgbClr val="000000"/>
                </a:solidFill>
                <a:ea typeface="ＭＳ Ｐゴシック" charset="-128"/>
              </a:rPr>
              <a:t>Can be unweighted or weighted with typical weighting agents</a:t>
            </a:r>
          </a:p>
        </p:txBody>
      </p:sp>
    </p:spTree>
    <p:extLst>
      <p:ext uri="{BB962C8B-B14F-4D97-AF65-F5344CB8AC3E}">
        <p14:creationId xmlns:p14="http://schemas.microsoft.com/office/powerpoint/2010/main" val="2219446075"/>
      </p:ext>
    </p:extLst>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6E273D"/>
                </a:solidFill>
              </a:rPr>
              <a:t>Pre-flushes and Spacers</a:t>
            </a:r>
            <a:br>
              <a:rPr lang="en-US" dirty="0"/>
            </a:br>
            <a:r>
              <a:rPr lang="en-US" dirty="0">
                <a:solidFill>
                  <a:schemeClr val="bg1">
                    <a:lumMod val="75000"/>
                  </a:schemeClr>
                </a:solidFill>
              </a:rPr>
              <a:t>types waterwet max</a:t>
            </a:r>
            <a:endParaRPr lang="en-US" dirty="0">
              <a:solidFill>
                <a:srgbClr val="6E273D"/>
              </a:solidFill>
            </a:endParaRPr>
          </a:p>
        </p:txBody>
      </p:sp>
      <p:sp>
        <p:nvSpPr>
          <p:cNvPr id="3" name="Content Placeholder 2"/>
          <p:cNvSpPr>
            <a:spLocks noGrp="1"/>
          </p:cNvSpPr>
          <p:nvPr>
            <p:ph idx="1"/>
          </p:nvPr>
        </p:nvSpPr>
        <p:spPr>
          <a:xfrm>
            <a:off x="342900" y="1337912"/>
            <a:ext cx="9967381" cy="5034314"/>
          </a:xfrm>
        </p:spPr>
        <p:txBody>
          <a:bodyPr/>
          <a:lstStyle/>
          <a:p>
            <a:pPr marL="342900" indent="-342900">
              <a:buFont typeface="+mj-lt"/>
              <a:buAutoNum type="arabicPeriod"/>
            </a:pPr>
            <a:r>
              <a:rPr lang="en-US" sz="2000" dirty="0"/>
              <a:t>1m ³ Waterwet Max</a:t>
            </a:r>
          </a:p>
          <a:p>
            <a:pPr marL="612775" lvl="1" indent="-342900">
              <a:buFont typeface="+mj-lt"/>
              <a:buAutoNum type="arabicPeriod"/>
            </a:pPr>
            <a:r>
              <a:rPr lang="en-US" dirty="0"/>
              <a:t>940 L Fresh Water (15-25°C)</a:t>
            </a:r>
          </a:p>
          <a:p>
            <a:pPr marL="612775" lvl="1" indent="-342900">
              <a:buFont typeface="+mj-lt"/>
              <a:buAutoNum type="arabicPeriod"/>
            </a:pPr>
            <a:r>
              <a:rPr lang="en-US" dirty="0"/>
              <a:t>Gellant  - Typically 10-15 L/m</a:t>
            </a:r>
            <a:r>
              <a:rPr lang="en-US" baseline="30000" dirty="0"/>
              <a:t>3</a:t>
            </a:r>
            <a:r>
              <a:rPr lang="en-US" dirty="0"/>
              <a:t> WG-3L or 10-15 kg/m</a:t>
            </a:r>
            <a:r>
              <a:rPr lang="en-US" baseline="30000" dirty="0"/>
              <a:t>3</a:t>
            </a:r>
            <a:r>
              <a:rPr lang="en-US" dirty="0"/>
              <a:t> WG-6P (As per program)</a:t>
            </a:r>
          </a:p>
          <a:p>
            <a:pPr marL="612775" lvl="1" indent="-342900">
              <a:buFont typeface="+mj-lt"/>
              <a:buAutoNum type="arabicPeriod"/>
            </a:pPr>
            <a:r>
              <a:rPr lang="en-US" dirty="0"/>
              <a:t>30 L WWS-2 L (20 L pails)</a:t>
            </a:r>
          </a:p>
          <a:p>
            <a:pPr marL="612775" lvl="1" indent="-342900">
              <a:buFont typeface="+mj-lt"/>
              <a:buAutoNum type="arabicPeriod"/>
            </a:pPr>
            <a:r>
              <a:rPr lang="en-US" dirty="0"/>
              <a:t>20 L WWS-4L (20 L Pails)</a:t>
            </a:r>
          </a:p>
          <a:p>
            <a:pPr marL="612775" lvl="1" indent="-342900">
              <a:buFont typeface="+mj-lt"/>
              <a:buAutoNum type="arabicPeriod"/>
            </a:pPr>
            <a:r>
              <a:rPr lang="en-US" dirty="0"/>
              <a:t>Weighting Material if Needed (subtract abs volume from water)</a:t>
            </a:r>
          </a:p>
          <a:p>
            <a:pPr marL="269875" lvl="1"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852974598"/>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6E273D"/>
                </a:solidFill>
              </a:rPr>
              <a:t>Pre-flushes and Spacers</a:t>
            </a:r>
            <a:br>
              <a:rPr lang="en-CA" dirty="0">
                <a:solidFill>
                  <a:srgbClr val="6E273D"/>
                </a:solidFill>
              </a:rPr>
            </a:br>
            <a:r>
              <a:rPr lang="en-CA" dirty="0">
                <a:solidFill>
                  <a:schemeClr val="bg1">
                    <a:lumMod val="75000"/>
                  </a:schemeClr>
                </a:solidFill>
              </a:rPr>
              <a:t>Wettability – Rotor Test</a:t>
            </a:r>
            <a:endParaRPr lang="en-CA" dirty="0">
              <a:solidFill>
                <a:srgbClr val="6E273D"/>
              </a:solidFill>
            </a:endParaRPr>
          </a:p>
        </p:txBody>
      </p:sp>
      <p:sp>
        <p:nvSpPr>
          <p:cNvPr id="6" name="Content Placeholder 5"/>
          <p:cNvSpPr>
            <a:spLocks noGrp="1"/>
          </p:cNvSpPr>
          <p:nvPr>
            <p:ph idx="1"/>
          </p:nvPr>
        </p:nvSpPr>
        <p:spPr>
          <a:xfrm>
            <a:off x="342900" y="1482291"/>
            <a:ext cx="6272612" cy="4254367"/>
          </a:xfrm>
        </p:spPr>
        <p:txBody>
          <a:bodyPr/>
          <a:lstStyle/>
          <a:p>
            <a:r>
              <a:rPr lang="en-CA" sz="2000" dirty="0"/>
              <a:t>Insert cup with heated mud around cleaned rotor and spin at 100 RPM for 5 minutes</a:t>
            </a:r>
          </a:p>
          <a:p>
            <a:r>
              <a:rPr lang="en-CA" sz="2000" dirty="0"/>
              <a:t>Check with room temp. water for beading</a:t>
            </a:r>
          </a:p>
          <a:p>
            <a:r>
              <a:rPr lang="en-CA" sz="2000" dirty="0"/>
              <a:t>Cover rotor with heated spacer and spin at 100 RPM for 10 minutes</a:t>
            </a:r>
          </a:p>
          <a:p>
            <a:r>
              <a:rPr lang="en-CA" sz="2000" dirty="0"/>
              <a:t>Cover rotor with room temperature water and spin at 100 RPM for 5 minutes</a:t>
            </a:r>
          </a:p>
          <a:p>
            <a:r>
              <a:rPr lang="en-CA" sz="2000" dirty="0"/>
              <a:t>Check rotor for water wet features</a:t>
            </a:r>
          </a:p>
          <a:p>
            <a:endParaRPr lang="en-CA"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4072" y="1743113"/>
            <a:ext cx="2633472" cy="1755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4072" y="3591018"/>
            <a:ext cx="2633472" cy="1755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4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Calgary Lab\Files\CEMENTING LABORATORY (CBU)\Projects\Active Projects\LP-C-0312 - One Part Invert Preflush\Pictures\Conventional Method\IMG_85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1845" y="1797994"/>
            <a:ext cx="3335634" cy="222375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a:solidFill>
                  <a:srgbClr val="6E273D"/>
                </a:solidFill>
              </a:rPr>
              <a:t>Pre-flushes and Spacers</a:t>
            </a:r>
            <a:br>
              <a:rPr lang="en-CA" dirty="0">
                <a:solidFill>
                  <a:srgbClr val="6E273D"/>
                </a:solidFill>
              </a:rPr>
            </a:br>
            <a:r>
              <a:rPr lang="en-CA" dirty="0">
                <a:solidFill>
                  <a:schemeClr val="bg1">
                    <a:lumMod val="75000"/>
                  </a:schemeClr>
                </a:solidFill>
              </a:rPr>
              <a:t>Wettability – Rotor Test</a:t>
            </a:r>
            <a:endParaRPr lang="en-CA" dirty="0">
              <a:solidFill>
                <a:srgbClr val="6E273D"/>
              </a:solidFill>
            </a:endParaRPr>
          </a:p>
        </p:txBody>
      </p:sp>
      <p:pic>
        <p:nvPicPr>
          <p:cNvPr id="1027" name="Picture 3" descr="P:\Calgary Lab\Files\CEMENTING LABORATORY (CBU)\Projects\Active Projects\LP-C-0312 - One Part Invert Preflush\Pictures\Conventional Method\IMG_851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305" r="18750"/>
          <a:stretch/>
        </p:blipFill>
        <p:spPr bwMode="auto">
          <a:xfrm>
            <a:off x="7500156" y="1808821"/>
            <a:ext cx="1890210" cy="22129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5470" y="4499656"/>
            <a:ext cx="2828925" cy="156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P:\Calgary Lab\Files\CEMENTING LABORATORY (CBU)\Projects\Active Projects\LP-C-0312 - One Part Invert Preflush\Pictures\Conventional Method\IMG_8509.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459" r="3125"/>
          <a:stretch/>
        </p:blipFill>
        <p:spPr bwMode="auto">
          <a:xfrm>
            <a:off x="2677330" y="1803408"/>
            <a:ext cx="2842252" cy="22183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231525" y="1253425"/>
            <a:ext cx="1728949" cy="407804"/>
          </a:xfrm>
          <a:prstGeom prst="rect">
            <a:avLst/>
          </a:prstGeom>
          <a:noFill/>
        </p:spPr>
        <p:txBody>
          <a:bodyPr wrap="square" rtlCol="0">
            <a:spAutoFit/>
          </a:bodyPr>
          <a:lstStyle/>
          <a:p>
            <a:pPr eaLnBrk="0" fontAlgn="base" hangingPunct="0">
              <a:spcBef>
                <a:spcPct val="0"/>
              </a:spcBef>
              <a:spcAft>
                <a:spcPct val="0"/>
              </a:spcAft>
            </a:pPr>
            <a:r>
              <a:rPr lang="en-US" sz="2050" dirty="0">
                <a:latin typeface="Arial Narrow" panose="020B0606020202030204" pitchFamily="34" charset="0"/>
              </a:rPr>
              <a:t>2-Part System</a:t>
            </a:r>
          </a:p>
        </p:txBody>
      </p:sp>
      <p:sp>
        <p:nvSpPr>
          <p:cNvPr id="12" name="TextBox 11"/>
          <p:cNvSpPr txBox="1"/>
          <p:nvPr/>
        </p:nvSpPr>
        <p:spPr>
          <a:xfrm>
            <a:off x="5378175" y="4091852"/>
            <a:ext cx="1723514" cy="407804"/>
          </a:xfrm>
          <a:prstGeom prst="rect">
            <a:avLst/>
          </a:prstGeom>
          <a:noFill/>
        </p:spPr>
        <p:txBody>
          <a:bodyPr wrap="square" rtlCol="0">
            <a:spAutoFit/>
          </a:bodyPr>
          <a:lstStyle/>
          <a:p>
            <a:pPr eaLnBrk="0" fontAlgn="base" hangingPunct="0">
              <a:spcBef>
                <a:spcPct val="0"/>
              </a:spcBef>
              <a:spcAft>
                <a:spcPct val="0"/>
              </a:spcAft>
            </a:pPr>
            <a:r>
              <a:rPr lang="en-US" sz="2050" dirty="0">
                <a:latin typeface="Arial Narrow" panose="020B0606020202030204" pitchFamily="34" charset="0"/>
              </a:rPr>
              <a:t>Waterwet Max</a:t>
            </a:r>
          </a:p>
        </p:txBody>
      </p:sp>
    </p:spTree>
    <p:extLst>
      <p:ext uri="{BB962C8B-B14F-4D97-AF65-F5344CB8AC3E}">
        <p14:creationId xmlns:p14="http://schemas.microsoft.com/office/powerpoint/2010/main" val="201373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6E273D"/>
                </a:solidFill>
              </a:rPr>
              <a:t>Pre-flushes and Spacers</a:t>
            </a:r>
            <a:br>
              <a:rPr lang="en-US" dirty="0"/>
            </a:br>
            <a:r>
              <a:rPr lang="en-US" dirty="0">
                <a:solidFill>
                  <a:schemeClr val="bg1">
                    <a:lumMod val="75000"/>
                  </a:schemeClr>
                </a:solidFill>
              </a:rPr>
              <a:t>types others</a:t>
            </a:r>
            <a:endParaRPr lang="en-CA" dirty="0">
              <a:solidFill>
                <a:srgbClr val="6E273D"/>
              </a:solidFill>
            </a:endParaRPr>
          </a:p>
        </p:txBody>
      </p:sp>
      <p:sp>
        <p:nvSpPr>
          <p:cNvPr id="9" name="Content Placeholder 5"/>
          <p:cNvSpPr>
            <a:spLocks noGrp="1"/>
          </p:cNvSpPr>
          <p:nvPr>
            <p:ph idx="1"/>
          </p:nvPr>
        </p:nvSpPr>
        <p:spPr>
          <a:xfrm>
            <a:off x="342901" y="1376413"/>
            <a:ext cx="9880258" cy="4789609"/>
          </a:xfrm>
        </p:spPr>
        <p:txBody>
          <a:bodyPr/>
          <a:lstStyle/>
          <a:p>
            <a:pPr>
              <a:spcBef>
                <a:spcPts val="450"/>
              </a:spcBef>
            </a:pPr>
            <a:r>
              <a:rPr lang="en-CA" sz="2000" dirty="0"/>
              <a:t>SAPP Flush – Provides turbulence easily, thins mud and reacts to loosen mud filter cake</a:t>
            </a:r>
          </a:p>
          <a:p>
            <a:pPr>
              <a:spcBef>
                <a:spcPts val="450"/>
              </a:spcBef>
            </a:pPr>
            <a:r>
              <a:rPr lang="en-CA" sz="2000" dirty="0"/>
              <a:t>Mud-Flush – Contains mud thinner and water wetting surfactant.  Provides turbulence easily, thins mud, and loosens mud filter cake.  Leaves pipe and formation water wet for improved bonding</a:t>
            </a:r>
          </a:p>
          <a:p>
            <a:pPr>
              <a:spcBef>
                <a:spcPts val="450"/>
              </a:spcBef>
            </a:pPr>
            <a:r>
              <a:rPr lang="en-CA" sz="2000" dirty="0"/>
              <a:t>Scavenger Slurry – Diluted cement slurry provides turbulence easily.  Suspends fine particles for better transportation to surface, but requires a preflush ahead as it is not compatible with mud.</a:t>
            </a:r>
          </a:p>
          <a:p>
            <a:pPr>
              <a:spcBef>
                <a:spcPts val="450"/>
              </a:spcBef>
            </a:pPr>
            <a:r>
              <a:rPr lang="en-CA" sz="2000" dirty="0"/>
              <a:t>Well-Seal – A reactive flush used where fallback and mild lost circulation is a problem.  Causes cement to gel upon contact.  Uses SCA-6</a:t>
            </a:r>
          </a:p>
          <a:p>
            <a:pPr lvl="1">
              <a:spcBef>
                <a:spcPts val="450"/>
              </a:spcBef>
            </a:pPr>
            <a:endParaRPr lang="en-CA" dirty="0"/>
          </a:p>
          <a:p>
            <a:endParaRPr lang="en-CA" dirty="0"/>
          </a:p>
          <a:p>
            <a:pPr marL="203597" lvl="1" indent="0">
              <a:buNone/>
            </a:pPr>
            <a:endParaRPr lang="en-CA" sz="1650" dirty="0"/>
          </a:p>
        </p:txBody>
      </p:sp>
    </p:spTree>
    <p:extLst>
      <p:ext uri="{BB962C8B-B14F-4D97-AF65-F5344CB8AC3E}">
        <p14:creationId xmlns:p14="http://schemas.microsoft.com/office/powerpoint/2010/main" val="217088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preferRelativeResize="0">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410632"/>
          </a:xfrm>
          <a:prstGeom prst="rect">
            <a:avLst/>
          </a:prstGeom>
        </p:spPr>
      </p:pic>
      <p:sp>
        <p:nvSpPr>
          <p:cNvPr id="6" name="Title 4"/>
          <p:cNvSpPr>
            <a:spLocks noGrp="1"/>
          </p:cNvSpPr>
          <p:nvPr>
            <p:ph type="title" hasCustomPrompt="1"/>
          </p:nvPr>
        </p:nvSpPr>
        <p:spPr>
          <a:xfrm>
            <a:off x="1419911" y="1556792"/>
            <a:ext cx="7480548" cy="1491208"/>
          </a:xfrm>
        </p:spPr>
        <p:txBody>
          <a:bodyPr anchor="t" anchorCtr="0"/>
          <a:lstStyle>
            <a:lvl1pPr>
              <a:defRPr sz="5400">
                <a:solidFill>
                  <a:schemeClr val="bg1"/>
                </a:solidFill>
              </a:defRPr>
            </a:lvl1pPr>
          </a:lstStyle>
          <a:p>
            <a:r>
              <a:rPr lang="en-US" sz="3600" dirty="0"/>
              <a:t>Plugs, plug loading heads &amp;</a:t>
            </a:r>
            <a:br>
              <a:rPr lang="en-US" sz="3600" dirty="0"/>
            </a:br>
            <a:r>
              <a:rPr lang="en-US" sz="3600" dirty="0"/>
              <a:t>displacement</a:t>
            </a:r>
            <a:endParaRPr lang="en-CA" sz="3600" dirty="0"/>
          </a:p>
        </p:txBody>
      </p:sp>
      <p:sp>
        <p:nvSpPr>
          <p:cNvPr id="7" name="Subtitle 2"/>
          <p:cNvSpPr txBox="1">
            <a:spLocks/>
          </p:cNvSpPr>
          <p:nvPr/>
        </p:nvSpPr>
        <p:spPr bwMode="auto">
          <a:xfrm>
            <a:off x="1519204" y="2895600"/>
            <a:ext cx="8386796"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45000"/>
              </a:spcBef>
              <a:spcAft>
                <a:spcPct val="0"/>
              </a:spcAft>
              <a:buClr>
                <a:schemeClr val="accent1"/>
              </a:buClr>
              <a:buFont typeface="Wingdings" pitchFamily="2" charset="2"/>
              <a:buNone/>
              <a:defRPr sz="2000" i="1" baseline="0">
                <a:solidFill>
                  <a:schemeClr val="bg1"/>
                </a:solidFill>
                <a:latin typeface="Arial Narrow" pitchFamily="34" charset="0"/>
                <a:ea typeface="+mn-ea"/>
                <a:cs typeface="+mn-cs"/>
              </a:defRPr>
            </a:lvl1pPr>
            <a:lvl2pPr marL="457200" indent="0" algn="ctr" rtl="0" eaLnBrk="1" fontAlgn="base" hangingPunct="1">
              <a:spcBef>
                <a:spcPct val="45000"/>
              </a:spcBef>
              <a:spcAft>
                <a:spcPct val="0"/>
              </a:spcAft>
              <a:buFont typeface="Arial" pitchFamily="34" charset="0"/>
              <a:buNone/>
              <a:tabLst/>
              <a:defRPr sz="2000">
                <a:solidFill>
                  <a:schemeClr val="tx1"/>
                </a:solidFill>
                <a:latin typeface="Arial Narrow" pitchFamily="34" charset="0"/>
                <a:cs typeface="+mn-cs"/>
              </a:defRPr>
            </a:lvl2pPr>
            <a:lvl3pPr marL="914400" indent="0" algn="ctr" rtl="0" eaLnBrk="1" fontAlgn="base" hangingPunct="1">
              <a:spcBef>
                <a:spcPct val="45000"/>
              </a:spcBef>
              <a:spcAft>
                <a:spcPct val="0"/>
              </a:spcAft>
              <a:buNone/>
              <a:defRPr sz="1800">
                <a:solidFill>
                  <a:schemeClr val="tx1"/>
                </a:solidFill>
                <a:latin typeface="Arial Narrow" pitchFamily="34" charset="0"/>
                <a:cs typeface="+mn-cs"/>
              </a:defRPr>
            </a:lvl3pPr>
            <a:lvl4pPr marL="1371600" indent="0" algn="ctr" rtl="0" eaLnBrk="1" fontAlgn="base" hangingPunct="1">
              <a:spcBef>
                <a:spcPct val="45000"/>
              </a:spcBef>
              <a:spcAft>
                <a:spcPct val="0"/>
              </a:spcAft>
              <a:buNone/>
              <a:defRPr>
                <a:solidFill>
                  <a:schemeClr val="tx1"/>
                </a:solidFill>
                <a:latin typeface="+mn-lt"/>
                <a:cs typeface="+mn-cs"/>
              </a:defRPr>
            </a:lvl4pPr>
            <a:lvl5pPr marL="1828800" indent="0" algn="ctr" rtl="0" eaLnBrk="1" fontAlgn="base" hangingPunct="1">
              <a:spcBef>
                <a:spcPct val="45000"/>
              </a:spcBef>
              <a:spcAft>
                <a:spcPct val="0"/>
              </a:spcAft>
              <a:buNone/>
              <a:defRPr>
                <a:solidFill>
                  <a:schemeClr val="tx1"/>
                </a:solidFill>
                <a:latin typeface="+mn-lt"/>
                <a:cs typeface="+mn-cs"/>
              </a:defRPr>
            </a:lvl5pPr>
            <a:lvl6pPr marL="2286000" indent="0" algn="ctr" rtl="0" eaLnBrk="1" fontAlgn="base" hangingPunct="1">
              <a:spcBef>
                <a:spcPct val="45000"/>
              </a:spcBef>
              <a:spcAft>
                <a:spcPct val="0"/>
              </a:spcAft>
              <a:buNone/>
              <a:defRPr>
                <a:solidFill>
                  <a:schemeClr val="tx1"/>
                </a:solidFill>
                <a:latin typeface="+mn-lt"/>
                <a:cs typeface="+mn-cs"/>
              </a:defRPr>
            </a:lvl6pPr>
            <a:lvl7pPr marL="2743200" indent="0" algn="ctr" rtl="0" eaLnBrk="1" fontAlgn="base" hangingPunct="1">
              <a:spcBef>
                <a:spcPct val="45000"/>
              </a:spcBef>
              <a:spcAft>
                <a:spcPct val="0"/>
              </a:spcAft>
              <a:buNone/>
              <a:defRPr>
                <a:solidFill>
                  <a:schemeClr val="tx1"/>
                </a:solidFill>
                <a:latin typeface="+mn-lt"/>
                <a:cs typeface="+mn-cs"/>
              </a:defRPr>
            </a:lvl7pPr>
            <a:lvl8pPr marL="3200400" indent="0" algn="ctr" rtl="0" eaLnBrk="1" fontAlgn="base" hangingPunct="1">
              <a:spcBef>
                <a:spcPct val="45000"/>
              </a:spcBef>
              <a:spcAft>
                <a:spcPct val="0"/>
              </a:spcAft>
              <a:buNone/>
              <a:defRPr>
                <a:solidFill>
                  <a:schemeClr val="tx1"/>
                </a:solidFill>
                <a:latin typeface="+mn-lt"/>
                <a:cs typeface="+mn-cs"/>
              </a:defRPr>
            </a:lvl8pPr>
            <a:lvl9pPr marL="3657600" indent="0" algn="ctr" rtl="0" eaLnBrk="1" fontAlgn="base" hangingPunct="1">
              <a:spcBef>
                <a:spcPct val="45000"/>
              </a:spcBef>
              <a:spcAft>
                <a:spcPct val="0"/>
              </a:spcAft>
              <a:buNone/>
              <a:defRPr>
                <a:solidFill>
                  <a:schemeClr val="tx1"/>
                </a:solidFill>
                <a:latin typeface="+mn-lt"/>
                <a:cs typeface="+mn-cs"/>
              </a:defRPr>
            </a:lvl9pPr>
          </a:lstStyle>
          <a:p>
            <a:endParaRPr lang="en-CA" kern="0" dirty="0"/>
          </a:p>
        </p:txBody>
      </p:sp>
    </p:spTree>
    <p:extLst>
      <p:ext uri="{BB962C8B-B14F-4D97-AF65-F5344CB8AC3E}">
        <p14:creationId xmlns:p14="http://schemas.microsoft.com/office/powerpoint/2010/main" val="185930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013" y="188641"/>
            <a:ext cx="10205987" cy="910927"/>
          </a:xfrm>
        </p:spPr>
        <p:txBody>
          <a:bodyPr/>
          <a:lstStyle/>
          <a:p>
            <a:r>
              <a:rPr lang="en-US" dirty="0"/>
              <a:t>Preparing for displacement</a:t>
            </a:r>
          </a:p>
        </p:txBody>
      </p:sp>
      <p:sp>
        <p:nvSpPr>
          <p:cNvPr id="8" name="Content Placeholder 7"/>
          <p:cNvSpPr>
            <a:spLocks noGrp="1"/>
          </p:cNvSpPr>
          <p:nvPr>
            <p:ph idx="1"/>
          </p:nvPr>
        </p:nvSpPr>
        <p:spPr>
          <a:xfrm>
            <a:off x="462013" y="1318662"/>
            <a:ext cx="9666435" cy="4918652"/>
          </a:xfrm>
        </p:spPr>
        <p:txBody>
          <a:bodyPr/>
          <a:lstStyle/>
          <a:p>
            <a:r>
              <a:rPr lang="en-US" sz="2000" dirty="0"/>
              <a:t>Inspect all equipment prior to leaving the shop</a:t>
            </a:r>
          </a:p>
          <a:p>
            <a:pPr marL="271463" lvl="1" indent="-271463">
              <a:spcBef>
                <a:spcPts val="450"/>
              </a:spcBef>
              <a:buClr>
                <a:schemeClr val="accent1"/>
              </a:buClr>
              <a:buFont typeface="Wingdings" pitchFamily="2" charset="2"/>
              <a:buChar char="§"/>
            </a:pPr>
            <a:r>
              <a:rPr lang="en-US" dirty="0">
                <a:ea typeface="+mn-ea"/>
              </a:rPr>
              <a:t>Check that the manifold is clear of cement and both valves are functioning correctly.  Manifolds should have documented pressure tests performed every week.</a:t>
            </a:r>
          </a:p>
          <a:p>
            <a:pPr marL="271463" lvl="1" indent="-271463">
              <a:spcBef>
                <a:spcPts val="450"/>
              </a:spcBef>
              <a:buClr>
                <a:schemeClr val="accent1"/>
              </a:buClr>
              <a:buFont typeface="Wingdings" pitchFamily="2" charset="2"/>
              <a:buChar char="§"/>
            </a:pPr>
            <a:r>
              <a:rPr lang="en-US" dirty="0">
                <a:ea typeface="+mn-ea"/>
              </a:rPr>
              <a:t>Check that the tattle tale is functioning properly.  The indicator lever should move back and forth with minimal effort.  Have a second employee watch the tab inside to ensure it is moving with the outer indicator lever.  Grease the tattle tale.</a:t>
            </a:r>
          </a:p>
          <a:p>
            <a:pPr lvl="1"/>
            <a:endParaRPr lang="en-US" dirty="0"/>
          </a:p>
          <a:p>
            <a:pPr lvl="1"/>
            <a:endParaRPr lang="en-US" dirty="0"/>
          </a:p>
        </p:txBody>
      </p:sp>
      <p:pic>
        <p:nvPicPr>
          <p:cNvPr id="5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9" y="3717033"/>
            <a:ext cx="2776537" cy="252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4144" y="3688543"/>
            <a:ext cx="2885764" cy="2529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TextBox 54"/>
          <p:cNvSpPr txBox="1"/>
          <p:nvPr/>
        </p:nvSpPr>
        <p:spPr>
          <a:xfrm>
            <a:off x="4691843" y="3789412"/>
            <a:ext cx="2690733"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Before (plug still in head)</a:t>
            </a:r>
          </a:p>
        </p:txBody>
      </p:sp>
      <p:sp>
        <p:nvSpPr>
          <p:cNvPr id="56" name="TextBox 55"/>
          <p:cNvSpPr txBox="1"/>
          <p:nvPr/>
        </p:nvSpPr>
        <p:spPr>
          <a:xfrm>
            <a:off x="5630779" y="4796995"/>
            <a:ext cx="1953927" cy="400110"/>
          </a:xfrm>
          <a:prstGeom prst="rect">
            <a:avLst/>
          </a:prstGeom>
          <a:noFill/>
        </p:spPr>
        <p:txBody>
          <a:bodyPr wrap="square" rtlCol="0">
            <a:spAutoFit/>
          </a:bodyPr>
          <a:lstStyle/>
          <a:p>
            <a:pPr eaLnBrk="1" hangingPunct="1">
              <a:defRPr/>
            </a:pPr>
            <a:r>
              <a:rPr lang="en-US" sz="2000" dirty="0">
                <a:solidFill>
                  <a:srgbClr val="000000"/>
                </a:solidFill>
                <a:latin typeface="Arial Narrow" panose="020B0606020202030204" pitchFamily="34" charset="0"/>
                <a:ea typeface="+mn-ea"/>
                <a:cs typeface="Arial" pitchFamily="34" charset="0"/>
              </a:rPr>
              <a:t>After (plug has left)</a:t>
            </a:r>
          </a:p>
        </p:txBody>
      </p:sp>
      <p:cxnSp>
        <p:nvCxnSpPr>
          <p:cNvPr id="57" name="Straight Arrow Connector 56"/>
          <p:cNvCxnSpPr/>
          <p:nvPr/>
        </p:nvCxnSpPr>
        <p:spPr>
          <a:xfrm flipH="1">
            <a:off x="4691844" y="4158744"/>
            <a:ext cx="1044116" cy="20636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096000" y="5166328"/>
            <a:ext cx="1052314" cy="20688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42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514" y="188641"/>
            <a:ext cx="10167486" cy="910927"/>
          </a:xfrm>
        </p:spPr>
        <p:txBody>
          <a:bodyPr/>
          <a:lstStyle/>
          <a:p>
            <a:r>
              <a:rPr lang="en-US" dirty="0"/>
              <a:t>Preparing for displacement</a:t>
            </a:r>
          </a:p>
        </p:txBody>
      </p:sp>
      <p:sp>
        <p:nvSpPr>
          <p:cNvPr id="8" name="Content Placeholder 7"/>
          <p:cNvSpPr>
            <a:spLocks noGrp="1"/>
          </p:cNvSpPr>
          <p:nvPr>
            <p:ph idx="1"/>
          </p:nvPr>
        </p:nvSpPr>
        <p:spPr>
          <a:xfrm>
            <a:off x="500514" y="1443789"/>
            <a:ext cx="4817799" cy="4876375"/>
          </a:xfrm>
        </p:spPr>
        <p:txBody>
          <a:bodyPr/>
          <a:lstStyle/>
          <a:p>
            <a:r>
              <a:rPr lang="en-US" sz="2000" dirty="0"/>
              <a:t>The IRI tattle tail is composed of several moving parts.  It is important to grease this component regularly to ensure proper function.</a:t>
            </a:r>
          </a:p>
          <a:p>
            <a:pPr marL="0" indent="0">
              <a:buNone/>
            </a:pPr>
            <a:endParaRPr lang="en-US" sz="2000" dirty="0"/>
          </a:p>
          <a:p>
            <a:r>
              <a:rPr lang="en-US" sz="2000" dirty="0"/>
              <a:t>Cement can damage seals and invade the body of the tattle tail, causing it to seize.  It can be rebuild with the proper kit from IRI for a fraction of the cost of replacement.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312" y="1295400"/>
            <a:ext cx="5349688" cy="4343400"/>
          </a:xfrm>
          <a:prstGeom prst="rect">
            <a:avLst/>
          </a:prstGeom>
        </p:spPr>
      </p:pic>
    </p:spTree>
    <p:extLst>
      <p:ext uri="{BB962C8B-B14F-4D97-AF65-F5344CB8AC3E}">
        <p14:creationId xmlns:p14="http://schemas.microsoft.com/office/powerpoint/2010/main" val="422826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5"/>
          <p:cNvSpPr/>
          <p:nvPr/>
        </p:nvSpPr>
        <p:spPr>
          <a:xfrm>
            <a:off x="433137" y="1414904"/>
            <a:ext cx="8327389" cy="457200"/>
          </a:xfrm>
          <a:custGeom>
            <a:avLst/>
            <a:gdLst/>
            <a:ahLst/>
            <a:cxnLst/>
            <a:rect l="l" t="t" r="r" b="b"/>
            <a:pathLst>
              <a:path w="8327390" h="437514">
                <a:moveTo>
                  <a:pt x="0" y="0"/>
                </a:moveTo>
                <a:lnTo>
                  <a:pt x="8326793" y="0"/>
                </a:lnTo>
                <a:lnTo>
                  <a:pt x="8326793" y="437045"/>
                </a:lnTo>
                <a:lnTo>
                  <a:pt x="0" y="437045"/>
                </a:lnTo>
                <a:lnTo>
                  <a:pt x="0" y="0"/>
                </a:lnTo>
                <a:close/>
              </a:path>
            </a:pathLst>
          </a:custGeom>
          <a:solidFill>
            <a:schemeClr val="bg1">
              <a:lumMod val="85000"/>
            </a:schemeClr>
          </a:solidFill>
        </p:spPr>
        <p:txBody>
          <a:bodyPr wrap="square" lIns="0" tIns="0" rIns="0" bIns="0" rtlCol="0" anchor="ctr" anchorCtr="0"/>
          <a:lstStyle/>
          <a:p>
            <a:pPr marL="91440"/>
            <a:r>
              <a:rPr lang="en-US" b="1" dirty="0">
                <a:solidFill>
                  <a:srgbClr val="6E273D"/>
                </a:solidFill>
                <a:latin typeface="Arial Narrow"/>
                <a:cs typeface="Arial Narrow"/>
              </a:rPr>
              <a:t>Day 5</a:t>
            </a:r>
            <a:endParaRPr b="1" dirty="0">
              <a:solidFill>
                <a:srgbClr val="6E273D"/>
              </a:solidFill>
              <a:latin typeface="Arial Narrow"/>
              <a:cs typeface="Arial Narrow"/>
            </a:endParaRPr>
          </a:p>
        </p:txBody>
      </p:sp>
      <p:sp>
        <p:nvSpPr>
          <p:cNvPr id="3" name="object 3"/>
          <p:cNvSpPr/>
          <p:nvPr/>
        </p:nvSpPr>
        <p:spPr>
          <a:xfrm>
            <a:off x="1524000" y="1124743"/>
            <a:ext cx="9144000" cy="0"/>
          </a:xfrm>
          <a:custGeom>
            <a:avLst/>
            <a:gdLst/>
            <a:ahLst/>
            <a:cxnLst/>
            <a:rect l="l" t="t" r="r" b="b"/>
            <a:pathLst>
              <a:path w="9144000">
                <a:moveTo>
                  <a:pt x="0" y="0"/>
                </a:moveTo>
                <a:lnTo>
                  <a:pt x="9144000" y="0"/>
                </a:lnTo>
              </a:path>
            </a:pathLst>
          </a:custGeom>
          <a:ln w="25400">
            <a:solidFill>
              <a:srgbClr val="860036"/>
            </a:solidFill>
          </a:ln>
        </p:spPr>
        <p:txBody>
          <a:bodyPr wrap="square" lIns="0" tIns="0" rIns="0" bIns="0" rtlCol="0"/>
          <a:lstStyle/>
          <a:p>
            <a:endParaRPr dirty="0"/>
          </a:p>
        </p:txBody>
      </p:sp>
      <p:sp>
        <p:nvSpPr>
          <p:cNvPr id="12" name="object 12"/>
          <p:cNvSpPr txBox="1">
            <a:spLocks noGrp="1"/>
          </p:cNvSpPr>
          <p:nvPr>
            <p:ph type="title"/>
          </p:nvPr>
        </p:nvSpPr>
        <p:spPr>
          <a:xfrm>
            <a:off x="433137" y="618806"/>
            <a:ext cx="10193588" cy="492443"/>
          </a:xfrm>
          <a:prstGeom prst="rect">
            <a:avLst/>
          </a:prstGeom>
        </p:spPr>
        <p:txBody>
          <a:bodyPr vert="horz" wrap="square" lIns="0" tIns="0" rIns="0" bIns="0" numCol="1" rtlCol="0" anchor="b" anchorCtr="0" compatLnSpc="1">
            <a:prstTxWarp prst="textNoShape">
              <a:avLst/>
            </a:prstTxWarp>
            <a:spAutoFit/>
          </a:bodyPr>
          <a:lstStyle/>
          <a:p>
            <a:pPr marL="12700">
              <a:lnSpc>
                <a:spcPct val="100000"/>
              </a:lnSpc>
            </a:pPr>
            <a:r>
              <a:rPr spc="-20" dirty="0"/>
              <a:t>AG</a:t>
            </a:r>
            <a:r>
              <a:rPr spc="-30" dirty="0"/>
              <a:t>E</a:t>
            </a:r>
            <a:r>
              <a:rPr spc="-20" dirty="0"/>
              <a:t>NDA</a:t>
            </a:r>
          </a:p>
        </p:txBody>
      </p:sp>
      <p:sp>
        <p:nvSpPr>
          <p:cNvPr id="53" name="object 3"/>
          <p:cNvSpPr/>
          <p:nvPr/>
        </p:nvSpPr>
        <p:spPr>
          <a:xfrm>
            <a:off x="1524000" y="1124743"/>
            <a:ext cx="9144000" cy="0"/>
          </a:xfrm>
          <a:custGeom>
            <a:avLst/>
            <a:gdLst/>
            <a:ahLst/>
            <a:cxnLst/>
            <a:rect l="l" t="t" r="r" b="b"/>
            <a:pathLst>
              <a:path w="9144000">
                <a:moveTo>
                  <a:pt x="0" y="0"/>
                </a:moveTo>
                <a:lnTo>
                  <a:pt x="9144000" y="0"/>
                </a:lnTo>
              </a:path>
            </a:pathLst>
          </a:custGeom>
          <a:ln w="25400">
            <a:solidFill>
              <a:srgbClr val="860036"/>
            </a:solidFill>
          </a:ln>
        </p:spPr>
        <p:txBody>
          <a:bodyPr wrap="square" lIns="0" tIns="0" rIns="0" bIns="0" rtlCol="0"/>
          <a:lstStyle/>
          <a:p>
            <a:endParaRPr dirty="0"/>
          </a:p>
        </p:txBody>
      </p:sp>
      <p:pic>
        <p:nvPicPr>
          <p:cNvPr id="2" name="Picture 1">
            <a:extLst>
              <a:ext uri="{FF2B5EF4-FFF2-40B4-BE49-F238E27FC236}">
                <a16:creationId xmlns:a16="http://schemas.microsoft.com/office/drawing/2014/main" id="{56F17C29-52B9-4D48-BF35-95DE3AAAD656}"/>
              </a:ext>
            </a:extLst>
          </p:cNvPr>
          <p:cNvPicPr>
            <a:picLocks noChangeAspect="1"/>
          </p:cNvPicPr>
          <p:nvPr/>
        </p:nvPicPr>
        <p:blipFill>
          <a:blip r:embed="rId3"/>
          <a:stretch>
            <a:fillRect/>
          </a:stretch>
        </p:blipFill>
        <p:spPr>
          <a:xfrm>
            <a:off x="433137" y="1981200"/>
            <a:ext cx="7157978" cy="1418070"/>
          </a:xfrm>
          <a:prstGeom prst="rect">
            <a:avLst/>
          </a:prstGeom>
        </p:spPr>
      </p:pic>
      <p:sp>
        <p:nvSpPr>
          <p:cNvPr id="13" name="Rectangle 12"/>
          <p:cNvSpPr/>
          <p:nvPr/>
        </p:nvSpPr>
        <p:spPr>
          <a:xfrm>
            <a:off x="6578308" y="1524000"/>
            <a:ext cx="4049485" cy="4663440"/>
          </a:xfrm>
          <a:prstGeom prst="rect">
            <a:avLst/>
          </a:prstGeom>
          <a:blipFill>
            <a:blip r:embed="rId4"/>
            <a:srcRect/>
            <a:stretch>
              <a:fillRect l="-10841" r="-1200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481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139" y="188641"/>
            <a:ext cx="10157861" cy="910927"/>
          </a:xfrm>
        </p:spPr>
        <p:txBody>
          <a:bodyPr/>
          <a:lstStyle/>
          <a:p>
            <a:r>
              <a:rPr lang="en-US" dirty="0"/>
              <a:t>Preparing for displacement</a:t>
            </a:r>
          </a:p>
        </p:txBody>
      </p:sp>
      <p:sp>
        <p:nvSpPr>
          <p:cNvPr id="8" name="Content Placeholder 7"/>
          <p:cNvSpPr>
            <a:spLocks noGrp="1"/>
          </p:cNvSpPr>
          <p:nvPr>
            <p:ph idx="1"/>
          </p:nvPr>
        </p:nvSpPr>
        <p:spPr>
          <a:xfrm>
            <a:off x="510140" y="1289785"/>
            <a:ext cx="9567511" cy="4947528"/>
          </a:xfrm>
        </p:spPr>
        <p:txBody>
          <a:bodyPr/>
          <a:lstStyle/>
          <a:p>
            <a:r>
              <a:rPr lang="en-US" sz="2000" dirty="0"/>
              <a:t>Inspect all equipment prior to leaving the shop</a:t>
            </a:r>
          </a:p>
          <a:p>
            <a:pPr marL="728663" lvl="1" indent="-271463" eaLnBrk="0" hangingPunct="0">
              <a:buClr>
                <a:srgbClr val="860038"/>
              </a:buClr>
              <a:buFont typeface="Wingdings" pitchFamily="2" charset="2"/>
              <a:buChar char="§"/>
            </a:pPr>
            <a:r>
              <a:rPr lang="en-US" dirty="0">
                <a:solidFill>
                  <a:srgbClr val="000000"/>
                </a:solidFill>
                <a:ea typeface="ＭＳ Ｐゴシック" charset="-128"/>
              </a:rPr>
              <a:t>Ensure the head and sub are the proper size for the job.  All heads and subs should be labelled with the correct size as per SCS 7A.  If not, inform your team lead.</a:t>
            </a:r>
          </a:p>
          <a:p>
            <a:pPr marL="728663" lvl="1" indent="-271463" eaLnBrk="0" hangingPunct="0">
              <a:buClr>
                <a:srgbClr val="860038"/>
              </a:buClr>
              <a:buFont typeface="Wingdings" pitchFamily="2" charset="2"/>
              <a:buChar char="§"/>
            </a:pPr>
            <a:r>
              <a:rPr lang="en-US" dirty="0">
                <a:solidFill>
                  <a:srgbClr val="000000"/>
                </a:solidFill>
                <a:ea typeface="ＭＳ Ｐゴシック" charset="-128"/>
              </a:rPr>
              <a:t>Double check the plug size and ensure proper plugs are grabbed for each job.  Check the core of the plug… bottom plugs should feel slightly soft, while top plugs should be completely solid and not flex when pressure is applied (do not rely on color to alone to distinguish top from bottom).  Any plugs that do not conform should be quarantined immediately. </a:t>
            </a:r>
          </a:p>
          <a:p>
            <a:pPr lvl="1"/>
            <a:endParaRPr lang="en-US" dirty="0"/>
          </a:p>
          <a:p>
            <a:pPr lvl="1"/>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6661" y="4005065"/>
            <a:ext cx="3059832" cy="229487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7428" y="3971183"/>
            <a:ext cx="3096344" cy="2322258"/>
          </a:xfrm>
          <a:prstGeom prst="rect">
            <a:avLst/>
          </a:prstGeom>
        </p:spPr>
      </p:pic>
      <p:sp>
        <p:nvSpPr>
          <p:cNvPr id="10" name="TextBox 9"/>
          <p:cNvSpPr txBox="1"/>
          <p:nvPr/>
        </p:nvSpPr>
        <p:spPr>
          <a:xfrm>
            <a:off x="5087889" y="4122608"/>
            <a:ext cx="2021929" cy="646331"/>
          </a:xfrm>
          <a:prstGeom prst="rect">
            <a:avLst/>
          </a:prstGeom>
          <a:noFill/>
        </p:spPr>
        <p:txBody>
          <a:bodyPr wrap="square" rtlCol="0">
            <a:spAutoFit/>
          </a:bodyPr>
          <a:lstStyle/>
          <a:p>
            <a:pPr eaLnBrk="1" hangingPunct="1">
              <a:defRPr/>
            </a:pPr>
            <a:r>
              <a:rPr lang="en-US" sz="1800" b="1" dirty="0">
                <a:solidFill>
                  <a:srgbClr val="000000"/>
                </a:solidFill>
                <a:latin typeface="Arial Narrow" panose="020B0606020202030204" pitchFamily="34" charset="0"/>
                <a:ea typeface="+mn-ea"/>
                <a:cs typeface="Arial" pitchFamily="34" charset="0"/>
              </a:rPr>
              <a:t>Visually check size: DO NOT ASSUME</a:t>
            </a:r>
          </a:p>
        </p:txBody>
      </p:sp>
      <p:sp>
        <p:nvSpPr>
          <p:cNvPr id="11" name="TextBox 10"/>
          <p:cNvSpPr txBox="1"/>
          <p:nvPr/>
        </p:nvSpPr>
        <p:spPr>
          <a:xfrm>
            <a:off x="5452305" y="5670540"/>
            <a:ext cx="1293094" cy="369332"/>
          </a:xfrm>
          <a:prstGeom prst="rect">
            <a:avLst/>
          </a:prstGeom>
          <a:noFill/>
        </p:spPr>
        <p:txBody>
          <a:bodyPr wrap="square" rtlCol="0">
            <a:spAutoFit/>
          </a:bodyPr>
          <a:lstStyle/>
          <a:p>
            <a:pPr eaLnBrk="1" hangingPunct="1">
              <a:defRPr/>
            </a:pPr>
            <a:r>
              <a:rPr lang="en-US" sz="1800" b="1" dirty="0">
                <a:solidFill>
                  <a:srgbClr val="000000"/>
                </a:solidFill>
                <a:latin typeface="Arial Narrow" panose="020B0606020202030204" pitchFamily="34" charset="0"/>
                <a:ea typeface="+mn-ea"/>
                <a:cs typeface="Arial" pitchFamily="34" charset="0"/>
              </a:rPr>
              <a:t>Check core</a:t>
            </a:r>
          </a:p>
        </p:txBody>
      </p:sp>
      <p:cxnSp>
        <p:nvCxnSpPr>
          <p:cNvPr id="13" name="Straight Arrow Connector 12"/>
          <p:cNvCxnSpPr>
            <a:stCxn id="10" idx="1"/>
          </p:cNvCxnSpPr>
          <p:nvPr/>
        </p:nvCxnSpPr>
        <p:spPr>
          <a:xfrm flipH="1">
            <a:off x="3647728" y="4445773"/>
            <a:ext cx="1440160" cy="4616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3306577" y="5152502"/>
            <a:ext cx="2145728" cy="70270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3"/>
          </p:cNvCxnSpPr>
          <p:nvPr/>
        </p:nvCxnSpPr>
        <p:spPr>
          <a:xfrm flipV="1">
            <a:off x="6745400" y="5132312"/>
            <a:ext cx="2086905" cy="72289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32104" y="4306519"/>
            <a:ext cx="1224136" cy="17366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31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389" y="188641"/>
            <a:ext cx="10138611" cy="910927"/>
          </a:xfrm>
        </p:spPr>
        <p:txBody>
          <a:bodyPr/>
          <a:lstStyle/>
          <a:p>
            <a:r>
              <a:rPr lang="en-US" dirty="0"/>
              <a:t>Preparing for displacement</a:t>
            </a:r>
          </a:p>
        </p:txBody>
      </p:sp>
      <p:sp>
        <p:nvSpPr>
          <p:cNvPr id="8" name="Content Placeholder 7"/>
          <p:cNvSpPr>
            <a:spLocks noGrp="1"/>
          </p:cNvSpPr>
          <p:nvPr>
            <p:ph idx="1"/>
          </p:nvPr>
        </p:nvSpPr>
        <p:spPr>
          <a:xfrm>
            <a:off x="644893" y="1280160"/>
            <a:ext cx="9483555" cy="4957153"/>
          </a:xfrm>
        </p:spPr>
        <p:txBody>
          <a:bodyPr/>
          <a:lstStyle/>
          <a:p>
            <a:r>
              <a:rPr lang="en-US" sz="2000" dirty="0"/>
              <a:t>Confirm all volumes with the OSR</a:t>
            </a:r>
          </a:p>
          <a:p>
            <a:pPr marL="728663" lvl="1" indent="-271463" eaLnBrk="0" hangingPunct="0">
              <a:buClr>
                <a:srgbClr val="860038"/>
              </a:buClr>
              <a:buFont typeface="Wingdings" pitchFamily="2" charset="2"/>
              <a:buChar char="§"/>
            </a:pPr>
            <a:r>
              <a:rPr lang="en-US" dirty="0">
                <a:solidFill>
                  <a:srgbClr val="000000"/>
                </a:solidFill>
                <a:ea typeface="ＭＳ Ｐゴシック" charset="-128"/>
              </a:rPr>
              <a:t>Total casing length</a:t>
            </a:r>
          </a:p>
          <a:p>
            <a:pPr marL="728663" lvl="1" indent="-271463" eaLnBrk="0" hangingPunct="0">
              <a:buClr>
                <a:srgbClr val="860038"/>
              </a:buClr>
              <a:buFont typeface="Wingdings" pitchFamily="2" charset="2"/>
              <a:buChar char="§"/>
            </a:pPr>
            <a:r>
              <a:rPr lang="en-US" dirty="0">
                <a:solidFill>
                  <a:srgbClr val="000000"/>
                </a:solidFill>
                <a:ea typeface="ＭＳ Ｐゴシック" charset="-128"/>
              </a:rPr>
              <a:t>Casing size</a:t>
            </a:r>
          </a:p>
          <a:p>
            <a:pPr marL="728663" lvl="1" indent="-271463" eaLnBrk="0" hangingPunct="0">
              <a:buClr>
                <a:srgbClr val="860038"/>
              </a:buClr>
              <a:buFont typeface="Wingdings" pitchFamily="2" charset="2"/>
              <a:buChar char="§"/>
            </a:pPr>
            <a:r>
              <a:rPr lang="en-US" dirty="0">
                <a:solidFill>
                  <a:srgbClr val="000000"/>
                </a:solidFill>
                <a:ea typeface="ＭＳ Ｐゴシック" charset="-128"/>
              </a:rPr>
              <a:t>Casing weight</a:t>
            </a:r>
          </a:p>
          <a:p>
            <a:pPr marL="728663" lvl="1" indent="-271463" eaLnBrk="0" hangingPunct="0">
              <a:buClr>
                <a:srgbClr val="860038"/>
              </a:buClr>
              <a:buFont typeface="Wingdings" pitchFamily="2" charset="2"/>
              <a:buChar char="§"/>
            </a:pPr>
            <a:r>
              <a:rPr lang="en-US" dirty="0">
                <a:solidFill>
                  <a:srgbClr val="000000"/>
                </a:solidFill>
                <a:ea typeface="ＭＳ Ｐゴシック" charset="-128"/>
              </a:rPr>
              <a:t>Top of float </a:t>
            </a:r>
          </a:p>
          <a:p>
            <a:pPr lvl="0">
              <a:buClr>
                <a:srgbClr val="860038"/>
              </a:buClr>
            </a:pPr>
            <a:r>
              <a:rPr lang="en-US" sz="2000" dirty="0">
                <a:solidFill>
                  <a:srgbClr val="000000"/>
                </a:solidFill>
              </a:rPr>
              <a:t>Calculate casing volume</a:t>
            </a:r>
          </a:p>
          <a:p>
            <a:pPr marL="728663" lvl="1" indent="-271463" eaLnBrk="0" hangingPunct="0">
              <a:buClr>
                <a:srgbClr val="860038"/>
              </a:buClr>
              <a:buFont typeface="Wingdings" pitchFamily="2" charset="2"/>
              <a:buChar char="§"/>
            </a:pPr>
            <a:r>
              <a:rPr lang="en-US" dirty="0">
                <a:solidFill>
                  <a:srgbClr val="000000"/>
                </a:solidFill>
                <a:ea typeface="ＭＳ Ｐゴシック" charset="-128"/>
              </a:rPr>
              <a:t>V(m3) = Depth to float (m) x casing capacity (m3/m)</a:t>
            </a:r>
          </a:p>
          <a:p>
            <a:pPr marL="728663" lvl="1" indent="-271463" eaLnBrk="0" hangingPunct="0">
              <a:buClr>
                <a:srgbClr val="860038"/>
              </a:buClr>
              <a:buFont typeface="Wingdings" pitchFamily="2" charset="2"/>
              <a:buChar char="§"/>
            </a:pPr>
            <a:r>
              <a:rPr lang="en-US" dirty="0">
                <a:solidFill>
                  <a:srgbClr val="000000"/>
                </a:solidFill>
                <a:ea typeface="ＭＳ Ｐゴシック" charset="-128"/>
              </a:rPr>
              <a:t>If numbers do not match with OSR</a:t>
            </a:r>
          </a:p>
          <a:p>
            <a:pPr marL="728663" lvl="1" indent="-271463" eaLnBrk="0" hangingPunct="0">
              <a:buClr>
                <a:srgbClr val="860038"/>
              </a:buClr>
              <a:buFont typeface="Wingdings" pitchFamily="2" charset="2"/>
              <a:buChar char="§"/>
            </a:pPr>
            <a:r>
              <a:rPr lang="en-US" dirty="0">
                <a:solidFill>
                  <a:srgbClr val="000000"/>
                </a:solidFill>
                <a:ea typeface="ＭＳ Ｐゴシック" charset="-128"/>
              </a:rPr>
              <a:t>Double check depth</a:t>
            </a:r>
          </a:p>
          <a:p>
            <a:pPr marL="728663" lvl="1" indent="-271463" eaLnBrk="0" hangingPunct="0">
              <a:buClr>
                <a:srgbClr val="860038"/>
              </a:buClr>
              <a:buFont typeface="Wingdings" pitchFamily="2" charset="2"/>
              <a:buChar char="§"/>
            </a:pPr>
            <a:r>
              <a:rPr lang="en-US" dirty="0">
                <a:solidFill>
                  <a:srgbClr val="000000"/>
                </a:solidFill>
                <a:ea typeface="ＭＳ Ｐゴシック" charset="-128"/>
              </a:rPr>
              <a:t>Double check capacity factor</a:t>
            </a:r>
          </a:p>
          <a:p>
            <a:pPr marL="271463" lvl="1" indent="0">
              <a:buNone/>
            </a:pPr>
            <a:endParaRPr lang="en-US" dirty="0">
              <a:solidFill>
                <a:srgbClr val="000000"/>
              </a:solidFill>
            </a:endParaRPr>
          </a:p>
          <a:p>
            <a:pPr lvl="1"/>
            <a:endParaRPr lang="en-US" dirty="0"/>
          </a:p>
          <a:p>
            <a:pPr lvl="1"/>
            <a:endParaRPr lang="en-US" dirty="0"/>
          </a:p>
          <a:p>
            <a:pPr lvl="1"/>
            <a:endParaRPr lang="en-US" dirty="0"/>
          </a:p>
        </p:txBody>
      </p:sp>
    </p:spTree>
    <p:extLst>
      <p:ext uri="{BB962C8B-B14F-4D97-AF65-F5344CB8AC3E}">
        <p14:creationId xmlns:p14="http://schemas.microsoft.com/office/powerpoint/2010/main" val="391064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762" y="188641"/>
            <a:ext cx="10225238" cy="910927"/>
          </a:xfrm>
        </p:spPr>
        <p:txBody>
          <a:bodyPr/>
          <a:lstStyle/>
          <a:p>
            <a:r>
              <a:rPr lang="en-US" dirty="0"/>
              <a:t>Preparing for displacement</a:t>
            </a:r>
          </a:p>
        </p:txBody>
      </p:sp>
      <p:sp>
        <p:nvSpPr>
          <p:cNvPr id="8" name="Content Placeholder 7"/>
          <p:cNvSpPr>
            <a:spLocks noGrp="1"/>
          </p:cNvSpPr>
          <p:nvPr>
            <p:ph idx="1"/>
          </p:nvPr>
        </p:nvSpPr>
        <p:spPr>
          <a:xfrm>
            <a:off x="442762" y="1328286"/>
            <a:ext cx="10895798" cy="4909027"/>
          </a:xfrm>
        </p:spPr>
        <p:txBody>
          <a:bodyPr/>
          <a:lstStyle/>
          <a:p>
            <a:r>
              <a:rPr lang="en-US" sz="2000" dirty="0"/>
              <a:t>Calculate expected bump pressure:</a:t>
            </a:r>
          </a:p>
          <a:p>
            <a:pPr marL="728663" lvl="1" indent="-271463" eaLnBrk="0" hangingPunct="0">
              <a:buClr>
                <a:srgbClr val="860038"/>
              </a:buClr>
              <a:buFont typeface="Wingdings" pitchFamily="2" charset="2"/>
              <a:buChar char="§"/>
            </a:pPr>
            <a:r>
              <a:rPr lang="en-US" dirty="0">
                <a:solidFill>
                  <a:srgbClr val="000000"/>
                </a:solidFill>
                <a:ea typeface="ＭＳ Ｐゴシック" charset="-128"/>
              </a:rPr>
              <a:t>Calculate Hydrostatic differential</a:t>
            </a:r>
          </a:p>
          <a:p>
            <a:pPr marL="728663" lvl="1" indent="-271463" eaLnBrk="0" hangingPunct="0">
              <a:buClr>
                <a:srgbClr val="860038"/>
              </a:buClr>
              <a:buFont typeface="Wingdings" pitchFamily="2" charset="2"/>
              <a:buChar char="§"/>
            </a:pPr>
            <a:r>
              <a:rPr lang="en-US" dirty="0">
                <a:solidFill>
                  <a:srgbClr val="000000"/>
                </a:solidFill>
                <a:ea typeface="ＭＳ Ｐゴシック" charset="-128"/>
              </a:rPr>
              <a:t>Inquire with driller prior to cement job and find out their circulating pressure.  This is the friction pressure, at their current pump rate. </a:t>
            </a:r>
          </a:p>
          <a:p>
            <a:pPr marL="728663" lvl="1" indent="-271463" eaLnBrk="0" hangingPunct="0">
              <a:buClr>
                <a:srgbClr val="860038"/>
              </a:buClr>
              <a:buFont typeface="Wingdings" pitchFamily="2" charset="2"/>
              <a:buChar char="§"/>
            </a:pPr>
            <a:r>
              <a:rPr lang="en-US" dirty="0">
                <a:solidFill>
                  <a:srgbClr val="000000"/>
                </a:solidFill>
                <a:ea typeface="ＭＳ Ｐゴシック" charset="-128"/>
              </a:rPr>
              <a:t>Ask the driller to slow their circulating rate to your planned bump rate (0.5 m3/min) This should be close to friction pressure prior to plug bump. </a:t>
            </a:r>
          </a:p>
          <a:p>
            <a:pPr marL="728663" lvl="1" indent="-271463" eaLnBrk="0" hangingPunct="0">
              <a:buClr>
                <a:srgbClr val="860038"/>
              </a:buClr>
              <a:buFont typeface="Wingdings" pitchFamily="2" charset="2"/>
              <a:buChar char="§"/>
            </a:pPr>
            <a:r>
              <a:rPr lang="en-US" dirty="0">
                <a:solidFill>
                  <a:srgbClr val="000000"/>
                </a:solidFill>
                <a:ea typeface="ＭＳ Ｐゴシック" charset="-128"/>
              </a:rPr>
              <a:t>Add HP and FP to accurately estimate bump pressure</a:t>
            </a:r>
          </a:p>
          <a:p>
            <a:pPr lvl="0">
              <a:buClr>
                <a:srgbClr val="860038"/>
              </a:buClr>
            </a:pPr>
            <a:r>
              <a:rPr lang="en-US" sz="2000" dirty="0">
                <a:solidFill>
                  <a:srgbClr val="000000"/>
                </a:solidFill>
              </a:rPr>
              <a:t>Pressure should steadily climb to this value until plug bump.</a:t>
            </a:r>
          </a:p>
          <a:p>
            <a:pPr lvl="0">
              <a:buClr>
                <a:srgbClr val="860038"/>
              </a:buClr>
            </a:pPr>
            <a:r>
              <a:rPr lang="en-US" sz="2000" dirty="0">
                <a:solidFill>
                  <a:srgbClr val="000000"/>
                </a:solidFill>
              </a:rPr>
              <a:t>If pressure starts to drop while you are pumping:	</a:t>
            </a:r>
          </a:p>
          <a:p>
            <a:pPr marL="728663" lvl="1" indent="-271463" eaLnBrk="0" hangingPunct="0">
              <a:buClr>
                <a:srgbClr val="860038"/>
              </a:buClr>
              <a:buFont typeface="Wingdings" pitchFamily="2" charset="2"/>
              <a:buChar char="§"/>
            </a:pPr>
            <a:r>
              <a:rPr lang="en-US" dirty="0">
                <a:solidFill>
                  <a:srgbClr val="000000"/>
                </a:solidFill>
                <a:ea typeface="ＭＳ Ｐゴシック" charset="-128"/>
              </a:rPr>
              <a:t>You have over displaced</a:t>
            </a:r>
          </a:p>
          <a:p>
            <a:pPr marL="728663" lvl="1" indent="-271463" eaLnBrk="0" hangingPunct="0">
              <a:buClr>
                <a:srgbClr val="860038"/>
              </a:buClr>
              <a:buFont typeface="Wingdings" pitchFamily="2" charset="2"/>
              <a:buChar char="§"/>
            </a:pPr>
            <a:r>
              <a:rPr lang="en-US" dirty="0">
                <a:solidFill>
                  <a:srgbClr val="000000"/>
                </a:solidFill>
                <a:ea typeface="ＭＳ Ｐゴシック" charset="-128"/>
              </a:rPr>
              <a:t>The casing has failed  </a:t>
            </a:r>
          </a:p>
          <a:p>
            <a:pPr marL="271463" lvl="1" indent="0">
              <a:buNone/>
            </a:pPr>
            <a:endParaRPr lang="en-US" dirty="0">
              <a:solidFill>
                <a:srgbClr val="000000"/>
              </a:solidFill>
            </a:endParaRPr>
          </a:p>
          <a:p>
            <a:pPr lvl="1"/>
            <a:endParaRPr lang="en-US" dirty="0"/>
          </a:p>
          <a:p>
            <a:pPr lvl="1"/>
            <a:endParaRPr lang="en-US" dirty="0"/>
          </a:p>
          <a:p>
            <a:pPr lvl="1"/>
            <a:endParaRPr lang="en-US" dirty="0"/>
          </a:p>
        </p:txBody>
      </p:sp>
    </p:spTree>
    <p:extLst>
      <p:ext uri="{BB962C8B-B14F-4D97-AF65-F5344CB8AC3E}">
        <p14:creationId xmlns:p14="http://schemas.microsoft.com/office/powerpoint/2010/main" val="97710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387" y="188641"/>
            <a:ext cx="10215613" cy="910927"/>
          </a:xfrm>
        </p:spPr>
        <p:txBody>
          <a:bodyPr/>
          <a:lstStyle/>
          <a:p>
            <a:r>
              <a:rPr lang="en-US" dirty="0"/>
              <a:t>Loading the Plug loading head</a:t>
            </a:r>
          </a:p>
        </p:txBody>
      </p:sp>
      <p:sp>
        <p:nvSpPr>
          <p:cNvPr id="8" name="Content Placeholder 7"/>
          <p:cNvSpPr>
            <a:spLocks noGrp="1"/>
          </p:cNvSpPr>
          <p:nvPr>
            <p:ph idx="1"/>
          </p:nvPr>
        </p:nvSpPr>
        <p:spPr>
          <a:xfrm>
            <a:off x="519764" y="1309036"/>
            <a:ext cx="9608684" cy="4928277"/>
          </a:xfrm>
        </p:spPr>
        <p:txBody>
          <a:bodyPr/>
          <a:lstStyle/>
          <a:p>
            <a:r>
              <a:rPr lang="en-US" sz="2000" dirty="0"/>
              <a:t>Load the plug loading head in the presence of the OSR.  The order for loading the head is:</a:t>
            </a:r>
          </a:p>
          <a:p>
            <a:pPr marL="728663" lvl="1" indent="-457200">
              <a:buFont typeface="+mj-lt"/>
              <a:buAutoNum type="arabicPeriod"/>
            </a:pPr>
            <a:r>
              <a:rPr lang="en-US" dirty="0">
                <a:solidFill>
                  <a:srgbClr val="000000"/>
                </a:solidFill>
              </a:rPr>
              <a:t>Position the head so the pin can be pulled and the cap removed and re-installed (accomplished easily on PLH transport skid, or in a standing upright position)</a:t>
            </a:r>
          </a:p>
          <a:p>
            <a:pPr marL="728663" lvl="1" indent="-457200">
              <a:buFont typeface="+mj-lt"/>
              <a:buAutoNum type="arabicPeriod"/>
            </a:pPr>
            <a:r>
              <a:rPr lang="en-US" dirty="0">
                <a:solidFill>
                  <a:srgbClr val="000000"/>
                </a:solidFill>
              </a:rPr>
              <a:t>Remove the top cap and inspect the inside of head.  Confirm that the pin is all the way IN.</a:t>
            </a:r>
          </a:p>
          <a:p>
            <a:pPr marL="728663" lvl="1" indent="-457200">
              <a:buFont typeface="+mj-lt"/>
              <a:buAutoNum type="arabicPeriod"/>
            </a:pPr>
            <a:r>
              <a:rPr lang="en-US" dirty="0">
                <a:solidFill>
                  <a:srgbClr val="000000"/>
                </a:solidFill>
              </a:rPr>
              <a:t>Check the top cap for damage to threads, lifting device, or O-rings.  Spare O-rings must be brought on every job.</a:t>
            </a:r>
          </a:p>
          <a:p>
            <a:pPr marL="728663" lvl="1" indent="-457200">
              <a:buFont typeface="+mj-lt"/>
              <a:buAutoNum type="arabicPeriod"/>
            </a:pPr>
            <a:r>
              <a:rPr lang="en-US" dirty="0">
                <a:solidFill>
                  <a:srgbClr val="000000"/>
                </a:solidFill>
              </a:rPr>
              <a:t>Pull the pin.  Count the number of turns to fully retract the pin.  Write it down and inform OSR.  Check inside the head to make sure the pin is fully extracted.</a:t>
            </a:r>
          </a:p>
          <a:p>
            <a:pPr marL="728663" lvl="1" indent="-457200">
              <a:buFont typeface="+mj-lt"/>
              <a:buAutoNum type="arabicPeriod"/>
            </a:pPr>
            <a:r>
              <a:rPr lang="en-US" dirty="0">
                <a:solidFill>
                  <a:srgbClr val="000000"/>
                </a:solidFill>
              </a:rPr>
              <a:t>Lubricate the pin with grease and screw it back into the head, double checking the number of turns.  Visually check to ensure the pin is in.</a:t>
            </a:r>
          </a:p>
          <a:p>
            <a:pPr marL="271463" lvl="1" indent="0">
              <a:buNone/>
            </a:pPr>
            <a:endParaRPr lang="en-US" sz="2050" dirty="0">
              <a:solidFill>
                <a:srgbClr val="000000"/>
              </a:solidFill>
            </a:endParaRPr>
          </a:p>
          <a:p>
            <a:pPr marL="728663" lvl="1" indent="-457200">
              <a:buFont typeface="+mj-lt"/>
              <a:buAutoNum type="arabicPeriod"/>
            </a:pPr>
            <a:endParaRPr lang="en-US" sz="2050" dirty="0">
              <a:solidFill>
                <a:srgbClr val="000000"/>
              </a:solidFill>
            </a:endParaRPr>
          </a:p>
          <a:p>
            <a:pPr marL="271463" lvl="1" indent="0">
              <a:buNone/>
            </a:pPr>
            <a:endParaRPr lang="en-US" sz="2050" dirty="0">
              <a:solidFill>
                <a:srgbClr val="000000"/>
              </a:solidFill>
            </a:endParaRPr>
          </a:p>
          <a:p>
            <a:pPr lvl="1"/>
            <a:endParaRPr lang="en-US" dirty="0"/>
          </a:p>
          <a:p>
            <a:pPr lvl="1"/>
            <a:endParaRPr lang="en-US" dirty="0"/>
          </a:p>
          <a:p>
            <a:pPr lvl="1"/>
            <a:endParaRPr lang="en-US" dirty="0"/>
          </a:p>
        </p:txBody>
      </p:sp>
    </p:spTree>
    <p:extLst>
      <p:ext uri="{BB962C8B-B14F-4D97-AF65-F5344CB8AC3E}">
        <p14:creationId xmlns:p14="http://schemas.microsoft.com/office/powerpoint/2010/main" val="377378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263" y="188641"/>
            <a:ext cx="10186737" cy="910927"/>
          </a:xfrm>
        </p:spPr>
        <p:txBody>
          <a:bodyPr/>
          <a:lstStyle/>
          <a:p>
            <a:r>
              <a:rPr lang="en-US" dirty="0"/>
              <a:t>Loading the Plug loading head - Cont.</a:t>
            </a:r>
          </a:p>
        </p:txBody>
      </p:sp>
      <p:sp>
        <p:nvSpPr>
          <p:cNvPr id="8" name="Content Placeholder 7"/>
          <p:cNvSpPr>
            <a:spLocks noGrp="1"/>
          </p:cNvSpPr>
          <p:nvPr>
            <p:ph idx="1"/>
          </p:nvPr>
        </p:nvSpPr>
        <p:spPr>
          <a:xfrm>
            <a:off x="481263" y="1289786"/>
            <a:ext cx="10703293" cy="4947528"/>
          </a:xfrm>
        </p:spPr>
        <p:txBody>
          <a:bodyPr/>
          <a:lstStyle/>
          <a:p>
            <a:pPr marL="728663" lvl="1" indent="-457200">
              <a:buFont typeface="+mj-lt"/>
              <a:buAutoNum type="arabicPeriod" startAt="6"/>
            </a:pPr>
            <a:r>
              <a:rPr lang="en-US" dirty="0">
                <a:solidFill>
                  <a:srgbClr val="000000"/>
                </a:solidFill>
              </a:rPr>
              <a:t>Confirm that the tattle tail is functioning and in the proper position.</a:t>
            </a:r>
          </a:p>
          <a:p>
            <a:pPr marL="728663" lvl="1" indent="-457200">
              <a:buFont typeface="+mj-lt"/>
              <a:buAutoNum type="arabicPeriod" startAt="6"/>
            </a:pPr>
            <a:r>
              <a:rPr lang="en-US" dirty="0">
                <a:solidFill>
                  <a:srgbClr val="000000"/>
                </a:solidFill>
              </a:rPr>
              <a:t>Insert the top plug into the PLH, and push it down until it is below the top port of the head.  Make sure to inspect the plug prior to loading.</a:t>
            </a:r>
          </a:p>
          <a:p>
            <a:pPr marL="728663" lvl="1" indent="-457200">
              <a:buFont typeface="+mj-lt"/>
              <a:buAutoNum type="arabicPeriod" startAt="6"/>
            </a:pPr>
            <a:r>
              <a:rPr lang="en-US" dirty="0">
                <a:solidFill>
                  <a:srgbClr val="000000"/>
                </a:solidFill>
              </a:rPr>
              <a:t>Install the top cap and hammer it tight.</a:t>
            </a:r>
          </a:p>
          <a:p>
            <a:pPr marL="728663" lvl="1" indent="-457200">
              <a:buFont typeface="+mj-lt"/>
              <a:buAutoNum type="arabicPeriod" startAt="6"/>
            </a:pPr>
            <a:r>
              <a:rPr lang="en-US" dirty="0">
                <a:solidFill>
                  <a:srgbClr val="000000"/>
                </a:solidFill>
              </a:rPr>
              <a:t>Make sure to follow the correct Lock Out Tag Out proceeds once the head is installed on the casing. Lock the valves and pin in the correct orientation before proceeding on with the job.</a:t>
            </a:r>
          </a:p>
          <a:p>
            <a:pPr marL="728663" lvl="1" indent="-457200">
              <a:buFont typeface="+mj-lt"/>
              <a:buAutoNum type="arabicPeriod" startAt="6"/>
            </a:pPr>
            <a:endParaRPr lang="en-US" dirty="0">
              <a:solidFill>
                <a:srgbClr val="000000"/>
              </a:solidFill>
            </a:endParaRPr>
          </a:p>
          <a:p>
            <a:pPr marL="271463" lvl="1" indent="0">
              <a:buNone/>
            </a:pPr>
            <a:endParaRPr lang="en-US" dirty="0">
              <a:solidFill>
                <a:srgbClr val="000000"/>
              </a:solidFill>
            </a:endParaRPr>
          </a:p>
          <a:p>
            <a:pPr lvl="1"/>
            <a:endParaRPr lang="en-US" dirty="0"/>
          </a:p>
          <a:p>
            <a:pPr lvl="1"/>
            <a:endParaRPr lang="en-US" dirty="0"/>
          </a:p>
          <a:p>
            <a:pPr lvl="1"/>
            <a:endParaRPr lang="en-US" dirty="0"/>
          </a:p>
        </p:txBody>
      </p:sp>
    </p:spTree>
    <p:extLst>
      <p:ext uri="{BB962C8B-B14F-4D97-AF65-F5344CB8AC3E}">
        <p14:creationId xmlns:p14="http://schemas.microsoft.com/office/powerpoint/2010/main" val="325212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888" y="188641"/>
            <a:ext cx="10177112" cy="910927"/>
          </a:xfrm>
        </p:spPr>
        <p:txBody>
          <a:bodyPr/>
          <a:lstStyle/>
          <a:p>
            <a:r>
              <a:rPr lang="en-US" dirty="0"/>
              <a:t>Preparing for displacement</a:t>
            </a:r>
          </a:p>
        </p:txBody>
      </p:sp>
      <p:sp>
        <p:nvSpPr>
          <p:cNvPr id="8" name="Content Placeholder 7"/>
          <p:cNvSpPr>
            <a:spLocks noGrp="1"/>
          </p:cNvSpPr>
          <p:nvPr>
            <p:ph idx="1"/>
          </p:nvPr>
        </p:nvSpPr>
        <p:spPr>
          <a:xfrm>
            <a:off x="490888" y="1289786"/>
            <a:ext cx="9637560" cy="4947528"/>
          </a:xfrm>
        </p:spPr>
        <p:txBody>
          <a:bodyPr/>
          <a:lstStyle/>
          <a:p>
            <a:r>
              <a:rPr lang="en-US" sz="2000" dirty="0"/>
              <a:t>Have your operator check his totalizer for accuracy. Circulate from one tank to the other (2 m³) and check for variance.</a:t>
            </a:r>
          </a:p>
          <a:p>
            <a:r>
              <a:rPr lang="en-US" sz="2000" dirty="0"/>
              <a:t>Note how much fresh water is available. Subtract pre-flush and mix water requirements, this should be your water available for displacement. Double check once finished mixing, accounting for the water already in the displacement tanks.</a:t>
            </a:r>
          </a:p>
          <a:p>
            <a:r>
              <a:rPr lang="en-US" sz="2000" dirty="0">
                <a:solidFill>
                  <a:srgbClr val="000000"/>
                </a:solidFill>
              </a:rPr>
              <a:t>Calculate the shoe track volume. This will give you an indication of how much “over” you can pump before creating a wet shoe.  </a:t>
            </a:r>
          </a:p>
          <a:p>
            <a:pPr marL="271463" lvl="1" indent="0">
              <a:buNone/>
            </a:pPr>
            <a:r>
              <a:rPr lang="en-US" b="1" dirty="0">
                <a:solidFill>
                  <a:srgbClr val="000000"/>
                </a:solidFill>
              </a:rPr>
              <a:t>NOTE: Sanjel does not make the decision to pump over calculated displacement. MOC process must be followed, and OSR must make the final decision.</a:t>
            </a:r>
          </a:p>
          <a:p>
            <a:pPr marL="271463" lvl="1" indent="0">
              <a:buNone/>
            </a:pPr>
            <a:endParaRPr lang="en-US" sz="2200" dirty="0">
              <a:solidFill>
                <a:srgbClr val="000000"/>
              </a:solidFill>
            </a:endParaRP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06337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Dropping the plug</a:t>
            </a:r>
          </a:p>
        </p:txBody>
      </p:sp>
      <p:sp>
        <p:nvSpPr>
          <p:cNvPr id="3" name="Content Placeholder 2"/>
          <p:cNvSpPr>
            <a:spLocks noGrp="1"/>
          </p:cNvSpPr>
          <p:nvPr>
            <p:ph idx="1"/>
          </p:nvPr>
        </p:nvSpPr>
        <p:spPr>
          <a:xfrm>
            <a:off x="342900" y="1232034"/>
            <a:ext cx="10050660" cy="5016366"/>
          </a:xfrm>
        </p:spPr>
        <p:txBody>
          <a:bodyPr/>
          <a:lstStyle/>
          <a:p>
            <a:pPr>
              <a:spcBef>
                <a:spcPts val="0"/>
              </a:spcBef>
            </a:pPr>
            <a:r>
              <a:rPr lang="en-US" sz="2000" b="1" dirty="0"/>
              <a:t>In order to ensure the plug is successfully launched on each job, the following steps must be followed:</a:t>
            </a:r>
          </a:p>
          <a:p>
            <a:pPr marL="457200" indent="-457200">
              <a:spcBef>
                <a:spcPts val="0"/>
              </a:spcBef>
              <a:buFont typeface="+mj-lt"/>
              <a:buAutoNum type="arabicPeriod"/>
            </a:pPr>
            <a:r>
              <a:rPr lang="en-US" sz="2000" dirty="0"/>
              <a:t>Ensure both pumps are shut down, operator should clearly communicate this through 2-way radio. Confirm by using the “Challenge and Response” communication method:</a:t>
            </a:r>
          </a:p>
          <a:p>
            <a:pPr marL="269875" lvl="1" indent="0">
              <a:spcBef>
                <a:spcPts val="0"/>
              </a:spcBef>
              <a:buNone/>
            </a:pPr>
            <a:r>
              <a:rPr lang="en-US" dirty="0"/>
              <a:t>	Supervisor: “Shut down both bumps and disengage pressurizer”</a:t>
            </a:r>
          </a:p>
          <a:p>
            <a:pPr marL="269875" lvl="1" indent="0">
              <a:spcBef>
                <a:spcPts val="0"/>
              </a:spcBef>
              <a:buNone/>
            </a:pPr>
            <a:r>
              <a:rPr lang="en-US" dirty="0"/>
              <a:t>	Operator: “Copy, both pumps are out and pressurizer is shut down”</a:t>
            </a:r>
          </a:p>
          <a:p>
            <a:pPr marL="457200" indent="-457200">
              <a:spcBef>
                <a:spcPts val="0"/>
              </a:spcBef>
              <a:buFont typeface="+mj-lt"/>
              <a:buAutoNum type="arabicPeriod"/>
            </a:pPr>
            <a:r>
              <a:rPr lang="en-US" sz="2000" dirty="0"/>
              <a:t>Pull the Lock Out Tag Out (LOTO) cable out of the manifold valves and pin.</a:t>
            </a:r>
          </a:p>
          <a:p>
            <a:pPr marL="457200" indent="-457200">
              <a:spcBef>
                <a:spcPts val="0"/>
              </a:spcBef>
              <a:buFont typeface="+mj-lt"/>
              <a:buAutoNum type="arabicPeriod"/>
            </a:pPr>
            <a:r>
              <a:rPr lang="en-US" sz="2000" dirty="0"/>
              <a:t>If pumping out the lines, close both manifold valves and open the pump out Tee. Put the LOTO cable back through the valves and pin. Proceed to pump out lines.</a:t>
            </a:r>
          </a:p>
          <a:p>
            <a:pPr marL="457200" indent="-457200">
              <a:spcBef>
                <a:spcPts val="0"/>
              </a:spcBef>
              <a:buFont typeface="+mj-lt"/>
              <a:buAutoNum type="arabicPeriod"/>
            </a:pPr>
            <a:r>
              <a:rPr lang="en-US" sz="2000" dirty="0"/>
              <a:t>Confirm tattle tale position (should be in the “before” position)</a:t>
            </a:r>
          </a:p>
          <a:p>
            <a:pPr marL="271463" lvl="1" indent="0">
              <a:spcBef>
                <a:spcPts val="0"/>
              </a:spcBef>
              <a:buNone/>
            </a:pPr>
            <a:endParaRPr lang="en-US" dirty="0"/>
          </a:p>
          <a:p>
            <a:endParaRPr lang="en-US" sz="2050" dirty="0"/>
          </a:p>
          <a:p>
            <a:pPr marL="457200" indent="-457200">
              <a:buFont typeface="+mj-lt"/>
              <a:buAutoNum type="arabicPeriod"/>
            </a:pPr>
            <a:endParaRPr lang="en-US" sz="2050" dirty="0"/>
          </a:p>
        </p:txBody>
      </p:sp>
    </p:spTree>
    <p:extLst>
      <p:ext uri="{BB962C8B-B14F-4D97-AF65-F5344CB8AC3E}">
        <p14:creationId xmlns:p14="http://schemas.microsoft.com/office/powerpoint/2010/main" val="150675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Dropping the plug</a:t>
            </a:r>
          </a:p>
        </p:txBody>
      </p:sp>
      <p:sp>
        <p:nvSpPr>
          <p:cNvPr id="3" name="Content Placeholder 2"/>
          <p:cNvSpPr>
            <a:spLocks noGrp="1"/>
          </p:cNvSpPr>
          <p:nvPr>
            <p:ph idx="1"/>
          </p:nvPr>
        </p:nvSpPr>
        <p:spPr>
          <a:xfrm>
            <a:off x="342900" y="1280160"/>
            <a:ext cx="10581774" cy="4957152"/>
          </a:xfrm>
        </p:spPr>
        <p:txBody>
          <a:bodyPr/>
          <a:lstStyle/>
          <a:p>
            <a:pPr marL="457200" indent="-457200">
              <a:spcBef>
                <a:spcPts val="0"/>
              </a:spcBef>
              <a:buFont typeface="+mj-lt"/>
              <a:buAutoNum type="arabicPeriod" startAt="5"/>
            </a:pPr>
            <a:r>
              <a:rPr lang="en-US" sz="2000" dirty="0"/>
              <a:t>Spin out the pin, counting the number of turns to confirm that it has been retracted all the way. Keep an eye on the tattle tale as the hydrostatic pressure may cause the plug to leave the head as soon as the pin is pulled.</a:t>
            </a:r>
          </a:p>
          <a:p>
            <a:pPr marL="457200" indent="-457200">
              <a:spcBef>
                <a:spcPts val="0"/>
              </a:spcBef>
              <a:buFont typeface="+mj-lt"/>
              <a:buAutoNum type="arabicPeriod" startAt="5"/>
            </a:pPr>
            <a:r>
              <a:rPr lang="en-US" sz="2000" dirty="0"/>
              <a:t>Open the top valve on the manifold. Ensure bottom valve and pump out line are closed.</a:t>
            </a:r>
          </a:p>
          <a:p>
            <a:pPr marL="457200" indent="-457200">
              <a:spcBef>
                <a:spcPts val="0"/>
              </a:spcBef>
              <a:buFont typeface="+mj-lt"/>
              <a:buAutoNum type="arabicPeriod" startAt="5"/>
            </a:pPr>
            <a:r>
              <a:rPr lang="en-US" sz="2000" dirty="0"/>
              <a:t>Confirm that operator has reset totalizers before beginning displacement.</a:t>
            </a:r>
          </a:p>
          <a:p>
            <a:pPr marL="457200" indent="-457200">
              <a:spcBef>
                <a:spcPts val="0"/>
              </a:spcBef>
              <a:buFont typeface="+mj-lt"/>
              <a:buAutoNum type="arabicPeriod" startAt="5"/>
            </a:pPr>
            <a:r>
              <a:rPr lang="en-US" sz="2000" dirty="0"/>
              <a:t>Communicate to operator that the pin is pulled, the top valve is open, and the bottom valve is closed. Indicate for him/her to engage pressurizer.  Watch tattle tale if plug has not left the head yet.</a:t>
            </a:r>
          </a:p>
          <a:p>
            <a:pPr marL="457200" indent="-457200">
              <a:spcBef>
                <a:spcPts val="0"/>
              </a:spcBef>
              <a:buFont typeface="+mj-lt"/>
              <a:buAutoNum type="arabicPeriod" startAt="5"/>
            </a:pPr>
            <a:r>
              <a:rPr lang="en-US" sz="2000" dirty="0"/>
              <a:t>Once the operator has established flow with the pressurizer, communicate for them to engage triplex pumps.  </a:t>
            </a:r>
          </a:p>
          <a:p>
            <a:pPr marL="457200" indent="-457200">
              <a:spcBef>
                <a:spcPts val="0"/>
              </a:spcBef>
              <a:buFont typeface="+mj-lt"/>
              <a:buAutoNum type="arabicPeriod" startAt="5"/>
            </a:pPr>
            <a:r>
              <a:rPr lang="en-US" sz="2000" dirty="0"/>
              <a:t>Confirm that the plug has left the head with the tattle tale.</a:t>
            </a:r>
          </a:p>
          <a:p>
            <a:pPr marL="457200" indent="-457200">
              <a:spcBef>
                <a:spcPts val="0"/>
              </a:spcBef>
              <a:buFont typeface="+mj-lt"/>
              <a:buAutoNum type="arabicPeriod" startAt="5"/>
            </a:pPr>
            <a:r>
              <a:rPr lang="en-US" sz="2000" dirty="0"/>
              <a:t>After 2 m³ have been pumped, open the bottom valve and screw the pin into the original position.</a:t>
            </a:r>
          </a:p>
          <a:p>
            <a:pPr marL="271463" lvl="1" indent="0">
              <a:spcBef>
                <a:spcPts val="0"/>
              </a:spcBef>
              <a:buNone/>
            </a:pPr>
            <a:endParaRPr lang="en-US" dirty="0"/>
          </a:p>
          <a:p>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428438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Displacing </a:t>
            </a:r>
          </a:p>
        </p:txBody>
      </p:sp>
      <p:sp>
        <p:nvSpPr>
          <p:cNvPr id="3" name="Content Placeholder 2"/>
          <p:cNvSpPr>
            <a:spLocks noGrp="1"/>
          </p:cNvSpPr>
          <p:nvPr>
            <p:ph idx="1"/>
          </p:nvPr>
        </p:nvSpPr>
        <p:spPr>
          <a:xfrm>
            <a:off x="342900" y="1212782"/>
            <a:ext cx="10841656" cy="5188017"/>
          </a:xfrm>
        </p:spPr>
        <p:txBody>
          <a:bodyPr/>
          <a:lstStyle/>
          <a:p>
            <a:pPr marL="728663" lvl="1" indent="-457200">
              <a:spcBef>
                <a:spcPts val="1200"/>
              </a:spcBef>
              <a:buClr>
                <a:schemeClr val="accent1"/>
              </a:buClr>
              <a:buFont typeface="+mj-lt"/>
              <a:buAutoNum type="arabicPeriod"/>
            </a:pPr>
            <a:r>
              <a:rPr lang="en-US" dirty="0"/>
              <a:t>Ensure there is enough water available in water source(s) before starting.  Confirm and record the starting volume.</a:t>
            </a:r>
          </a:p>
          <a:p>
            <a:pPr marL="728663" lvl="1" indent="-457200">
              <a:spcBef>
                <a:spcPts val="1200"/>
              </a:spcBef>
              <a:buClr>
                <a:schemeClr val="accent1"/>
              </a:buClr>
              <a:buFont typeface="+mj-lt"/>
              <a:buAutoNum type="arabicPeriod"/>
            </a:pPr>
            <a:r>
              <a:rPr lang="en-US" dirty="0"/>
              <a:t>Check valve configuration to ensure fluid is moving directly from the displacement tanks, to the pressurizer, then to the triplex pumps.</a:t>
            </a:r>
          </a:p>
          <a:p>
            <a:pPr marL="728663" lvl="1" indent="-457200">
              <a:spcBef>
                <a:spcPts val="1200"/>
              </a:spcBef>
              <a:buClr>
                <a:schemeClr val="accent1"/>
              </a:buClr>
              <a:buFont typeface="+mj-lt"/>
              <a:buAutoNum type="arabicPeriod"/>
            </a:pPr>
            <a:r>
              <a:rPr lang="en-US" dirty="0"/>
              <a:t>For any displacement volume greater than 20 m³ or rates &gt;1 m</a:t>
            </a:r>
            <a:r>
              <a:rPr lang="en-US" baseline="30000" dirty="0"/>
              <a:t>3</a:t>
            </a:r>
            <a:r>
              <a:rPr lang="en-US" dirty="0"/>
              <a:t>/min there must be two Sanjel personnel on the pumper to count tanks as per SCS 7A</a:t>
            </a:r>
          </a:p>
          <a:p>
            <a:pPr marL="728663" lvl="1" indent="-457200">
              <a:spcBef>
                <a:spcPts val="1200"/>
              </a:spcBef>
              <a:buClr>
                <a:schemeClr val="accent1"/>
              </a:buClr>
              <a:buFont typeface="+mj-lt"/>
              <a:buAutoNum type="arabicPeriod"/>
            </a:pPr>
            <a:r>
              <a:rPr lang="en-US" dirty="0"/>
              <a:t>Reset totalizers on HMI/SAM.</a:t>
            </a:r>
          </a:p>
          <a:p>
            <a:pPr marL="728663" lvl="1" indent="-457200">
              <a:spcBef>
                <a:spcPts val="1200"/>
              </a:spcBef>
              <a:buClr>
                <a:schemeClr val="accent1"/>
              </a:buClr>
              <a:buFont typeface="+mj-lt"/>
              <a:buAutoNum type="arabicPeriod"/>
            </a:pPr>
            <a:r>
              <a:rPr lang="en-US" dirty="0"/>
              <a:t>Mark the starting tank. Count tanks using the provided washers.  The second employee should keep track on paper.</a:t>
            </a:r>
          </a:p>
          <a:p>
            <a:pPr marL="728663" lvl="1" indent="-457200">
              <a:spcBef>
                <a:spcPts val="1200"/>
              </a:spcBef>
              <a:buClr>
                <a:schemeClr val="accent1"/>
              </a:buClr>
              <a:buFont typeface="+mj-lt"/>
              <a:buAutoNum type="arabicPeriod"/>
            </a:pPr>
            <a:r>
              <a:rPr lang="en-US" dirty="0"/>
              <a:t>Ensure to fill the tanks fully, leaving even a few liters below the stick can add up over the course of a large displacement</a:t>
            </a:r>
          </a:p>
          <a:p>
            <a:pPr marL="0" indent="0">
              <a:spcBef>
                <a:spcPts val="1200"/>
              </a:spcBef>
              <a:buNone/>
            </a:pPr>
            <a:endParaRPr lang="en-US" sz="2050" dirty="0"/>
          </a:p>
          <a:p>
            <a:pPr marL="457200" indent="-457200">
              <a:buFont typeface="+mj-lt"/>
              <a:buAutoNum type="arabicPeriod"/>
            </a:pPr>
            <a:endParaRPr lang="en-US" dirty="0"/>
          </a:p>
        </p:txBody>
      </p:sp>
    </p:spTree>
    <p:extLst>
      <p:ext uri="{BB962C8B-B14F-4D97-AF65-F5344CB8AC3E}">
        <p14:creationId xmlns:p14="http://schemas.microsoft.com/office/powerpoint/2010/main" val="143741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Displacing </a:t>
            </a:r>
          </a:p>
        </p:txBody>
      </p:sp>
      <p:sp>
        <p:nvSpPr>
          <p:cNvPr id="3" name="Content Placeholder 2"/>
          <p:cNvSpPr>
            <a:spLocks noGrp="1"/>
          </p:cNvSpPr>
          <p:nvPr>
            <p:ph idx="1"/>
          </p:nvPr>
        </p:nvSpPr>
        <p:spPr>
          <a:xfrm>
            <a:off x="342901" y="1309036"/>
            <a:ext cx="10899406" cy="4928275"/>
          </a:xfrm>
        </p:spPr>
        <p:txBody>
          <a:bodyPr/>
          <a:lstStyle/>
          <a:p>
            <a:pPr marL="728663" lvl="1" indent="-457200">
              <a:spcBef>
                <a:spcPts val="1200"/>
              </a:spcBef>
              <a:buClr>
                <a:schemeClr val="accent1"/>
              </a:buClr>
              <a:buFont typeface="+mj-lt"/>
              <a:buAutoNum type="arabicPeriod" startAt="7"/>
            </a:pPr>
            <a:r>
              <a:rPr lang="en-US" dirty="0"/>
              <a:t>Drain the tank completely before switching tanks, for the same reason as above.</a:t>
            </a:r>
          </a:p>
          <a:p>
            <a:pPr marL="728663" lvl="1" indent="-457200">
              <a:spcBef>
                <a:spcPts val="1200"/>
              </a:spcBef>
              <a:buClr>
                <a:schemeClr val="accent1"/>
              </a:buClr>
              <a:buFont typeface="+mj-lt"/>
              <a:buAutoNum type="arabicPeriod" startAt="7"/>
            </a:pPr>
            <a:r>
              <a:rPr lang="en-US" dirty="0"/>
              <a:t>Continuously monitor totalizers and compare with gauged tank volume pumped.  </a:t>
            </a:r>
          </a:p>
          <a:p>
            <a:pPr marL="728663" lvl="1" indent="-457200">
              <a:spcBef>
                <a:spcPts val="1200"/>
              </a:spcBef>
              <a:buClr>
                <a:schemeClr val="accent1"/>
              </a:buClr>
              <a:buFont typeface="+mj-lt"/>
              <a:buAutoNum type="arabicPeriod" startAt="7"/>
            </a:pPr>
            <a:r>
              <a:rPr lang="en-US" dirty="0"/>
              <a:t>Pressure should be steadily rising throughout displacement until the moment of plug bump.</a:t>
            </a:r>
          </a:p>
          <a:p>
            <a:pPr marL="728663" lvl="1" indent="-457200">
              <a:spcBef>
                <a:spcPts val="1200"/>
              </a:spcBef>
              <a:buClr>
                <a:schemeClr val="accent1"/>
              </a:buClr>
              <a:buFont typeface="+mj-lt"/>
              <a:buAutoNum type="arabicPeriod" startAt="7"/>
            </a:pPr>
            <a:r>
              <a:rPr lang="en-US" dirty="0"/>
              <a:t>Slow down for the last 1 m³</a:t>
            </a:r>
          </a:p>
          <a:p>
            <a:pPr marL="728663" lvl="1" indent="-457200">
              <a:spcBef>
                <a:spcPts val="1200"/>
              </a:spcBef>
              <a:buClr>
                <a:schemeClr val="accent1"/>
              </a:buClr>
              <a:buFont typeface="+mj-lt"/>
              <a:buAutoNum type="arabicPeriod" startAt="7"/>
            </a:pPr>
            <a:r>
              <a:rPr lang="en-US" dirty="0"/>
              <a:t>When plug lands at the bottom of the casing, increase the pressure by 3500 kPa and put the pumps in neutral.</a:t>
            </a:r>
          </a:p>
          <a:p>
            <a:pPr marL="457200" indent="-457200">
              <a:buFont typeface="+mj-lt"/>
              <a:buAutoNum type="arabicPeriod"/>
            </a:pPr>
            <a:endParaRPr lang="en-US" sz="2000" dirty="0"/>
          </a:p>
          <a:p>
            <a:pPr marL="457200" indent="-457200">
              <a:buFont typeface="+mj-lt"/>
              <a:buAutoNum type="arabicPeriod"/>
            </a:pPr>
            <a:endParaRPr lang="en-US" dirty="0"/>
          </a:p>
        </p:txBody>
      </p:sp>
    </p:spTree>
    <p:extLst>
      <p:ext uri="{BB962C8B-B14F-4D97-AF65-F5344CB8AC3E}">
        <p14:creationId xmlns:p14="http://schemas.microsoft.com/office/powerpoint/2010/main" val="144260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Supervisor in TRAINING</a:t>
            </a:r>
            <a:br>
              <a:rPr lang="en-CA" dirty="0"/>
            </a:br>
            <a:r>
              <a:rPr lang="en-CA" dirty="0">
                <a:solidFill>
                  <a:schemeClr val="bg1">
                    <a:lumMod val="65000"/>
                  </a:schemeClr>
                </a:solidFill>
              </a:rPr>
              <a:t>General introduction</a:t>
            </a:r>
          </a:p>
        </p:txBody>
      </p:sp>
      <p:sp>
        <p:nvSpPr>
          <p:cNvPr id="3" name="Content Placeholder 2"/>
          <p:cNvSpPr>
            <a:spLocks noGrp="1"/>
          </p:cNvSpPr>
          <p:nvPr>
            <p:ph idx="1"/>
          </p:nvPr>
        </p:nvSpPr>
        <p:spPr>
          <a:xfrm>
            <a:off x="342900" y="1227666"/>
            <a:ext cx="9959975" cy="4939597"/>
          </a:xfrm>
        </p:spPr>
        <p:txBody>
          <a:bodyPr/>
          <a:lstStyle/>
          <a:p>
            <a:pPr marL="271463" lvl="1" indent="-271463">
              <a:buClr>
                <a:schemeClr val="accent1"/>
              </a:buClr>
              <a:buFont typeface="Wingdings" pitchFamily="2" charset="2"/>
              <a:buChar char="§"/>
            </a:pPr>
            <a:r>
              <a:rPr lang="en-CA" dirty="0">
                <a:ea typeface="+mn-ea"/>
              </a:rPr>
              <a:t>Ensure you logged in as on duty at 08:00am!</a:t>
            </a:r>
          </a:p>
          <a:p>
            <a:pPr marL="271463" lvl="1" indent="-271463">
              <a:buClr>
                <a:schemeClr val="accent1"/>
              </a:buClr>
              <a:buFont typeface="Wingdings" pitchFamily="2" charset="2"/>
              <a:buChar char="§"/>
            </a:pPr>
            <a:r>
              <a:rPr lang="en-CA" dirty="0">
                <a:ea typeface="+mn-ea"/>
              </a:rPr>
              <a:t>Ensure if not from RD you are signed in and out at Reception everyday</a:t>
            </a:r>
          </a:p>
          <a:p>
            <a:pPr marL="271463" lvl="1" indent="-271463">
              <a:buClr>
                <a:schemeClr val="accent1"/>
              </a:buClr>
              <a:buFont typeface="Wingdings" pitchFamily="2" charset="2"/>
              <a:buChar char="§"/>
            </a:pPr>
            <a:r>
              <a:rPr lang="en-CA" dirty="0">
                <a:ea typeface="+mn-ea"/>
              </a:rPr>
              <a:t>Shop Code “5-1-2”</a:t>
            </a:r>
          </a:p>
          <a:p>
            <a:pPr marL="271463" lvl="1" indent="-271463">
              <a:buClr>
                <a:schemeClr val="accent1"/>
              </a:buClr>
              <a:buFont typeface="Wingdings" pitchFamily="2" charset="2"/>
              <a:buChar char="§"/>
            </a:pPr>
            <a:r>
              <a:rPr lang="en-CA" dirty="0">
                <a:ea typeface="+mn-ea"/>
              </a:rPr>
              <a:t>Sign in sheets</a:t>
            </a:r>
          </a:p>
          <a:p>
            <a:pPr marL="271463" lvl="1" indent="-271463">
              <a:buClr>
                <a:schemeClr val="accent1"/>
              </a:buClr>
              <a:buFont typeface="Wingdings" pitchFamily="2" charset="2"/>
              <a:buChar char="§"/>
            </a:pPr>
            <a:r>
              <a:rPr lang="en-CA" dirty="0">
                <a:ea typeface="+mn-ea"/>
              </a:rPr>
              <a:t>Breaks and Meals</a:t>
            </a:r>
          </a:p>
          <a:p>
            <a:pPr marL="271463" lvl="1" indent="-271463">
              <a:buClr>
                <a:schemeClr val="accent1"/>
              </a:buClr>
              <a:buFont typeface="Wingdings" pitchFamily="2" charset="2"/>
              <a:buChar char="§"/>
            </a:pPr>
            <a:r>
              <a:rPr lang="en-CA" dirty="0">
                <a:ea typeface="+mn-ea"/>
              </a:rPr>
              <a:t>Group Expectations</a:t>
            </a:r>
          </a:p>
          <a:p>
            <a:pPr marL="449263" lvl="2" indent="-271463">
              <a:buClr>
                <a:schemeClr val="accent1"/>
              </a:buClr>
              <a:buFont typeface="Wingdings" pitchFamily="2" charset="2"/>
              <a:buChar char="§"/>
            </a:pPr>
            <a:r>
              <a:rPr lang="en-CA" sz="2000" dirty="0">
                <a:ea typeface="+mn-ea"/>
              </a:rPr>
              <a:t>Cell phones to be turned off in class – donut rule is in effect, no exceptions</a:t>
            </a:r>
          </a:p>
          <a:p>
            <a:pPr marL="449263" lvl="2" indent="-271463">
              <a:buClr>
                <a:schemeClr val="accent1"/>
              </a:buClr>
              <a:buFont typeface="Wingdings" pitchFamily="2" charset="2"/>
              <a:buChar char="§"/>
            </a:pPr>
            <a:r>
              <a:rPr lang="en-CA" sz="2000" dirty="0">
                <a:ea typeface="+mn-ea"/>
              </a:rPr>
              <a:t>Leave work area tidy at the end of the day, garbage removed, books stacked, chairs pushed in.</a:t>
            </a:r>
          </a:p>
          <a:p>
            <a:pPr marL="449263" lvl="2" indent="-271463">
              <a:buClr>
                <a:schemeClr val="accent1"/>
              </a:buClr>
              <a:buFont typeface="Wingdings" pitchFamily="2" charset="2"/>
              <a:buChar char="§"/>
            </a:pPr>
            <a:r>
              <a:rPr lang="en-CA" sz="2000" dirty="0">
                <a:ea typeface="+mn-ea"/>
              </a:rPr>
              <a:t>No dirty boots or clothing in the classroom</a:t>
            </a:r>
          </a:p>
          <a:p>
            <a:pPr marL="271463" lvl="1" indent="-271463">
              <a:buClr>
                <a:schemeClr val="accent1"/>
              </a:buClr>
              <a:buFont typeface="Wingdings" pitchFamily="2" charset="2"/>
              <a:buChar char="§"/>
            </a:pPr>
            <a:r>
              <a:rPr lang="en-CA" dirty="0">
                <a:ea typeface="+mn-ea"/>
              </a:rPr>
              <a:t>Expect full long days</a:t>
            </a:r>
          </a:p>
          <a:p>
            <a:pPr marL="271463" lvl="1" indent="-271463">
              <a:buClr>
                <a:schemeClr val="accent1"/>
              </a:buClr>
              <a:buFont typeface="Wingdings" pitchFamily="2" charset="2"/>
              <a:buChar char="§"/>
            </a:pPr>
            <a:endParaRPr lang="en-CA" sz="2250" dirty="0">
              <a:ea typeface="+mn-ea"/>
            </a:endParaRPr>
          </a:p>
          <a:p>
            <a:endParaRPr lang="en-CA" sz="2050" dirty="0"/>
          </a:p>
          <a:p>
            <a:pPr lvl="1"/>
            <a:endParaRPr lang="en-CA" sz="1800" dirty="0"/>
          </a:p>
        </p:txBody>
      </p:sp>
      <p:cxnSp>
        <p:nvCxnSpPr>
          <p:cNvPr id="11" name="Straight Connector 10"/>
          <p:cNvCxnSpPr/>
          <p:nvPr/>
        </p:nvCxnSpPr>
        <p:spPr>
          <a:xfrm>
            <a:off x="1524000" y="1124744"/>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3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Did not bump</a:t>
            </a:r>
          </a:p>
        </p:txBody>
      </p:sp>
      <p:sp>
        <p:nvSpPr>
          <p:cNvPr id="3" name="Content Placeholder 2"/>
          <p:cNvSpPr>
            <a:spLocks noGrp="1"/>
          </p:cNvSpPr>
          <p:nvPr>
            <p:ph idx="1"/>
          </p:nvPr>
        </p:nvSpPr>
        <p:spPr>
          <a:xfrm>
            <a:off x="342901" y="1222409"/>
            <a:ext cx="10533646" cy="5014904"/>
          </a:xfrm>
        </p:spPr>
        <p:txBody>
          <a:bodyPr/>
          <a:lstStyle/>
          <a:p>
            <a:pPr marL="0" indent="0">
              <a:buNone/>
            </a:pPr>
            <a:r>
              <a:rPr lang="en-US" sz="2000" b="1" dirty="0"/>
              <a:t>If all above procedures have been followed and the plug still did not bump:</a:t>
            </a:r>
          </a:p>
          <a:p>
            <a:pPr marL="457200" indent="-457200">
              <a:buFont typeface="+mj-lt"/>
              <a:buAutoNum type="arabicPeriod"/>
            </a:pPr>
            <a:r>
              <a:rPr lang="en-US" sz="2000" b="1" dirty="0"/>
              <a:t>Inform OSR</a:t>
            </a:r>
          </a:p>
          <a:p>
            <a:pPr marL="457200" indent="-457200">
              <a:buFont typeface="+mj-lt"/>
              <a:buAutoNum type="arabicPeriod"/>
            </a:pPr>
            <a:r>
              <a:rPr lang="en-US" sz="2000" b="1" dirty="0"/>
              <a:t>Double check numbers and re-confirm all calculations. Have a 3</a:t>
            </a:r>
            <a:r>
              <a:rPr lang="en-US" sz="2000" b="1" baseline="30000" dirty="0"/>
              <a:t>rd</a:t>
            </a:r>
            <a:r>
              <a:rPr lang="en-US" sz="2000" b="1" dirty="0"/>
              <a:t> party perform the calculations (tool hand, tool push)</a:t>
            </a:r>
          </a:p>
          <a:p>
            <a:pPr marL="457200" indent="-457200">
              <a:buFont typeface="+mj-lt"/>
              <a:buAutoNum type="arabicPeriod"/>
            </a:pPr>
            <a:r>
              <a:rPr lang="en-US" sz="2000" b="1" dirty="0"/>
              <a:t>Ensure PLH pin has been completely retracted and manifold valves are in correct position.</a:t>
            </a:r>
          </a:p>
          <a:p>
            <a:pPr marL="457200" indent="-457200">
              <a:buFont typeface="+mj-lt"/>
              <a:buAutoNum type="arabicPeriod"/>
            </a:pPr>
            <a:r>
              <a:rPr lang="en-US" sz="2000" b="1" dirty="0"/>
              <a:t>Check your FDAS chart, and do a time vs rate calculation:  </a:t>
            </a:r>
          </a:p>
          <a:p>
            <a:pPr marL="269875" lvl="1" indent="0">
              <a:buNone/>
            </a:pPr>
            <a:r>
              <a:rPr lang="en-US" dirty="0"/>
              <a:t>	1 m³/min for 30 min = 30 m³</a:t>
            </a:r>
          </a:p>
          <a:p>
            <a:pPr marL="457200" indent="-457200">
              <a:buFont typeface="+mj-lt"/>
              <a:buAutoNum type="arabicPeriod"/>
            </a:pPr>
            <a:r>
              <a:rPr lang="en-US" sz="2000" b="1" dirty="0"/>
              <a:t>Check source tanks to see if:</a:t>
            </a:r>
          </a:p>
          <a:p>
            <a:pPr marL="269875" lvl="1" indent="0">
              <a:buNone/>
            </a:pPr>
            <a:r>
              <a:rPr lang="en-US" dirty="0"/>
              <a:t>	 Volume(remaining)= Volume(starting) – Volume(displacement)</a:t>
            </a:r>
          </a:p>
          <a:p>
            <a:pPr marL="457200" indent="-457200">
              <a:buFont typeface="+mj-lt"/>
              <a:buAutoNum type="arabicPeriod"/>
            </a:pPr>
            <a:r>
              <a:rPr lang="en-US" sz="2000" b="1" dirty="0"/>
              <a:t>Bleed back line pressure and record volume returned to tanks.</a:t>
            </a:r>
          </a:p>
          <a:p>
            <a:pPr marL="0" indent="0">
              <a:buNone/>
            </a:pPr>
            <a:endParaRPr lang="en-US" sz="2050" dirty="0"/>
          </a:p>
          <a:p>
            <a:pPr marL="0" indent="0">
              <a:buNone/>
            </a:pPr>
            <a:endParaRPr lang="en-US" sz="2050" dirty="0"/>
          </a:p>
        </p:txBody>
      </p:sp>
    </p:spTree>
    <p:extLst>
      <p:ext uri="{BB962C8B-B14F-4D97-AF65-F5344CB8AC3E}">
        <p14:creationId xmlns:p14="http://schemas.microsoft.com/office/powerpoint/2010/main" val="335067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Did not bump - MOC</a:t>
            </a:r>
          </a:p>
        </p:txBody>
      </p:sp>
      <p:sp>
        <p:nvSpPr>
          <p:cNvPr id="3" name="Content Placeholder 2"/>
          <p:cNvSpPr>
            <a:spLocks noGrp="1"/>
          </p:cNvSpPr>
          <p:nvPr>
            <p:ph idx="1"/>
          </p:nvPr>
        </p:nvSpPr>
        <p:spPr>
          <a:xfrm>
            <a:off x="342901" y="1270535"/>
            <a:ext cx="9814962" cy="4966777"/>
          </a:xfrm>
        </p:spPr>
        <p:txBody>
          <a:bodyPr/>
          <a:lstStyle/>
          <a:p>
            <a:pPr marL="0" indent="0">
              <a:buNone/>
            </a:pPr>
            <a:r>
              <a:rPr lang="en-US" sz="2000" b="1" dirty="0"/>
              <a:t>If the OSR wishes to continue displacing, advise him of:</a:t>
            </a:r>
          </a:p>
          <a:p>
            <a:pPr marL="727075" lvl="1" indent="-457200">
              <a:buClr>
                <a:schemeClr val="accent1"/>
              </a:buClr>
              <a:buFont typeface="+mj-lt"/>
              <a:buAutoNum type="arabicPeriod"/>
            </a:pPr>
            <a:r>
              <a:rPr lang="en-US" dirty="0"/>
              <a:t>The full shoe track volume</a:t>
            </a:r>
          </a:p>
          <a:p>
            <a:pPr marL="727075" lvl="1" indent="-457200">
              <a:buClr>
                <a:schemeClr val="accent1"/>
              </a:buClr>
              <a:buFont typeface="+mj-lt"/>
              <a:buAutoNum type="arabicPeriod"/>
            </a:pPr>
            <a:r>
              <a:rPr lang="en-US" dirty="0"/>
              <a:t>Aeration factor</a:t>
            </a:r>
          </a:p>
          <a:p>
            <a:pPr marL="727075" lvl="1" indent="-457200">
              <a:buClr>
                <a:schemeClr val="accent1"/>
              </a:buClr>
              <a:buFont typeface="+mj-lt"/>
              <a:buAutoNum type="arabicPeriod"/>
            </a:pPr>
            <a:r>
              <a:rPr lang="en-US" dirty="0"/>
              <a:t>Any other errors found during double checks</a:t>
            </a:r>
          </a:p>
          <a:p>
            <a:pPr marL="0" indent="0">
              <a:buClr>
                <a:srgbClr val="860038"/>
              </a:buClr>
              <a:buNone/>
            </a:pPr>
            <a:r>
              <a:rPr lang="en-US" sz="2000" b="1" dirty="0">
                <a:solidFill>
                  <a:srgbClr val="000000"/>
                </a:solidFill>
              </a:rPr>
              <a:t>The MOC process must be initiated prior to continuing operations</a:t>
            </a:r>
          </a:p>
          <a:p>
            <a:pPr marL="269875" lvl="1" indent="0">
              <a:buNone/>
            </a:pPr>
            <a:endParaRPr lang="en-US" sz="2050" dirty="0"/>
          </a:p>
          <a:p>
            <a:pPr marL="0" indent="0">
              <a:buNone/>
            </a:pPr>
            <a:endParaRPr lang="en-US" sz="2050" dirty="0"/>
          </a:p>
        </p:txBody>
      </p:sp>
    </p:spTree>
    <p:extLst>
      <p:ext uri="{BB962C8B-B14F-4D97-AF65-F5344CB8AC3E}">
        <p14:creationId xmlns:p14="http://schemas.microsoft.com/office/powerpoint/2010/main" val="424137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preferRelativeResize="0">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410632"/>
          </a:xfrm>
          <a:prstGeom prst="rect">
            <a:avLst/>
          </a:prstGeom>
        </p:spPr>
      </p:pic>
      <p:sp>
        <p:nvSpPr>
          <p:cNvPr id="6" name="Title 4"/>
          <p:cNvSpPr>
            <a:spLocks noGrp="1"/>
          </p:cNvSpPr>
          <p:nvPr>
            <p:ph type="title" hasCustomPrompt="1"/>
          </p:nvPr>
        </p:nvSpPr>
        <p:spPr>
          <a:xfrm>
            <a:off x="1419911" y="1556792"/>
            <a:ext cx="7480548" cy="1491208"/>
          </a:xfrm>
        </p:spPr>
        <p:txBody>
          <a:bodyPr anchor="t" anchorCtr="0"/>
          <a:lstStyle>
            <a:lvl1pPr>
              <a:defRPr sz="5400">
                <a:solidFill>
                  <a:schemeClr val="bg1"/>
                </a:solidFill>
              </a:defRPr>
            </a:lvl1pPr>
          </a:lstStyle>
          <a:p>
            <a:r>
              <a:rPr lang="en-US" sz="3600" dirty="0"/>
              <a:t>Technical data handbook </a:t>
            </a:r>
            <a:endParaRPr lang="en-CA" sz="3600" dirty="0"/>
          </a:p>
        </p:txBody>
      </p:sp>
      <p:sp>
        <p:nvSpPr>
          <p:cNvPr id="7" name="Subtitle 2"/>
          <p:cNvSpPr txBox="1">
            <a:spLocks/>
          </p:cNvSpPr>
          <p:nvPr/>
        </p:nvSpPr>
        <p:spPr bwMode="auto">
          <a:xfrm>
            <a:off x="1519204" y="2895600"/>
            <a:ext cx="8386796"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45000"/>
              </a:spcBef>
              <a:spcAft>
                <a:spcPct val="0"/>
              </a:spcAft>
              <a:buClr>
                <a:schemeClr val="accent1"/>
              </a:buClr>
              <a:buFont typeface="Wingdings" pitchFamily="2" charset="2"/>
              <a:buNone/>
              <a:defRPr sz="2000" i="1" baseline="0">
                <a:solidFill>
                  <a:schemeClr val="bg1"/>
                </a:solidFill>
                <a:latin typeface="Arial Narrow" pitchFamily="34" charset="0"/>
                <a:ea typeface="+mn-ea"/>
                <a:cs typeface="+mn-cs"/>
              </a:defRPr>
            </a:lvl1pPr>
            <a:lvl2pPr marL="457200" indent="0" algn="ctr" rtl="0" eaLnBrk="1" fontAlgn="base" hangingPunct="1">
              <a:spcBef>
                <a:spcPct val="45000"/>
              </a:spcBef>
              <a:spcAft>
                <a:spcPct val="0"/>
              </a:spcAft>
              <a:buFont typeface="Arial" pitchFamily="34" charset="0"/>
              <a:buNone/>
              <a:tabLst/>
              <a:defRPr sz="2000">
                <a:solidFill>
                  <a:schemeClr val="tx1"/>
                </a:solidFill>
                <a:latin typeface="Arial Narrow" pitchFamily="34" charset="0"/>
                <a:cs typeface="+mn-cs"/>
              </a:defRPr>
            </a:lvl2pPr>
            <a:lvl3pPr marL="914400" indent="0" algn="ctr" rtl="0" eaLnBrk="1" fontAlgn="base" hangingPunct="1">
              <a:spcBef>
                <a:spcPct val="45000"/>
              </a:spcBef>
              <a:spcAft>
                <a:spcPct val="0"/>
              </a:spcAft>
              <a:buNone/>
              <a:defRPr sz="1800">
                <a:solidFill>
                  <a:schemeClr val="tx1"/>
                </a:solidFill>
                <a:latin typeface="Arial Narrow" pitchFamily="34" charset="0"/>
                <a:cs typeface="+mn-cs"/>
              </a:defRPr>
            </a:lvl3pPr>
            <a:lvl4pPr marL="1371600" indent="0" algn="ctr" rtl="0" eaLnBrk="1" fontAlgn="base" hangingPunct="1">
              <a:spcBef>
                <a:spcPct val="45000"/>
              </a:spcBef>
              <a:spcAft>
                <a:spcPct val="0"/>
              </a:spcAft>
              <a:buNone/>
              <a:defRPr>
                <a:solidFill>
                  <a:schemeClr val="tx1"/>
                </a:solidFill>
                <a:latin typeface="+mn-lt"/>
                <a:cs typeface="+mn-cs"/>
              </a:defRPr>
            </a:lvl4pPr>
            <a:lvl5pPr marL="1828800" indent="0" algn="ctr" rtl="0" eaLnBrk="1" fontAlgn="base" hangingPunct="1">
              <a:spcBef>
                <a:spcPct val="45000"/>
              </a:spcBef>
              <a:spcAft>
                <a:spcPct val="0"/>
              </a:spcAft>
              <a:buNone/>
              <a:defRPr>
                <a:solidFill>
                  <a:schemeClr val="tx1"/>
                </a:solidFill>
                <a:latin typeface="+mn-lt"/>
                <a:cs typeface="+mn-cs"/>
              </a:defRPr>
            </a:lvl5pPr>
            <a:lvl6pPr marL="2286000" indent="0" algn="ctr" rtl="0" eaLnBrk="1" fontAlgn="base" hangingPunct="1">
              <a:spcBef>
                <a:spcPct val="45000"/>
              </a:spcBef>
              <a:spcAft>
                <a:spcPct val="0"/>
              </a:spcAft>
              <a:buNone/>
              <a:defRPr>
                <a:solidFill>
                  <a:schemeClr val="tx1"/>
                </a:solidFill>
                <a:latin typeface="+mn-lt"/>
                <a:cs typeface="+mn-cs"/>
              </a:defRPr>
            </a:lvl6pPr>
            <a:lvl7pPr marL="2743200" indent="0" algn="ctr" rtl="0" eaLnBrk="1" fontAlgn="base" hangingPunct="1">
              <a:spcBef>
                <a:spcPct val="45000"/>
              </a:spcBef>
              <a:spcAft>
                <a:spcPct val="0"/>
              </a:spcAft>
              <a:buNone/>
              <a:defRPr>
                <a:solidFill>
                  <a:schemeClr val="tx1"/>
                </a:solidFill>
                <a:latin typeface="+mn-lt"/>
                <a:cs typeface="+mn-cs"/>
              </a:defRPr>
            </a:lvl7pPr>
            <a:lvl8pPr marL="3200400" indent="0" algn="ctr" rtl="0" eaLnBrk="1" fontAlgn="base" hangingPunct="1">
              <a:spcBef>
                <a:spcPct val="45000"/>
              </a:spcBef>
              <a:spcAft>
                <a:spcPct val="0"/>
              </a:spcAft>
              <a:buNone/>
              <a:defRPr>
                <a:solidFill>
                  <a:schemeClr val="tx1"/>
                </a:solidFill>
                <a:latin typeface="+mn-lt"/>
                <a:cs typeface="+mn-cs"/>
              </a:defRPr>
            </a:lvl8pPr>
            <a:lvl9pPr marL="3657600" indent="0" algn="ctr" rtl="0" eaLnBrk="1" fontAlgn="base" hangingPunct="1">
              <a:spcBef>
                <a:spcPct val="45000"/>
              </a:spcBef>
              <a:spcAft>
                <a:spcPct val="0"/>
              </a:spcAft>
              <a:buNone/>
              <a:defRPr>
                <a:solidFill>
                  <a:schemeClr val="tx1"/>
                </a:solidFill>
                <a:latin typeface="+mn-lt"/>
                <a:cs typeface="+mn-cs"/>
              </a:defRPr>
            </a:lvl9pPr>
          </a:lstStyle>
          <a:p>
            <a:endParaRPr lang="en-CA" kern="0" dirty="0"/>
          </a:p>
        </p:txBody>
      </p:sp>
    </p:spTree>
    <p:extLst>
      <p:ext uri="{BB962C8B-B14F-4D97-AF65-F5344CB8AC3E}">
        <p14:creationId xmlns:p14="http://schemas.microsoft.com/office/powerpoint/2010/main" val="137230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Technical data handbook</a:t>
            </a:r>
            <a:br>
              <a:rPr lang="en-CA" dirty="0">
                <a:solidFill>
                  <a:schemeClr val="bg1">
                    <a:lumMod val="75000"/>
                  </a:schemeClr>
                </a:solidFill>
              </a:rPr>
            </a:br>
            <a:r>
              <a:rPr lang="en-CA" dirty="0">
                <a:solidFill>
                  <a:schemeClr val="bg1">
                    <a:lumMod val="75000"/>
                  </a:schemeClr>
                </a:solidFill>
              </a:rPr>
              <a:t>Sanjel Handbook</a:t>
            </a:r>
            <a:endParaRPr lang="en-CA" dirty="0">
              <a:solidFill>
                <a:srgbClr val="6E273D"/>
              </a:solidFill>
            </a:endParaRPr>
          </a:p>
        </p:txBody>
      </p:sp>
      <p:sp>
        <p:nvSpPr>
          <p:cNvPr id="9" name="Content Placeholder 5"/>
          <p:cNvSpPr>
            <a:spLocks noGrp="1"/>
          </p:cNvSpPr>
          <p:nvPr>
            <p:ph idx="1"/>
          </p:nvPr>
        </p:nvSpPr>
        <p:spPr>
          <a:xfrm>
            <a:off x="1524001" y="1700808"/>
            <a:ext cx="8785225" cy="4608512"/>
          </a:xfrm>
        </p:spPr>
        <p:txBody>
          <a:bodyPr/>
          <a:lstStyle/>
          <a:p>
            <a:pPr lvl="1">
              <a:spcBef>
                <a:spcPts val="600"/>
              </a:spcBef>
            </a:pPr>
            <a:endParaRPr lang="en-CA" dirty="0"/>
          </a:p>
          <a:p>
            <a:endParaRPr lang="en-CA" dirty="0"/>
          </a:p>
          <a:p>
            <a:pPr marL="271463" lvl="1" indent="0">
              <a:buNone/>
            </a:pPr>
            <a:endParaRPr lang="en-CA" sz="2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784" y="1412776"/>
            <a:ext cx="3704582" cy="4824536"/>
          </a:xfrm>
          <a:prstGeom prst="rect">
            <a:avLst/>
          </a:prstGeom>
        </p:spPr>
      </p:pic>
    </p:spTree>
    <p:extLst>
      <p:ext uri="{BB962C8B-B14F-4D97-AF65-F5344CB8AC3E}">
        <p14:creationId xmlns:p14="http://schemas.microsoft.com/office/powerpoint/2010/main" val="139725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006187" cy="951470"/>
          </a:xfrm>
        </p:spPr>
        <p:txBody>
          <a:bodyPr/>
          <a:lstStyle/>
          <a:p>
            <a:r>
              <a:rPr lang="en-CA" dirty="0"/>
              <a:t>Technical data handbook</a:t>
            </a:r>
            <a:br>
              <a:rPr lang="en-CA" dirty="0">
                <a:solidFill>
                  <a:schemeClr val="bg1">
                    <a:lumMod val="75000"/>
                  </a:schemeClr>
                </a:solidFill>
              </a:rPr>
            </a:br>
            <a:r>
              <a:rPr lang="en-CA" dirty="0">
                <a:solidFill>
                  <a:schemeClr val="bg1">
                    <a:lumMod val="75000"/>
                  </a:schemeClr>
                </a:solidFill>
              </a:rPr>
              <a:t>Sanjel Handbook</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0770" y="2028306"/>
            <a:ext cx="7509836" cy="3616037"/>
          </a:xfrm>
        </p:spPr>
      </p:pic>
      <p:sp>
        <p:nvSpPr>
          <p:cNvPr id="4" name="Content Placeholder 2"/>
          <p:cNvSpPr>
            <a:spLocks noGrp="1"/>
          </p:cNvSpPr>
          <p:nvPr>
            <p:ph idx="1"/>
          </p:nvPr>
        </p:nvSpPr>
        <p:spPr>
          <a:xfrm>
            <a:off x="2045412" y="1409229"/>
            <a:ext cx="1257512" cy="454674"/>
          </a:xfrm>
        </p:spPr>
        <p:txBody>
          <a:bodyPr/>
          <a:lstStyle/>
          <a:p>
            <a:pPr marL="0" indent="0">
              <a:lnSpc>
                <a:spcPct val="90000"/>
              </a:lnSpc>
              <a:buNone/>
            </a:pPr>
            <a:r>
              <a:rPr lang="en-US" altLang="en-US" dirty="0"/>
              <a:t>Metric:</a:t>
            </a:r>
          </a:p>
        </p:txBody>
      </p:sp>
      <p:sp>
        <p:nvSpPr>
          <p:cNvPr id="5" name="Content Placeholder 2"/>
          <p:cNvSpPr>
            <a:spLocks noGrp="1"/>
          </p:cNvSpPr>
          <p:nvPr>
            <p:ph idx="1"/>
          </p:nvPr>
        </p:nvSpPr>
        <p:spPr>
          <a:xfrm>
            <a:off x="6105688" y="1409229"/>
            <a:ext cx="1257512" cy="454674"/>
          </a:xfrm>
        </p:spPr>
        <p:txBody>
          <a:bodyPr/>
          <a:lstStyle/>
          <a:p>
            <a:pPr marL="0" indent="0">
              <a:lnSpc>
                <a:spcPct val="90000"/>
              </a:lnSpc>
              <a:buNone/>
            </a:pPr>
            <a:r>
              <a:rPr lang="en-US" altLang="en-US" dirty="0"/>
              <a:t>Imperial:</a:t>
            </a:r>
          </a:p>
          <a:p>
            <a:pPr marL="0" indent="0">
              <a:lnSpc>
                <a:spcPct val="90000"/>
              </a:lnSpc>
              <a:buNone/>
            </a:pPr>
            <a:endParaRPr lang="en-US" altLang="en-US" sz="2500" dirty="0"/>
          </a:p>
        </p:txBody>
      </p:sp>
    </p:spTree>
    <p:extLst>
      <p:ext uri="{BB962C8B-B14F-4D97-AF65-F5344CB8AC3E}">
        <p14:creationId xmlns:p14="http://schemas.microsoft.com/office/powerpoint/2010/main" val="221080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99595" cy="937867"/>
          </a:xfrm>
        </p:spPr>
        <p:txBody>
          <a:bodyPr/>
          <a:lstStyle/>
          <a:p>
            <a:r>
              <a:rPr lang="en-CA" dirty="0"/>
              <a:t>Technical data handbook</a:t>
            </a:r>
            <a:br>
              <a:rPr lang="en-CA" dirty="0">
                <a:solidFill>
                  <a:schemeClr val="bg1">
                    <a:lumMod val="75000"/>
                  </a:schemeClr>
                </a:solidFill>
              </a:rPr>
            </a:br>
            <a:r>
              <a:rPr lang="en-CA" dirty="0">
                <a:solidFill>
                  <a:schemeClr val="bg1">
                    <a:lumMod val="75000"/>
                  </a:schemeClr>
                </a:solidFill>
              </a:rPr>
              <a:t>Capacity </a:t>
            </a:r>
            <a:r>
              <a:rPr lang="en-US" dirty="0">
                <a:solidFill>
                  <a:schemeClr val="bg1">
                    <a:lumMod val="75000"/>
                  </a:schemeClr>
                </a:solidFill>
              </a:rPr>
              <a:t>definitions</a:t>
            </a:r>
          </a:p>
        </p:txBody>
      </p:sp>
      <p:sp>
        <p:nvSpPr>
          <p:cNvPr id="4" name="Content Placeholder 2"/>
          <p:cNvSpPr>
            <a:spLocks noGrp="1"/>
          </p:cNvSpPr>
          <p:nvPr>
            <p:ph idx="1"/>
          </p:nvPr>
        </p:nvSpPr>
        <p:spPr>
          <a:xfrm>
            <a:off x="500515" y="1145406"/>
            <a:ext cx="9407090" cy="4032986"/>
          </a:xfrm>
        </p:spPr>
        <p:txBody>
          <a:bodyPr/>
          <a:lstStyle/>
          <a:p>
            <a:pPr marL="346075" lvl="2" indent="-346075">
              <a:lnSpc>
                <a:spcPct val="90000"/>
              </a:lnSpc>
              <a:spcBef>
                <a:spcPct val="50000"/>
              </a:spcBef>
              <a:buClr>
                <a:schemeClr val="accent1"/>
              </a:buClr>
              <a:buFont typeface="Wingdings" panose="05000000000000000000" pitchFamily="2" charset="2"/>
              <a:buChar char="§"/>
            </a:pPr>
            <a:r>
              <a:rPr lang="en-US" altLang="en-US" sz="2000" b="1" dirty="0"/>
              <a:t>Capacity: </a:t>
            </a:r>
            <a:r>
              <a:rPr lang="en-US" altLang="en-US" sz="2000" dirty="0"/>
              <a:t>The volume contained in a specified length of pipe, open hole, or annulus.  Primarily measured in m³/m.</a:t>
            </a:r>
            <a:endParaRPr lang="en-US" altLang="en-US" sz="2000" b="1" dirty="0"/>
          </a:p>
        </p:txBody>
      </p:sp>
      <p:pic>
        <p:nvPicPr>
          <p:cNvPr id="5" name="Picture 4">
            <a:extLst>
              <a:ext uri="{FF2B5EF4-FFF2-40B4-BE49-F238E27FC236}">
                <a16:creationId xmlns:a16="http://schemas.microsoft.com/office/drawing/2014/main" id="{9CA047DB-2200-4387-8613-2B0D63CE7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7222" y="1915298"/>
            <a:ext cx="2001794" cy="4201172"/>
          </a:xfrm>
          <a:prstGeom prst="rect">
            <a:avLst/>
          </a:prstGeom>
        </p:spPr>
      </p:pic>
      <p:cxnSp>
        <p:nvCxnSpPr>
          <p:cNvPr id="10" name="Straight Arrow Connector 9">
            <a:extLst>
              <a:ext uri="{FF2B5EF4-FFF2-40B4-BE49-F238E27FC236}">
                <a16:creationId xmlns:a16="http://schemas.microsoft.com/office/drawing/2014/main" id="{0341AF30-52AE-4FEC-824F-790C0BC0CA93}"/>
              </a:ext>
            </a:extLst>
          </p:cNvPr>
          <p:cNvCxnSpPr>
            <a:cxnSpLocks/>
          </p:cNvCxnSpPr>
          <p:nvPr/>
        </p:nvCxnSpPr>
        <p:spPr>
          <a:xfrm>
            <a:off x="3212757" y="3608173"/>
            <a:ext cx="1606378" cy="247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765040-946A-4CC7-8758-AB5E84264204}"/>
              </a:ext>
            </a:extLst>
          </p:cNvPr>
          <p:cNvCxnSpPr>
            <a:cxnSpLocks/>
          </p:cNvCxnSpPr>
          <p:nvPr/>
        </p:nvCxnSpPr>
        <p:spPr>
          <a:xfrm flipH="1">
            <a:off x="5338119" y="3608173"/>
            <a:ext cx="1581665" cy="945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5AFA068-881E-4AC5-9BF4-78B4C38723E6}"/>
              </a:ext>
            </a:extLst>
          </p:cNvPr>
          <p:cNvSpPr txBox="1"/>
          <p:nvPr/>
        </p:nvSpPr>
        <p:spPr>
          <a:xfrm>
            <a:off x="6956855" y="3429000"/>
            <a:ext cx="2100649" cy="400110"/>
          </a:xfrm>
          <a:prstGeom prst="rect">
            <a:avLst/>
          </a:prstGeom>
          <a:noFill/>
        </p:spPr>
        <p:txBody>
          <a:bodyPr wrap="square" rtlCol="0">
            <a:spAutoFit/>
          </a:bodyPr>
          <a:lstStyle/>
          <a:p>
            <a:r>
              <a:rPr lang="en-US" sz="2000" dirty="0">
                <a:latin typeface="+mn-lt"/>
              </a:rPr>
              <a:t>Casing Capacity</a:t>
            </a:r>
          </a:p>
        </p:txBody>
      </p:sp>
      <p:sp>
        <p:nvSpPr>
          <p:cNvPr id="16" name="TextBox 15">
            <a:extLst>
              <a:ext uri="{FF2B5EF4-FFF2-40B4-BE49-F238E27FC236}">
                <a16:creationId xmlns:a16="http://schemas.microsoft.com/office/drawing/2014/main" id="{0D65A804-65D3-44BA-A517-D8E6A43FEA85}"/>
              </a:ext>
            </a:extLst>
          </p:cNvPr>
          <p:cNvSpPr txBox="1"/>
          <p:nvPr/>
        </p:nvSpPr>
        <p:spPr>
          <a:xfrm>
            <a:off x="1880743" y="3161899"/>
            <a:ext cx="1606378" cy="1015663"/>
          </a:xfrm>
          <a:prstGeom prst="rect">
            <a:avLst/>
          </a:prstGeom>
          <a:noFill/>
        </p:spPr>
        <p:txBody>
          <a:bodyPr wrap="square" rtlCol="0">
            <a:spAutoFit/>
          </a:bodyPr>
          <a:lstStyle/>
          <a:p>
            <a:r>
              <a:rPr lang="en-US" sz="2000" dirty="0">
                <a:latin typeface="+mn-lt"/>
              </a:rPr>
              <a:t>Open Hole Annular Capacity</a:t>
            </a:r>
          </a:p>
        </p:txBody>
      </p:sp>
      <p:cxnSp>
        <p:nvCxnSpPr>
          <p:cNvPr id="18" name="Straight Arrow Connector 17">
            <a:extLst>
              <a:ext uri="{FF2B5EF4-FFF2-40B4-BE49-F238E27FC236}">
                <a16:creationId xmlns:a16="http://schemas.microsoft.com/office/drawing/2014/main" id="{D8D1A46A-20B7-48D3-AD43-84D3DECAF6DA}"/>
              </a:ext>
            </a:extLst>
          </p:cNvPr>
          <p:cNvCxnSpPr>
            <a:cxnSpLocks/>
          </p:cNvCxnSpPr>
          <p:nvPr/>
        </p:nvCxnSpPr>
        <p:spPr>
          <a:xfrm flipH="1">
            <a:off x="5782962" y="2471352"/>
            <a:ext cx="17052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3BA732C-79BA-428D-A84E-8E8D7D5C5F54}"/>
              </a:ext>
            </a:extLst>
          </p:cNvPr>
          <p:cNvSpPr txBox="1"/>
          <p:nvPr/>
        </p:nvSpPr>
        <p:spPr>
          <a:xfrm>
            <a:off x="7488195" y="2079718"/>
            <a:ext cx="2100649" cy="707886"/>
          </a:xfrm>
          <a:prstGeom prst="rect">
            <a:avLst/>
          </a:prstGeom>
          <a:noFill/>
        </p:spPr>
        <p:txBody>
          <a:bodyPr wrap="square" rtlCol="0">
            <a:spAutoFit/>
          </a:bodyPr>
          <a:lstStyle/>
          <a:p>
            <a:r>
              <a:rPr lang="en-US" sz="2000" dirty="0">
                <a:latin typeface="+mn-lt"/>
              </a:rPr>
              <a:t>Casing Annular Capacity</a:t>
            </a:r>
          </a:p>
        </p:txBody>
      </p:sp>
    </p:spTree>
    <p:extLst>
      <p:ext uri="{BB962C8B-B14F-4D97-AF65-F5344CB8AC3E}">
        <p14:creationId xmlns:p14="http://schemas.microsoft.com/office/powerpoint/2010/main" val="177317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708304" cy="935426"/>
          </a:xfrm>
        </p:spPr>
        <p:txBody>
          <a:bodyPr/>
          <a:lstStyle/>
          <a:p>
            <a:r>
              <a:rPr lang="en-CA" dirty="0"/>
              <a:t>Technical data handbook</a:t>
            </a:r>
            <a:br>
              <a:rPr lang="en-CA" dirty="0">
                <a:solidFill>
                  <a:schemeClr val="bg1">
                    <a:lumMod val="75000"/>
                  </a:schemeClr>
                </a:solidFill>
              </a:rPr>
            </a:br>
            <a:r>
              <a:rPr lang="en-CA" dirty="0">
                <a:solidFill>
                  <a:schemeClr val="bg1">
                    <a:lumMod val="75000"/>
                  </a:schemeClr>
                </a:solidFill>
              </a:rPr>
              <a:t>Capacity </a:t>
            </a:r>
            <a:r>
              <a:rPr lang="en-US" dirty="0">
                <a:solidFill>
                  <a:schemeClr val="bg1">
                    <a:lumMod val="75000"/>
                  </a:schemeClr>
                </a:solidFill>
              </a:rPr>
              <a:t>definitions</a:t>
            </a:r>
            <a:endParaRPr lang="en-US" dirty="0"/>
          </a:p>
        </p:txBody>
      </p:sp>
      <p:sp>
        <p:nvSpPr>
          <p:cNvPr id="4" name="Content Placeholder 2"/>
          <p:cNvSpPr>
            <a:spLocks noGrp="1"/>
          </p:cNvSpPr>
          <p:nvPr>
            <p:ph idx="1"/>
          </p:nvPr>
        </p:nvSpPr>
        <p:spPr>
          <a:xfrm>
            <a:off x="558265" y="1268108"/>
            <a:ext cx="9328339" cy="3601052"/>
          </a:xfrm>
        </p:spPr>
        <p:txBody>
          <a:bodyPr/>
          <a:lstStyle/>
          <a:p>
            <a:pPr marL="342900" lvl="2" indent="-342900">
              <a:lnSpc>
                <a:spcPct val="90000"/>
              </a:lnSpc>
              <a:spcBef>
                <a:spcPct val="50000"/>
              </a:spcBef>
              <a:buClr>
                <a:schemeClr val="accent1"/>
              </a:buClr>
              <a:buFont typeface="Wingdings" panose="05000000000000000000" pitchFamily="2" charset="2"/>
              <a:buChar char="§"/>
            </a:pPr>
            <a:r>
              <a:rPr lang="en-US" altLang="en-US" sz="2000" b="1" dirty="0"/>
              <a:t>Outer Diameter: </a:t>
            </a:r>
            <a:r>
              <a:rPr lang="en-US" altLang="en-US" sz="2000" dirty="0"/>
              <a:t>A straight line that passes through the center of a circle or pipe with both its ends on the outside of the pipe. This is denoted as “OD”.  This is measured in millimeters or inches.</a:t>
            </a:r>
          </a:p>
        </p:txBody>
      </p:sp>
      <p:grpSp>
        <p:nvGrpSpPr>
          <p:cNvPr id="24" name="Group 23"/>
          <p:cNvGrpSpPr/>
          <p:nvPr/>
        </p:nvGrpSpPr>
        <p:grpSpPr>
          <a:xfrm>
            <a:off x="4557707" y="2843217"/>
            <a:ext cx="3282649" cy="3517507"/>
            <a:chOff x="2244278" y="862565"/>
            <a:chExt cx="4689922" cy="5398684"/>
          </a:xfrm>
        </p:grpSpPr>
        <p:sp>
          <p:nvSpPr>
            <p:cNvPr id="14" name="Rectangle 2"/>
            <p:cNvSpPr>
              <a:spLocks noChangeArrowheads="1"/>
            </p:cNvSpPr>
            <p:nvPr/>
          </p:nvSpPr>
          <p:spPr bwMode="auto">
            <a:xfrm>
              <a:off x="2362200" y="4343399"/>
              <a:ext cx="4572000" cy="191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endParaRPr lang="en-US" altLang="en-US" b="1" dirty="0"/>
            </a:p>
            <a:p>
              <a:pPr algn="ctr">
                <a:lnSpc>
                  <a:spcPct val="70000"/>
                </a:lnSpc>
                <a:spcBef>
                  <a:spcPct val="50000"/>
                </a:spcBef>
              </a:pPr>
              <a:endParaRPr lang="en-US" altLang="en-US" sz="3600" b="1" dirty="0"/>
            </a:p>
          </p:txBody>
        </p:sp>
        <p:pic>
          <p:nvPicPr>
            <p:cNvPr id="16" name="Picture 3" descr="Outter 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4278" y="1556414"/>
              <a:ext cx="3944938"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Line 12"/>
            <p:cNvSpPr>
              <a:spLocks noChangeShapeType="1"/>
            </p:cNvSpPr>
            <p:nvPr/>
          </p:nvSpPr>
          <p:spPr bwMode="auto">
            <a:xfrm>
              <a:off x="3319015" y="1572593"/>
              <a:ext cx="1795461" cy="0"/>
            </a:xfrm>
            <a:prstGeom prst="line">
              <a:avLst/>
            </a:prstGeom>
            <a:noFill/>
            <a:ln w="190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 name="Line 13"/>
            <p:cNvSpPr>
              <a:spLocks noChangeShapeType="1"/>
            </p:cNvSpPr>
            <p:nvPr/>
          </p:nvSpPr>
          <p:spPr bwMode="auto">
            <a:xfrm>
              <a:off x="5159828" y="1294328"/>
              <a:ext cx="0" cy="10652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2" name="Line 14"/>
            <p:cNvSpPr>
              <a:spLocks noChangeShapeType="1"/>
            </p:cNvSpPr>
            <p:nvPr/>
          </p:nvSpPr>
          <p:spPr bwMode="auto">
            <a:xfrm>
              <a:off x="3217982" y="1375290"/>
              <a:ext cx="0" cy="9842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3" name="Rectangle 15"/>
            <p:cNvSpPr>
              <a:spLocks noChangeArrowheads="1"/>
            </p:cNvSpPr>
            <p:nvPr/>
          </p:nvSpPr>
          <p:spPr bwMode="auto">
            <a:xfrm>
              <a:off x="3585143" y="862565"/>
              <a:ext cx="1090597" cy="637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050" b="1" dirty="0"/>
                <a:t>Outer </a:t>
              </a:r>
            </a:p>
            <a:p>
              <a:pPr algn="ctr" eaLnBrk="1" hangingPunct="1"/>
              <a:r>
                <a:rPr lang="en-US" altLang="en-US" sz="1050" b="1" dirty="0"/>
                <a:t>Diameter</a:t>
              </a:r>
            </a:p>
          </p:txBody>
        </p:sp>
      </p:grpSp>
    </p:spTree>
    <p:extLst>
      <p:ext uri="{BB962C8B-B14F-4D97-AF65-F5344CB8AC3E}">
        <p14:creationId xmlns:p14="http://schemas.microsoft.com/office/powerpoint/2010/main" val="402472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357"/>
            <a:ext cx="10621806" cy="939114"/>
          </a:xfrm>
        </p:spPr>
        <p:txBody>
          <a:bodyPr/>
          <a:lstStyle/>
          <a:p>
            <a:r>
              <a:rPr lang="en-CA" dirty="0"/>
              <a:t>Technical data handbook</a:t>
            </a:r>
            <a:br>
              <a:rPr lang="en-CA" dirty="0">
                <a:solidFill>
                  <a:schemeClr val="bg1">
                    <a:lumMod val="75000"/>
                  </a:schemeClr>
                </a:solidFill>
              </a:rPr>
            </a:br>
            <a:r>
              <a:rPr lang="en-CA" dirty="0">
                <a:solidFill>
                  <a:schemeClr val="bg1">
                    <a:lumMod val="75000"/>
                  </a:schemeClr>
                </a:solidFill>
              </a:rPr>
              <a:t>Capacity </a:t>
            </a:r>
            <a:r>
              <a:rPr lang="en-US" dirty="0">
                <a:solidFill>
                  <a:schemeClr val="bg1">
                    <a:lumMod val="75000"/>
                  </a:schemeClr>
                </a:solidFill>
              </a:rPr>
              <a:t>definitions</a:t>
            </a:r>
            <a:endParaRPr lang="en-US" dirty="0"/>
          </a:p>
        </p:txBody>
      </p:sp>
      <p:sp>
        <p:nvSpPr>
          <p:cNvPr id="4" name="Content Placeholder 2"/>
          <p:cNvSpPr>
            <a:spLocks noGrp="1"/>
          </p:cNvSpPr>
          <p:nvPr>
            <p:ph idx="1"/>
          </p:nvPr>
        </p:nvSpPr>
        <p:spPr>
          <a:xfrm>
            <a:off x="529389" y="1241659"/>
            <a:ext cx="9340589" cy="3627501"/>
          </a:xfrm>
        </p:spPr>
        <p:txBody>
          <a:bodyPr/>
          <a:lstStyle/>
          <a:p>
            <a:pPr marL="346075" lvl="2" indent="-346075">
              <a:lnSpc>
                <a:spcPct val="90000"/>
              </a:lnSpc>
              <a:spcBef>
                <a:spcPct val="50000"/>
              </a:spcBef>
              <a:buClr>
                <a:schemeClr val="accent1"/>
              </a:buClr>
              <a:buFont typeface="Wingdings" panose="05000000000000000000" pitchFamily="2" charset="2"/>
              <a:buChar char="§"/>
            </a:pPr>
            <a:r>
              <a:rPr lang="en-US" altLang="en-US" sz="2000" b="1" dirty="0"/>
              <a:t>Inside Diameter: </a:t>
            </a:r>
            <a:r>
              <a:rPr lang="en-US" altLang="en-US" sz="2000" dirty="0"/>
              <a:t>A straight line that passes through the center of a circle or pipe with both its ends on the inside of the pipe. This is denoted as “ID”. This is measured in millimeters or inches.</a:t>
            </a:r>
          </a:p>
          <a:p>
            <a:pPr eaLnBrk="1" hangingPunct="1">
              <a:lnSpc>
                <a:spcPct val="90000"/>
              </a:lnSpc>
            </a:pPr>
            <a:endParaRPr lang="en-US" altLang="en-US" sz="2050" dirty="0"/>
          </a:p>
        </p:txBody>
      </p:sp>
      <p:grpSp>
        <p:nvGrpSpPr>
          <p:cNvPr id="24" name="Group 23"/>
          <p:cNvGrpSpPr/>
          <p:nvPr/>
        </p:nvGrpSpPr>
        <p:grpSpPr>
          <a:xfrm>
            <a:off x="4557707" y="2740029"/>
            <a:ext cx="3282649" cy="3697169"/>
            <a:chOff x="2244278" y="586820"/>
            <a:chExt cx="4689922" cy="5674431"/>
          </a:xfrm>
        </p:grpSpPr>
        <p:sp>
          <p:nvSpPr>
            <p:cNvPr id="14" name="Rectangle 2"/>
            <p:cNvSpPr>
              <a:spLocks noChangeArrowheads="1"/>
            </p:cNvSpPr>
            <p:nvPr/>
          </p:nvSpPr>
          <p:spPr bwMode="auto">
            <a:xfrm>
              <a:off x="2362200" y="4343401"/>
              <a:ext cx="4572000" cy="191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endParaRPr lang="en-US" altLang="en-US" b="1" dirty="0"/>
            </a:p>
            <a:p>
              <a:pPr algn="ctr">
                <a:lnSpc>
                  <a:spcPct val="70000"/>
                </a:lnSpc>
                <a:spcBef>
                  <a:spcPct val="50000"/>
                </a:spcBef>
              </a:pPr>
              <a:endParaRPr lang="en-US" altLang="en-US" sz="3600" b="1" dirty="0"/>
            </a:p>
          </p:txBody>
        </p:sp>
        <p:sp>
          <p:nvSpPr>
            <p:cNvPr id="15" name="Text Box 4"/>
            <p:cNvSpPr txBox="1">
              <a:spLocks noChangeArrowheads="1"/>
            </p:cNvSpPr>
            <p:nvPr/>
          </p:nvSpPr>
          <p:spPr bwMode="auto">
            <a:xfrm>
              <a:off x="3671450" y="586820"/>
              <a:ext cx="1090597" cy="637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sz="1050" b="1" dirty="0"/>
                <a:t>Inner </a:t>
              </a:r>
            </a:p>
            <a:p>
              <a:pPr algn="ctr"/>
              <a:r>
                <a:rPr lang="en-US" altLang="en-US" sz="1050" b="1" dirty="0"/>
                <a:t>Diameter</a:t>
              </a:r>
            </a:p>
          </p:txBody>
        </p:sp>
        <p:pic>
          <p:nvPicPr>
            <p:cNvPr id="16" name="Picture 3" descr="Outter 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4278" y="1556414"/>
              <a:ext cx="3944938"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Line 5"/>
            <p:cNvSpPr>
              <a:spLocks noChangeShapeType="1"/>
            </p:cNvSpPr>
            <p:nvPr/>
          </p:nvSpPr>
          <p:spPr bwMode="auto">
            <a:xfrm flipV="1">
              <a:off x="3429000" y="1123950"/>
              <a:ext cx="0" cy="11477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8" name="Line 6"/>
            <p:cNvSpPr>
              <a:spLocks noChangeShapeType="1"/>
            </p:cNvSpPr>
            <p:nvPr/>
          </p:nvSpPr>
          <p:spPr bwMode="auto">
            <a:xfrm flipV="1">
              <a:off x="5062538" y="1123950"/>
              <a:ext cx="0" cy="11477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9" name="Line 7"/>
            <p:cNvSpPr>
              <a:spLocks noChangeShapeType="1"/>
            </p:cNvSpPr>
            <p:nvPr/>
          </p:nvSpPr>
          <p:spPr bwMode="auto">
            <a:xfrm>
              <a:off x="3511549" y="1444050"/>
              <a:ext cx="1470024" cy="0"/>
            </a:xfrm>
            <a:prstGeom prst="line">
              <a:avLst/>
            </a:prstGeom>
            <a:noFill/>
            <a:ln w="190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Tree>
    <p:extLst>
      <p:ext uri="{BB962C8B-B14F-4D97-AF65-F5344CB8AC3E}">
        <p14:creationId xmlns:p14="http://schemas.microsoft.com/office/powerpoint/2010/main" val="72550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785"/>
            <a:ext cx="10621805" cy="876301"/>
          </a:xfrm>
        </p:spPr>
        <p:txBody>
          <a:bodyPr/>
          <a:lstStyle/>
          <a:p>
            <a:r>
              <a:rPr lang="en-CA" dirty="0"/>
              <a:t>Technical data handbook</a:t>
            </a:r>
            <a:br>
              <a:rPr lang="en-CA" dirty="0">
                <a:solidFill>
                  <a:schemeClr val="bg1">
                    <a:lumMod val="75000"/>
                  </a:schemeClr>
                </a:solidFill>
              </a:rPr>
            </a:br>
            <a:r>
              <a:rPr lang="en-CA" dirty="0">
                <a:solidFill>
                  <a:schemeClr val="bg1">
                    <a:lumMod val="75000"/>
                  </a:schemeClr>
                </a:solidFill>
              </a:rPr>
              <a:t>Capacity </a:t>
            </a:r>
            <a:r>
              <a:rPr lang="en-US" dirty="0">
                <a:solidFill>
                  <a:schemeClr val="bg1">
                    <a:lumMod val="75000"/>
                  </a:schemeClr>
                </a:solidFill>
              </a:rPr>
              <a:t>definitions</a:t>
            </a:r>
            <a:endParaRPr lang="en-US" dirty="0"/>
          </a:p>
        </p:txBody>
      </p:sp>
      <p:sp>
        <p:nvSpPr>
          <p:cNvPr id="5" name="Content Placeholder 2"/>
          <p:cNvSpPr>
            <a:spLocks noGrp="1"/>
          </p:cNvSpPr>
          <p:nvPr>
            <p:ph idx="1"/>
          </p:nvPr>
        </p:nvSpPr>
        <p:spPr>
          <a:xfrm>
            <a:off x="500514" y="1203158"/>
            <a:ext cx="9740766" cy="1095854"/>
          </a:xfrm>
        </p:spPr>
        <p:txBody>
          <a:bodyPr/>
          <a:lstStyle/>
          <a:p>
            <a:pPr marL="346075" lvl="2" indent="-346075">
              <a:lnSpc>
                <a:spcPct val="90000"/>
              </a:lnSpc>
              <a:spcBef>
                <a:spcPct val="50000"/>
              </a:spcBef>
              <a:buClr>
                <a:schemeClr val="accent1"/>
              </a:buClr>
              <a:buFont typeface="Wingdings" panose="05000000000000000000" pitchFamily="2" charset="2"/>
              <a:buChar char="§"/>
            </a:pPr>
            <a:r>
              <a:rPr lang="en-US" altLang="en-US" sz="2000" b="1" dirty="0"/>
              <a:t>Radius:</a:t>
            </a:r>
            <a:r>
              <a:rPr lang="en-US" altLang="en-US" sz="2000" dirty="0"/>
              <a:t> The distance from the center of a circle or pipe, in a straight line, to its edge. The radius is half of the diameter and is measured in millimeters or inches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5761" y="3193843"/>
            <a:ext cx="1707025" cy="2587634"/>
          </a:xfrm>
          <a:prstGeom prst="rect">
            <a:avLst/>
          </a:prstGeom>
        </p:spPr>
      </p:pic>
      <p:cxnSp>
        <p:nvCxnSpPr>
          <p:cNvPr id="9" name="Straight Arrow Connector 8"/>
          <p:cNvCxnSpPr>
            <a:stCxn id="13" idx="3"/>
          </p:cNvCxnSpPr>
          <p:nvPr/>
        </p:nvCxnSpPr>
        <p:spPr>
          <a:xfrm>
            <a:off x="4205019" y="3263087"/>
            <a:ext cx="1242589" cy="2864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5613862" y="3757354"/>
            <a:ext cx="1105594" cy="7303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 Box 4"/>
          <p:cNvSpPr txBox="1">
            <a:spLocks noChangeArrowheads="1"/>
          </p:cNvSpPr>
          <p:nvPr/>
        </p:nvSpPr>
        <p:spPr bwMode="auto">
          <a:xfrm>
            <a:off x="3242896" y="3136129"/>
            <a:ext cx="9621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sz="1050" b="1" dirty="0"/>
              <a:t>Radius (OD)</a:t>
            </a:r>
          </a:p>
        </p:txBody>
      </p:sp>
      <p:sp>
        <p:nvSpPr>
          <p:cNvPr id="14" name="Text Box 4"/>
          <p:cNvSpPr txBox="1">
            <a:spLocks noChangeArrowheads="1"/>
          </p:cNvSpPr>
          <p:nvPr/>
        </p:nvSpPr>
        <p:spPr bwMode="auto">
          <a:xfrm>
            <a:off x="6719456" y="4360702"/>
            <a:ext cx="89479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en-US" sz="1050" b="1" dirty="0"/>
              <a:t>Radius (ID)</a:t>
            </a:r>
          </a:p>
        </p:txBody>
      </p:sp>
    </p:spTree>
    <p:extLst>
      <p:ext uri="{BB962C8B-B14F-4D97-AF65-F5344CB8AC3E}">
        <p14:creationId xmlns:p14="http://schemas.microsoft.com/office/powerpoint/2010/main" val="258550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1213"/>
            <a:ext cx="10621806" cy="830127"/>
          </a:xfrm>
        </p:spPr>
        <p:txBody>
          <a:bodyPr/>
          <a:lstStyle/>
          <a:p>
            <a:r>
              <a:rPr lang="en-CA" dirty="0"/>
              <a:t>Technical data handbook</a:t>
            </a:r>
            <a:br>
              <a:rPr lang="en-CA" dirty="0">
                <a:solidFill>
                  <a:schemeClr val="bg1">
                    <a:lumMod val="75000"/>
                  </a:schemeClr>
                </a:solidFill>
              </a:rPr>
            </a:br>
            <a:r>
              <a:rPr lang="en-CA" dirty="0">
                <a:solidFill>
                  <a:schemeClr val="bg1">
                    <a:lumMod val="75000"/>
                  </a:schemeClr>
                </a:solidFill>
              </a:rPr>
              <a:t>Capacity </a:t>
            </a:r>
            <a:r>
              <a:rPr lang="en-US" dirty="0">
                <a:solidFill>
                  <a:schemeClr val="bg1">
                    <a:lumMod val="75000"/>
                  </a:schemeClr>
                </a:solidFill>
              </a:rPr>
              <a:t>definitions</a:t>
            </a:r>
            <a:endParaRPr lang="en-US" dirty="0"/>
          </a:p>
        </p:txBody>
      </p:sp>
      <p:sp>
        <p:nvSpPr>
          <p:cNvPr id="3" name="TextBox 2"/>
          <p:cNvSpPr txBox="1"/>
          <p:nvPr/>
        </p:nvSpPr>
        <p:spPr>
          <a:xfrm>
            <a:off x="500514" y="1193534"/>
            <a:ext cx="9361153" cy="660181"/>
          </a:xfrm>
          <a:prstGeom prst="rect">
            <a:avLst/>
          </a:prstGeom>
          <a:noFill/>
        </p:spPr>
        <p:txBody>
          <a:bodyPr wrap="square" rtlCol="0">
            <a:spAutoFit/>
          </a:bodyPr>
          <a:lstStyle/>
          <a:p>
            <a:pPr marL="346075" lvl="2" indent="-346075">
              <a:lnSpc>
                <a:spcPct val="90000"/>
              </a:lnSpc>
              <a:spcBef>
                <a:spcPct val="50000"/>
              </a:spcBef>
              <a:buClr>
                <a:schemeClr val="accent1"/>
              </a:buClr>
              <a:buFont typeface="Wingdings" panose="05000000000000000000" pitchFamily="2" charset="2"/>
              <a:buChar char="§"/>
            </a:pPr>
            <a:r>
              <a:rPr lang="en-US" altLang="en-US" sz="2000" b="1" dirty="0">
                <a:solidFill>
                  <a:schemeClr val="tx1"/>
                </a:solidFill>
                <a:latin typeface="Arial Narrow" panose="020B0606020202030204" pitchFamily="34" charset="0"/>
              </a:rPr>
              <a:t>Pipe Weight</a:t>
            </a:r>
            <a:r>
              <a:rPr lang="en-US" altLang="en-US" sz="2000" dirty="0">
                <a:solidFill>
                  <a:schemeClr val="tx1"/>
                </a:solidFill>
                <a:latin typeface="Arial Narrow" panose="020B0606020202030204" pitchFamily="34" charset="0"/>
              </a:rPr>
              <a:t>:  The weight of a pipe per unit of length.  The heavier the pipe, the thicker the wall, and subsequently smaller the capacity.</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6010" y="2217122"/>
            <a:ext cx="6192899" cy="3668289"/>
          </a:xfrm>
          <a:prstGeom prst="rect">
            <a:avLst/>
          </a:prstGeom>
        </p:spPr>
      </p:pic>
    </p:spTree>
    <p:extLst>
      <p:ext uri="{BB962C8B-B14F-4D97-AF65-F5344CB8AC3E}">
        <p14:creationId xmlns:p14="http://schemas.microsoft.com/office/powerpoint/2010/main" val="164524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Supervisor in TRAINING</a:t>
            </a:r>
            <a:br>
              <a:rPr lang="en-CA" dirty="0"/>
            </a:br>
            <a:r>
              <a:rPr lang="en-CA" dirty="0">
                <a:solidFill>
                  <a:schemeClr val="bg1">
                    <a:lumMod val="65000"/>
                  </a:schemeClr>
                </a:solidFill>
              </a:rPr>
              <a:t>General introduction</a:t>
            </a:r>
            <a:endParaRPr lang="en-CA" dirty="0"/>
          </a:p>
        </p:txBody>
      </p:sp>
      <p:sp>
        <p:nvSpPr>
          <p:cNvPr id="3" name="Content Placeholder 2"/>
          <p:cNvSpPr>
            <a:spLocks noGrp="1"/>
          </p:cNvSpPr>
          <p:nvPr>
            <p:ph idx="1"/>
          </p:nvPr>
        </p:nvSpPr>
        <p:spPr>
          <a:xfrm>
            <a:off x="342900" y="1236133"/>
            <a:ext cx="9967381" cy="5169961"/>
          </a:xfrm>
        </p:spPr>
        <p:txBody>
          <a:bodyPr/>
          <a:lstStyle/>
          <a:p>
            <a:pPr marL="271463" lvl="1" indent="-271463">
              <a:buClr>
                <a:schemeClr val="accent1"/>
              </a:buClr>
              <a:buFont typeface="Wingdings" pitchFamily="2" charset="2"/>
              <a:buChar char="§"/>
            </a:pPr>
            <a:r>
              <a:rPr lang="en-CA" dirty="0">
                <a:ea typeface="+mn-ea"/>
              </a:rPr>
              <a:t>Journey Management</a:t>
            </a:r>
          </a:p>
          <a:p>
            <a:pPr marL="271463" lvl="1" indent="-271463">
              <a:buClr>
                <a:schemeClr val="accent1"/>
              </a:buClr>
              <a:buFont typeface="Wingdings" pitchFamily="2" charset="2"/>
              <a:buChar char="§"/>
            </a:pPr>
            <a:r>
              <a:rPr lang="en-CA" dirty="0">
                <a:ea typeface="+mn-ea"/>
              </a:rPr>
              <a:t>Hotels </a:t>
            </a:r>
          </a:p>
          <a:p>
            <a:pPr marL="271463" lvl="1" indent="-271463">
              <a:buClr>
                <a:schemeClr val="accent1"/>
              </a:buClr>
              <a:buFont typeface="Wingdings" pitchFamily="2" charset="2"/>
              <a:buChar char="§"/>
            </a:pPr>
            <a:r>
              <a:rPr lang="en-CA" dirty="0">
                <a:ea typeface="+mn-ea"/>
              </a:rPr>
              <a:t>Breaks and Meals</a:t>
            </a:r>
          </a:p>
          <a:p>
            <a:pPr marL="449263" lvl="2" indent="-271463">
              <a:buClr>
                <a:schemeClr val="accent1"/>
              </a:buClr>
              <a:buFont typeface="Wingdings" pitchFamily="2" charset="2"/>
              <a:buChar char="§"/>
            </a:pPr>
            <a:r>
              <a:rPr lang="en-CA" sz="2000" dirty="0">
                <a:ea typeface="+mn-ea"/>
              </a:rPr>
              <a:t>Breakfast – Continental provided by the hotel</a:t>
            </a:r>
          </a:p>
          <a:p>
            <a:pPr marL="449263" lvl="2" indent="-271463">
              <a:buClr>
                <a:schemeClr val="accent1"/>
              </a:buClr>
              <a:buFont typeface="Wingdings" pitchFamily="2" charset="2"/>
              <a:buChar char="§"/>
            </a:pPr>
            <a:r>
              <a:rPr lang="en-CA" sz="2000" dirty="0">
                <a:ea typeface="+mn-ea"/>
              </a:rPr>
              <a:t>Lunch – Provided by Sanjel at Red Deer Shop</a:t>
            </a:r>
          </a:p>
          <a:p>
            <a:pPr marL="449263" lvl="2" indent="-271463">
              <a:buClr>
                <a:schemeClr val="accent1"/>
              </a:buClr>
              <a:buFont typeface="Wingdings" pitchFamily="2" charset="2"/>
              <a:buChar char="§"/>
            </a:pPr>
            <a:r>
              <a:rPr lang="en-US" sz="2000" dirty="0">
                <a:ea typeface="+mn-ea"/>
              </a:rPr>
              <a:t>Dinner is available at the hotel. Each employee is authorized to charge a maximum of $25.00 per day (including gratuity) for dinner to their room. No Alcohol is to be included in this amount. Anything over the $25.00 limit will be the responsibility of the employee. Please </a:t>
            </a:r>
            <a:r>
              <a:rPr lang="en-US" sz="2000" b="1" u="sng" dirty="0">
                <a:ea typeface="+mn-ea"/>
              </a:rPr>
              <a:t>Note: Employees will not be permitted to claim expenses while attending this course.</a:t>
            </a:r>
          </a:p>
          <a:p>
            <a:pPr lvl="1"/>
            <a:endParaRPr lang="en-CA" dirty="0"/>
          </a:p>
          <a:p>
            <a:endParaRPr lang="en-CA" sz="2000" dirty="0"/>
          </a:p>
          <a:p>
            <a:pPr marL="271463" lvl="1" indent="0">
              <a:buNone/>
            </a:pPr>
            <a:endParaRPr lang="en-CA" dirty="0"/>
          </a:p>
        </p:txBody>
      </p:sp>
      <p:cxnSp>
        <p:nvCxnSpPr>
          <p:cNvPr id="11" name="Straight Connector 10"/>
          <p:cNvCxnSpPr/>
          <p:nvPr/>
        </p:nvCxnSpPr>
        <p:spPr>
          <a:xfrm>
            <a:off x="1524000" y="1124744"/>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91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1785"/>
            <a:ext cx="10621806" cy="876301"/>
          </a:xfrm>
        </p:spPr>
        <p:txBody>
          <a:bodyPr/>
          <a:lstStyle/>
          <a:p>
            <a:r>
              <a:rPr lang="en-CA" dirty="0"/>
              <a:t>Technical data handbook</a:t>
            </a:r>
            <a:br>
              <a:rPr lang="en-CA" dirty="0">
                <a:solidFill>
                  <a:schemeClr val="bg1">
                    <a:lumMod val="75000"/>
                  </a:schemeClr>
                </a:solidFill>
              </a:rPr>
            </a:br>
            <a:r>
              <a:rPr lang="en-CA" dirty="0">
                <a:solidFill>
                  <a:schemeClr val="bg1">
                    <a:lumMod val="75000"/>
                  </a:schemeClr>
                </a:solidFill>
              </a:rPr>
              <a:t>Capacity </a:t>
            </a:r>
            <a:r>
              <a:rPr lang="en-US" dirty="0">
                <a:solidFill>
                  <a:schemeClr val="bg1">
                    <a:lumMod val="75000"/>
                  </a:schemeClr>
                </a:solidFill>
              </a:rPr>
              <a:t>definitions</a:t>
            </a:r>
            <a:endParaRPr lang="en-US" dirty="0"/>
          </a:p>
        </p:txBody>
      </p:sp>
      <p:sp>
        <p:nvSpPr>
          <p:cNvPr id="4" name="Content Placeholder 2"/>
          <p:cNvSpPr>
            <a:spLocks noGrp="1"/>
          </p:cNvSpPr>
          <p:nvPr>
            <p:ph idx="1"/>
          </p:nvPr>
        </p:nvSpPr>
        <p:spPr>
          <a:xfrm>
            <a:off x="539015" y="1124745"/>
            <a:ext cx="9962730" cy="828747"/>
          </a:xfrm>
        </p:spPr>
        <p:txBody>
          <a:bodyPr/>
          <a:lstStyle/>
          <a:p>
            <a:pPr marL="346075" lvl="2" indent="-346075">
              <a:lnSpc>
                <a:spcPct val="90000"/>
              </a:lnSpc>
              <a:spcBef>
                <a:spcPct val="50000"/>
              </a:spcBef>
              <a:buClr>
                <a:schemeClr val="accent1"/>
              </a:buClr>
              <a:buFont typeface="Wingdings" panose="05000000000000000000" pitchFamily="2" charset="2"/>
              <a:buChar char="§"/>
            </a:pPr>
            <a:r>
              <a:rPr lang="en-US" altLang="en-US" sz="2000" b="1" dirty="0"/>
              <a:t>Annulus: </a:t>
            </a:r>
            <a:r>
              <a:rPr lang="en-US" altLang="en-US" sz="2000" dirty="0"/>
              <a:t>The spacing between two strings of pipe (one inside the other) or between the pipe and wall of an open hole.</a:t>
            </a:r>
          </a:p>
          <a:p>
            <a:pPr eaLnBrk="1" hangingPunct="1">
              <a:lnSpc>
                <a:spcPct val="90000"/>
              </a:lnSpc>
            </a:pPr>
            <a:endParaRPr lang="en-US" altLang="en-US" sz="2050" dirty="0"/>
          </a:p>
        </p:txBody>
      </p:sp>
      <p:grpSp>
        <p:nvGrpSpPr>
          <p:cNvPr id="25" name="Group 24"/>
          <p:cNvGrpSpPr/>
          <p:nvPr/>
        </p:nvGrpSpPr>
        <p:grpSpPr>
          <a:xfrm>
            <a:off x="4681741" y="2201934"/>
            <a:ext cx="2295971" cy="3668886"/>
            <a:chOff x="5930900" y="1890880"/>
            <a:chExt cx="3070225" cy="4325770"/>
          </a:xfrm>
        </p:grpSpPr>
        <p:pic>
          <p:nvPicPr>
            <p:cNvPr id="26" name="Picture 3" descr="Annular Volume"/>
            <p:cNvPicPr>
              <a:picLocks noChangeAspect="1" noChangeArrowheads="1"/>
            </p:cNvPicPr>
            <p:nvPr/>
          </p:nvPicPr>
          <p:blipFill>
            <a:blip r:embed="rId2">
              <a:extLst>
                <a:ext uri="{28A0092B-C50C-407E-A947-70E740481C1C}">
                  <a14:useLocalDpi xmlns:a14="http://schemas.microsoft.com/office/drawing/2010/main" val="0"/>
                </a:ext>
              </a:extLst>
            </a:blip>
            <a:srcRect l="12726" t="2837" r="14011" b="3258"/>
            <a:stretch>
              <a:fillRect/>
            </a:stretch>
          </p:blipFill>
          <p:spPr bwMode="auto">
            <a:xfrm>
              <a:off x="5930900" y="2209800"/>
              <a:ext cx="3070225" cy="400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Straight Arrow Connector 26"/>
            <p:cNvCxnSpPr/>
            <p:nvPr/>
          </p:nvCxnSpPr>
          <p:spPr>
            <a:xfrm flipH="1">
              <a:off x="7858125" y="2012950"/>
              <a:ext cx="533400" cy="685800"/>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a:spLocks noChangeArrowheads="1"/>
            </p:cNvSpPr>
            <p:nvPr/>
          </p:nvSpPr>
          <p:spPr bwMode="auto">
            <a:xfrm>
              <a:off x="7466012" y="1890880"/>
              <a:ext cx="1458913" cy="308449"/>
            </a:xfrm>
            <a:prstGeom prst="rect">
              <a:avLst/>
            </a:prstGeom>
            <a:solidFill>
              <a:schemeClr val="bg1"/>
            </a:solidFill>
            <a:ln w="12700">
              <a:noFill/>
              <a:miter lim="800000"/>
              <a:headEnd/>
              <a:tailEnd/>
            </a:ln>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100" b="1" dirty="0"/>
                <a:t>Annulus</a:t>
              </a:r>
            </a:p>
          </p:txBody>
        </p:sp>
      </p:grpSp>
    </p:spTree>
    <p:extLst>
      <p:ext uri="{BB962C8B-B14F-4D97-AF65-F5344CB8AC3E}">
        <p14:creationId xmlns:p14="http://schemas.microsoft.com/office/powerpoint/2010/main" val="73266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11212"/>
            <a:ext cx="10621806" cy="827902"/>
          </a:xfrm>
        </p:spPr>
        <p:txBody>
          <a:bodyPr/>
          <a:lstStyle/>
          <a:p>
            <a:r>
              <a:rPr lang="en-CA" dirty="0"/>
              <a:t>Technical data handbook</a:t>
            </a:r>
            <a:br>
              <a:rPr lang="en-CA" dirty="0">
                <a:solidFill>
                  <a:schemeClr val="bg1">
                    <a:lumMod val="75000"/>
                  </a:schemeClr>
                </a:solidFill>
              </a:rPr>
            </a:br>
            <a:r>
              <a:rPr lang="en-CA" dirty="0">
                <a:solidFill>
                  <a:schemeClr val="bg1">
                    <a:lumMod val="75000"/>
                  </a:schemeClr>
                </a:solidFill>
              </a:rPr>
              <a:t>Capacity </a:t>
            </a:r>
            <a:r>
              <a:rPr lang="en-US" dirty="0">
                <a:solidFill>
                  <a:schemeClr val="bg1">
                    <a:lumMod val="75000"/>
                  </a:schemeClr>
                </a:solidFill>
              </a:rPr>
              <a:t>definitions</a:t>
            </a:r>
            <a:endParaRPr lang="en-US" dirty="0"/>
          </a:p>
        </p:txBody>
      </p:sp>
      <p:sp>
        <p:nvSpPr>
          <p:cNvPr id="4" name="Content Placeholder 2"/>
          <p:cNvSpPr>
            <a:spLocks noGrp="1"/>
          </p:cNvSpPr>
          <p:nvPr>
            <p:ph idx="1"/>
          </p:nvPr>
        </p:nvSpPr>
        <p:spPr>
          <a:xfrm>
            <a:off x="539015" y="1124744"/>
            <a:ext cx="10183528" cy="1136318"/>
          </a:xfrm>
        </p:spPr>
        <p:txBody>
          <a:bodyPr/>
          <a:lstStyle/>
          <a:p>
            <a:pPr marL="342900" lvl="2" indent="-342900">
              <a:lnSpc>
                <a:spcPct val="90000"/>
              </a:lnSpc>
              <a:spcBef>
                <a:spcPct val="50000"/>
              </a:spcBef>
              <a:buClr>
                <a:schemeClr val="accent1"/>
              </a:buClr>
              <a:buFont typeface="Wingdings" panose="05000000000000000000" pitchFamily="2" charset="2"/>
              <a:buChar char="§"/>
            </a:pPr>
            <a:r>
              <a:rPr lang="en-US" altLang="en-US" sz="2000" b="1" dirty="0"/>
              <a:t>Open Hole: </a:t>
            </a:r>
            <a:r>
              <a:rPr lang="en-US" altLang="en-US" sz="2000" dirty="0"/>
              <a:t>The hole created when a drilling rig bores through the formation.  The size of the open hole will be determined by the size of the drill bit selected. This is measured in millimeters.  </a:t>
            </a:r>
          </a:p>
          <a:p>
            <a:pPr marL="0" indent="0">
              <a:lnSpc>
                <a:spcPct val="90000"/>
              </a:lnSpc>
              <a:buNone/>
            </a:pPr>
            <a:endParaRPr lang="en-US" altLang="en-US" dirty="0"/>
          </a:p>
        </p:txBody>
      </p:sp>
      <p:pic>
        <p:nvPicPr>
          <p:cNvPr id="5" name="Picture 4">
            <a:extLst>
              <a:ext uri="{FF2B5EF4-FFF2-40B4-BE49-F238E27FC236}">
                <a16:creationId xmlns:a16="http://schemas.microsoft.com/office/drawing/2014/main" id="{C7C9E99C-5D97-441C-A06E-022736289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5074" y="1863513"/>
            <a:ext cx="3171409" cy="4450790"/>
          </a:xfrm>
          <a:prstGeom prst="rect">
            <a:avLst/>
          </a:prstGeom>
        </p:spPr>
      </p:pic>
    </p:spTree>
    <p:extLst>
      <p:ext uri="{BB962C8B-B14F-4D97-AF65-F5344CB8AC3E}">
        <p14:creationId xmlns:p14="http://schemas.microsoft.com/office/powerpoint/2010/main" val="127678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1899"/>
            <a:ext cx="10621806" cy="906187"/>
          </a:xfrm>
        </p:spPr>
        <p:txBody>
          <a:bodyPr/>
          <a:lstStyle/>
          <a:p>
            <a:r>
              <a:rPr lang="en-CA" dirty="0"/>
              <a:t>Technical data handbook</a:t>
            </a:r>
            <a:br>
              <a:rPr lang="en-CA" dirty="0">
                <a:solidFill>
                  <a:schemeClr val="bg1">
                    <a:lumMod val="75000"/>
                  </a:schemeClr>
                </a:solidFill>
              </a:rPr>
            </a:br>
            <a:r>
              <a:rPr lang="en-CA" dirty="0">
                <a:solidFill>
                  <a:schemeClr val="bg1">
                    <a:lumMod val="75000"/>
                  </a:schemeClr>
                </a:solidFill>
              </a:rPr>
              <a:t>handbook-Capacity </a:t>
            </a:r>
            <a:endParaRPr lang="en-US" dirty="0"/>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21013" y="1876927"/>
            <a:ext cx="5416295" cy="3709228"/>
          </a:xfrm>
        </p:spPr>
      </p:pic>
      <p:sp>
        <p:nvSpPr>
          <p:cNvPr id="5" name="Content Placeholder 2"/>
          <p:cNvSpPr>
            <a:spLocks noGrp="1"/>
          </p:cNvSpPr>
          <p:nvPr>
            <p:ph idx="1"/>
          </p:nvPr>
        </p:nvSpPr>
        <p:spPr>
          <a:xfrm>
            <a:off x="510139" y="1124745"/>
            <a:ext cx="9758850" cy="906187"/>
          </a:xfrm>
        </p:spPr>
        <p:txBody>
          <a:bodyPr/>
          <a:lstStyle/>
          <a:p>
            <a:pPr marL="342900" lvl="2" indent="-342900">
              <a:lnSpc>
                <a:spcPct val="90000"/>
              </a:lnSpc>
              <a:spcBef>
                <a:spcPct val="50000"/>
              </a:spcBef>
              <a:buClr>
                <a:schemeClr val="accent1"/>
              </a:buClr>
              <a:buFont typeface="Wingdings" panose="05000000000000000000" pitchFamily="2" charset="2"/>
              <a:buChar char="§"/>
            </a:pPr>
            <a:r>
              <a:rPr lang="en-US" altLang="en-US" sz="2000" b="1" dirty="0"/>
              <a:t>Section 1 of the handbook contains capacities of various sizes and types of pipe.</a:t>
            </a:r>
            <a:endParaRPr lang="en-US" altLang="en-US" sz="2000" dirty="0"/>
          </a:p>
          <a:p>
            <a:pPr marL="0" indent="0">
              <a:lnSpc>
                <a:spcPct val="90000"/>
              </a:lnSpc>
              <a:buNone/>
            </a:pPr>
            <a:endParaRPr lang="en-US" altLang="en-US" sz="2500" dirty="0"/>
          </a:p>
        </p:txBody>
      </p:sp>
    </p:spTree>
    <p:extLst>
      <p:ext uri="{BB962C8B-B14F-4D97-AF65-F5344CB8AC3E}">
        <p14:creationId xmlns:p14="http://schemas.microsoft.com/office/powerpoint/2010/main" val="322493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094" y="1047403"/>
            <a:ext cx="3133989" cy="3100648"/>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311" y="3513479"/>
            <a:ext cx="3341543" cy="2513249"/>
          </a:xfrm>
          <a:prstGeom prst="rect">
            <a:avLst/>
          </a:prstGeom>
        </p:spPr>
      </p:pic>
      <p:sp>
        <p:nvSpPr>
          <p:cNvPr id="2" name="Title 1"/>
          <p:cNvSpPr>
            <a:spLocks noGrp="1"/>
          </p:cNvSpPr>
          <p:nvPr>
            <p:ph type="title"/>
          </p:nvPr>
        </p:nvSpPr>
        <p:spPr>
          <a:xfrm>
            <a:off x="1" y="0"/>
            <a:ext cx="10621806" cy="955963"/>
          </a:xfrm>
        </p:spPr>
        <p:txBody>
          <a:bodyPr/>
          <a:lstStyle/>
          <a:p>
            <a:r>
              <a:rPr lang="en-CA" dirty="0"/>
              <a:t>Technical data handbook</a:t>
            </a:r>
            <a:br>
              <a:rPr lang="en-CA" dirty="0">
                <a:solidFill>
                  <a:schemeClr val="bg1">
                    <a:lumMod val="75000"/>
                  </a:schemeClr>
                </a:solidFill>
              </a:rPr>
            </a:br>
            <a:r>
              <a:rPr lang="en-CA" dirty="0">
                <a:solidFill>
                  <a:schemeClr val="bg1">
                    <a:lumMod val="75000"/>
                  </a:schemeClr>
                </a:solidFill>
              </a:rPr>
              <a:t>handbook-Capacity</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4110" y="955964"/>
            <a:ext cx="3657600" cy="363015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2448" y="4024781"/>
            <a:ext cx="3609358" cy="2201452"/>
          </a:xfrm>
          <a:prstGeom prst="rect">
            <a:avLst/>
          </a:prstGeom>
        </p:spPr>
      </p:pic>
    </p:spTree>
    <p:extLst>
      <p:ext uri="{BB962C8B-B14F-4D97-AF65-F5344CB8AC3E}">
        <p14:creationId xmlns:p14="http://schemas.microsoft.com/office/powerpoint/2010/main" val="79195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6963" y="2070462"/>
            <a:ext cx="5459474" cy="4113752"/>
          </a:xfrm>
          <a:prstGeom prst="rect">
            <a:avLst/>
          </a:prstGeom>
        </p:spPr>
      </p:pic>
      <p:sp>
        <p:nvSpPr>
          <p:cNvPr id="9" name="TextBox 8"/>
          <p:cNvSpPr txBox="1"/>
          <p:nvPr/>
        </p:nvSpPr>
        <p:spPr>
          <a:xfrm>
            <a:off x="567891" y="404664"/>
            <a:ext cx="9632565" cy="1038746"/>
          </a:xfrm>
          <a:prstGeom prst="rect">
            <a:avLst/>
          </a:prstGeom>
          <a:noFill/>
        </p:spPr>
        <p:txBody>
          <a:bodyPr wrap="square" rtlCol="0">
            <a:spAutoFit/>
          </a:bodyPr>
          <a:lstStyle/>
          <a:p>
            <a:r>
              <a:rPr lang="en-US" sz="2000" dirty="0">
                <a:solidFill>
                  <a:schemeClr val="tx1"/>
                </a:solidFill>
                <a:latin typeface="Arial Narrow" panose="020B0606020202030204" pitchFamily="34" charset="0"/>
              </a:rPr>
              <a:t>Find the capacity factor of 114.3 mm casing that weighs 14.14 kg/m.</a:t>
            </a:r>
          </a:p>
          <a:p>
            <a:pPr marL="342900" indent="-342900">
              <a:buFont typeface="Wingdings" panose="05000000000000000000" pitchFamily="2" charset="2"/>
              <a:buChar char="Ø"/>
            </a:pPr>
            <a:r>
              <a:rPr lang="en-US" sz="2000" dirty="0">
                <a:solidFill>
                  <a:schemeClr val="tx1"/>
                </a:solidFill>
                <a:latin typeface="Arial Narrow" panose="020B0606020202030204" pitchFamily="34" charset="0"/>
              </a:rPr>
              <a:t>Handbook Section 1, Page 22 </a:t>
            </a:r>
          </a:p>
          <a:p>
            <a:pPr marL="342900" indent="-342900">
              <a:buFont typeface="Wingdings" panose="05000000000000000000" pitchFamily="2" charset="2"/>
              <a:buChar char="Ø"/>
            </a:pPr>
            <a:r>
              <a:rPr lang="en-US" sz="2000" dirty="0">
                <a:solidFill>
                  <a:schemeClr val="tx1"/>
                </a:solidFill>
                <a:latin typeface="Arial Narrow" panose="020B0606020202030204" pitchFamily="34" charset="0"/>
              </a:rPr>
              <a:t>The capacity is 0.008477 m³/m</a:t>
            </a:r>
          </a:p>
        </p:txBody>
      </p:sp>
      <p:sp>
        <p:nvSpPr>
          <p:cNvPr id="16" name="Rectangle 15"/>
          <p:cNvSpPr/>
          <p:nvPr/>
        </p:nvSpPr>
        <p:spPr>
          <a:xfrm>
            <a:off x="3647728" y="4621780"/>
            <a:ext cx="4608512" cy="319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4223792" y="4140888"/>
            <a:ext cx="4176465" cy="2723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7320136" y="2924944"/>
            <a:ext cx="1080120" cy="31683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320136" y="4068880"/>
            <a:ext cx="1080120" cy="41637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846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arn(inVertical)">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fade">
                                      <p:cBhvr>
                                        <p:cTn id="31"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30408" y="435085"/>
            <a:ext cx="8352928" cy="5324535"/>
          </a:xfrm>
          <a:prstGeom prst="rect">
            <a:avLst/>
          </a:prstGeom>
          <a:noFill/>
        </p:spPr>
        <p:txBody>
          <a:bodyPr wrap="square" rtlCol="0">
            <a:spAutoFit/>
          </a:bodyPr>
          <a:lstStyle/>
          <a:p>
            <a:r>
              <a:rPr lang="en-US" sz="2000" dirty="0">
                <a:solidFill>
                  <a:srgbClr val="6E273D"/>
                </a:solidFill>
                <a:latin typeface="Arial Narrow" panose="020B0606020202030204" pitchFamily="34" charset="0"/>
              </a:rPr>
              <a:t>Example 1</a:t>
            </a:r>
          </a:p>
          <a:p>
            <a:endParaRPr lang="en-US" sz="2000" dirty="0">
              <a:solidFill>
                <a:schemeClr val="tx1"/>
              </a:solidFill>
              <a:latin typeface="Arial Narrow" panose="020B0606020202030204" pitchFamily="34" charset="0"/>
            </a:endParaRPr>
          </a:p>
          <a:p>
            <a:r>
              <a:rPr lang="en-US" sz="2000" dirty="0">
                <a:solidFill>
                  <a:schemeClr val="tx1"/>
                </a:solidFill>
                <a:latin typeface="Arial Narrow" panose="020B0606020202030204" pitchFamily="34" charset="0"/>
              </a:rPr>
              <a:t>Calculate the volume of 2000 m of 73.0 mm, 14.1 kg/m EU tubing.</a:t>
            </a:r>
          </a:p>
          <a:p>
            <a:endParaRPr lang="en-US" sz="2000" dirty="0">
              <a:solidFill>
                <a:schemeClr val="tx1"/>
              </a:solidFill>
              <a:latin typeface="Arial Narrow" panose="020B0606020202030204" pitchFamily="34" charset="0"/>
            </a:endParaRPr>
          </a:p>
          <a:p>
            <a:pPr marL="457200" indent="-457200">
              <a:buFont typeface="+mj-lt"/>
              <a:buAutoNum type="arabicPeriod"/>
            </a:pPr>
            <a:r>
              <a:rPr lang="en-US" sz="2000" dirty="0">
                <a:solidFill>
                  <a:schemeClr val="tx1"/>
                </a:solidFill>
                <a:latin typeface="Arial Narrow" panose="020B0606020202030204" pitchFamily="34" charset="0"/>
              </a:rPr>
              <a:t>Find the page with 73 mm tubing (page 18) </a:t>
            </a:r>
          </a:p>
          <a:p>
            <a:pPr marL="457200" indent="-457200">
              <a:buFont typeface="+mj-lt"/>
              <a:buAutoNum type="arabicPeriod"/>
            </a:pPr>
            <a:r>
              <a:rPr lang="en-US" sz="2000" dirty="0">
                <a:solidFill>
                  <a:schemeClr val="tx1"/>
                </a:solidFill>
                <a:latin typeface="Arial Narrow" panose="020B0606020202030204" pitchFamily="34" charset="0"/>
              </a:rPr>
              <a:t>Find the row with 14.1 kg/m</a:t>
            </a:r>
          </a:p>
          <a:p>
            <a:pPr marL="457200" indent="-457200">
              <a:buFont typeface="+mj-lt"/>
              <a:buAutoNum type="arabicPeriod"/>
            </a:pPr>
            <a:r>
              <a:rPr lang="en-US" sz="2000" dirty="0">
                <a:solidFill>
                  <a:schemeClr val="tx1"/>
                </a:solidFill>
                <a:latin typeface="Arial Narrow" panose="020B0606020202030204" pitchFamily="34" charset="0"/>
              </a:rPr>
              <a:t>Locate the capacity number (0.002441 m³/m) </a:t>
            </a:r>
          </a:p>
          <a:p>
            <a:pPr marL="457200" indent="-457200">
              <a:buAutoNum type="arabicPeriod" startAt="4"/>
            </a:pPr>
            <a:r>
              <a:rPr lang="en-US" sz="2000" dirty="0">
                <a:solidFill>
                  <a:schemeClr val="tx1"/>
                </a:solidFill>
                <a:latin typeface="Arial Narrow" panose="020B0606020202030204" pitchFamily="34" charset="0"/>
              </a:rPr>
              <a:t>Depth x capacity = volume</a:t>
            </a:r>
          </a:p>
          <a:p>
            <a:pPr marL="457200" indent="-457200">
              <a:buAutoNum type="arabicPeriod" startAt="4"/>
            </a:pPr>
            <a:r>
              <a:rPr lang="en-US" sz="2000" dirty="0">
                <a:solidFill>
                  <a:schemeClr val="tx1"/>
                </a:solidFill>
                <a:latin typeface="Arial Narrow" panose="020B0606020202030204" pitchFamily="34" charset="0"/>
              </a:rPr>
              <a:t>2000 m x 0.002441 m³/m = 4.9 m³</a:t>
            </a:r>
          </a:p>
          <a:p>
            <a:pPr marL="457200" indent="-457200">
              <a:buAutoNum type="arabicPeriod" startAt="4"/>
            </a:pPr>
            <a:endParaRPr lang="en-US" sz="2000" dirty="0">
              <a:solidFill>
                <a:schemeClr val="tx1"/>
              </a:solidFill>
              <a:latin typeface="Arial Narrow" panose="020B0606020202030204" pitchFamily="34" charset="0"/>
            </a:endParaRPr>
          </a:p>
          <a:p>
            <a:endParaRPr lang="en-US" sz="2000" dirty="0">
              <a:solidFill>
                <a:schemeClr val="tx1"/>
              </a:solidFill>
              <a:latin typeface="Arial Narrow" panose="020B0606020202030204" pitchFamily="34" charset="0"/>
            </a:endParaRPr>
          </a:p>
          <a:p>
            <a:pPr marL="457200" indent="-457200">
              <a:buAutoNum type="arabicPeriod" startAt="4"/>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p:txBody>
      </p:sp>
      <p:sp>
        <p:nvSpPr>
          <p:cNvPr id="16" name="Rectangle 15"/>
          <p:cNvSpPr/>
          <p:nvPr/>
        </p:nvSpPr>
        <p:spPr>
          <a:xfrm>
            <a:off x="3647728" y="4621780"/>
            <a:ext cx="4608512" cy="319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64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30408" y="435086"/>
            <a:ext cx="8352928" cy="5386090"/>
          </a:xfrm>
          <a:prstGeom prst="rect">
            <a:avLst/>
          </a:prstGeom>
          <a:noFill/>
        </p:spPr>
        <p:txBody>
          <a:bodyPr wrap="square" rtlCol="0">
            <a:spAutoFit/>
          </a:bodyPr>
          <a:lstStyle/>
          <a:p>
            <a:r>
              <a:rPr lang="en-US" sz="2000" dirty="0">
                <a:solidFill>
                  <a:srgbClr val="6E273D"/>
                </a:solidFill>
                <a:latin typeface="Arial Narrow" panose="020B0606020202030204" pitchFamily="34" charset="0"/>
              </a:rPr>
              <a:t>Example 2</a:t>
            </a:r>
          </a:p>
          <a:p>
            <a:endParaRPr lang="en-US" sz="2000" dirty="0">
              <a:solidFill>
                <a:schemeClr val="tx1"/>
              </a:solidFill>
              <a:latin typeface="Arial Narrow" panose="020B0606020202030204" pitchFamily="34" charset="0"/>
            </a:endParaRPr>
          </a:p>
          <a:p>
            <a:r>
              <a:rPr lang="en-US" sz="2000" dirty="0">
                <a:solidFill>
                  <a:schemeClr val="tx1"/>
                </a:solidFill>
                <a:latin typeface="Arial Narrow" panose="020B0606020202030204" pitchFamily="34" charset="0"/>
              </a:rPr>
              <a:t>Calculate the volume of 615 m of 244.5 mm, 53.57 kg/m casing.</a:t>
            </a:r>
          </a:p>
          <a:p>
            <a:endParaRPr lang="en-US" sz="2000" dirty="0">
              <a:solidFill>
                <a:schemeClr val="tx1"/>
              </a:solidFill>
              <a:latin typeface="Arial Narrow" panose="020B0606020202030204" pitchFamily="34" charset="0"/>
            </a:endParaRPr>
          </a:p>
          <a:p>
            <a:pPr marL="457200" indent="-457200">
              <a:buFont typeface="+mj-lt"/>
              <a:buAutoNum type="arabicPeriod"/>
            </a:pPr>
            <a:r>
              <a:rPr lang="en-US" sz="2000" dirty="0">
                <a:solidFill>
                  <a:schemeClr val="tx1"/>
                </a:solidFill>
                <a:latin typeface="Arial Narrow" panose="020B0606020202030204" pitchFamily="34" charset="0"/>
              </a:rPr>
              <a:t>Check the casing capacities section for 244.5 mm (page 30)</a:t>
            </a:r>
          </a:p>
          <a:p>
            <a:pPr marL="457200" indent="-457200">
              <a:buFont typeface="+mj-lt"/>
              <a:buAutoNum type="arabicPeriod"/>
            </a:pPr>
            <a:r>
              <a:rPr lang="en-US" sz="2000" dirty="0">
                <a:solidFill>
                  <a:schemeClr val="tx1"/>
                </a:solidFill>
                <a:latin typeface="Arial Narrow" panose="020B0606020202030204" pitchFamily="34" charset="0"/>
              </a:rPr>
              <a:t>Find 53.57 kg/m in the weight column.</a:t>
            </a:r>
          </a:p>
          <a:p>
            <a:pPr marL="457200" indent="-457200">
              <a:buFont typeface="+mj-lt"/>
              <a:buAutoNum type="arabicPeriod"/>
            </a:pPr>
            <a:r>
              <a:rPr lang="en-US" sz="2000" dirty="0">
                <a:solidFill>
                  <a:schemeClr val="tx1"/>
                </a:solidFill>
                <a:latin typeface="Arial Narrow" panose="020B0606020202030204" pitchFamily="34" charset="0"/>
              </a:rPr>
              <a:t>Locate the capacity number in the right column (0.040325 m³/m) </a:t>
            </a:r>
          </a:p>
          <a:p>
            <a:pPr marL="457200" indent="-457200">
              <a:buAutoNum type="arabicPeriod" startAt="4"/>
            </a:pPr>
            <a:r>
              <a:rPr lang="en-US" sz="2000" dirty="0">
                <a:solidFill>
                  <a:schemeClr val="tx1"/>
                </a:solidFill>
                <a:latin typeface="Arial Narrow" panose="020B0606020202030204" pitchFamily="34" charset="0"/>
              </a:rPr>
              <a:t>Depth x capacity = volume</a:t>
            </a:r>
          </a:p>
          <a:p>
            <a:pPr marL="457200" indent="-457200">
              <a:buAutoNum type="arabicPeriod" startAt="4"/>
            </a:pPr>
            <a:r>
              <a:rPr lang="en-US" sz="2000" dirty="0">
                <a:solidFill>
                  <a:schemeClr val="tx1"/>
                </a:solidFill>
                <a:latin typeface="Arial Narrow" panose="020B0606020202030204" pitchFamily="34" charset="0"/>
              </a:rPr>
              <a:t>615 m x 0.040325 m³/m = 24.8 m³</a:t>
            </a:r>
          </a:p>
          <a:p>
            <a:pPr marL="457200" indent="-457200">
              <a:buAutoNum type="arabicPeriod" startAt="4"/>
            </a:pPr>
            <a:endParaRPr lang="en-US" sz="2000" dirty="0">
              <a:solidFill>
                <a:schemeClr val="tx1"/>
              </a:solidFill>
              <a:latin typeface="Arial Narrow" panose="020B0606020202030204" pitchFamily="34" charset="0"/>
            </a:endParaRPr>
          </a:p>
          <a:p>
            <a:endParaRPr lang="en-US" sz="2400" dirty="0">
              <a:solidFill>
                <a:schemeClr val="tx1"/>
              </a:solidFill>
              <a:latin typeface="Arial Narrow" panose="020B0606020202030204" pitchFamily="34" charset="0"/>
            </a:endParaRPr>
          </a:p>
          <a:p>
            <a:pPr marL="457200" indent="-457200">
              <a:buAutoNum type="arabicPeriod" startAt="4"/>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p:txBody>
      </p:sp>
      <p:sp>
        <p:nvSpPr>
          <p:cNvPr id="16" name="Rectangle 15"/>
          <p:cNvSpPr/>
          <p:nvPr/>
        </p:nvSpPr>
        <p:spPr>
          <a:xfrm>
            <a:off x="3647728" y="4621780"/>
            <a:ext cx="4608512" cy="319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910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126660" y="512088"/>
            <a:ext cx="8352928" cy="5324535"/>
          </a:xfrm>
          <a:prstGeom prst="rect">
            <a:avLst/>
          </a:prstGeom>
          <a:noFill/>
        </p:spPr>
        <p:txBody>
          <a:bodyPr wrap="square" rtlCol="0">
            <a:spAutoFit/>
          </a:bodyPr>
          <a:lstStyle/>
          <a:p>
            <a:r>
              <a:rPr lang="en-US" sz="2000" dirty="0">
                <a:solidFill>
                  <a:srgbClr val="6E273D"/>
                </a:solidFill>
                <a:latin typeface="Arial Narrow" panose="020B0606020202030204" pitchFamily="34" charset="0"/>
              </a:rPr>
              <a:t>Example 3</a:t>
            </a:r>
          </a:p>
          <a:p>
            <a:endParaRPr lang="en-US" sz="2000" dirty="0">
              <a:solidFill>
                <a:schemeClr val="tx1"/>
              </a:solidFill>
              <a:latin typeface="Arial Narrow" panose="020B0606020202030204" pitchFamily="34" charset="0"/>
            </a:endParaRPr>
          </a:p>
          <a:p>
            <a:r>
              <a:rPr lang="en-US" sz="2000" dirty="0">
                <a:solidFill>
                  <a:schemeClr val="tx1"/>
                </a:solidFill>
                <a:latin typeface="Arial Narrow" panose="020B0606020202030204" pitchFamily="34" charset="0"/>
              </a:rPr>
              <a:t>Calculate the volume of 2700 m of 222.3 mm of open hole.</a:t>
            </a:r>
          </a:p>
          <a:p>
            <a:endParaRPr lang="en-US" sz="2000" dirty="0">
              <a:solidFill>
                <a:schemeClr val="tx1"/>
              </a:solidFill>
              <a:latin typeface="Arial Narrow" panose="020B0606020202030204" pitchFamily="34" charset="0"/>
            </a:endParaRPr>
          </a:p>
          <a:p>
            <a:pPr marL="457200" indent="-457200">
              <a:buFont typeface="+mj-lt"/>
              <a:buAutoNum type="arabicPeriod"/>
            </a:pPr>
            <a:r>
              <a:rPr lang="en-US" sz="2000" dirty="0">
                <a:solidFill>
                  <a:schemeClr val="tx1"/>
                </a:solidFill>
                <a:latin typeface="Arial Narrow" panose="020B0606020202030204" pitchFamily="34" charset="0"/>
              </a:rPr>
              <a:t>Find hole capacities in Section 1 (pages 44-50)</a:t>
            </a:r>
          </a:p>
          <a:p>
            <a:pPr marL="457200" indent="-457200">
              <a:buFont typeface="+mj-lt"/>
              <a:buAutoNum type="arabicPeriod"/>
            </a:pPr>
            <a:r>
              <a:rPr lang="en-US" sz="2000" dirty="0">
                <a:solidFill>
                  <a:schemeClr val="tx1"/>
                </a:solidFill>
                <a:latin typeface="Arial Narrow" panose="020B0606020202030204" pitchFamily="34" charset="0"/>
              </a:rPr>
              <a:t>Locate the 222.3 mm hole size</a:t>
            </a:r>
          </a:p>
          <a:p>
            <a:pPr marL="457200" indent="-457200">
              <a:buFont typeface="+mj-lt"/>
              <a:buAutoNum type="arabicPeriod"/>
            </a:pPr>
            <a:r>
              <a:rPr lang="en-US" sz="2000" dirty="0">
                <a:solidFill>
                  <a:schemeClr val="tx1"/>
                </a:solidFill>
                <a:latin typeface="Arial Narrow" panose="020B0606020202030204" pitchFamily="34" charset="0"/>
              </a:rPr>
              <a:t>Record the capacity number  (0.03881 m³/m) </a:t>
            </a:r>
          </a:p>
          <a:p>
            <a:pPr marL="457200" indent="-457200">
              <a:buAutoNum type="arabicPeriod" startAt="4"/>
            </a:pPr>
            <a:r>
              <a:rPr lang="en-US" sz="2000" dirty="0">
                <a:solidFill>
                  <a:schemeClr val="tx1"/>
                </a:solidFill>
                <a:latin typeface="Arial Narrow" panose="020B0606020202030204" pitchFamily="34" charset="0"/>
              </a:rPr>
              <a:t>Depth x capacity = volume</a:t>
            </a:r>
          </a:p>
          <a:p>
            <a:pPr marL="457200" indent="-457200">
              <a:buAutoNum type="arabicPeriod" startAt="4"/>
            </a:pPr>
            <a:r>
              <a:rPr lang="en-US" sz="2000" dirty="0">
                <a:solidFill>
                  <a:schemeClr val="tx1"/>
                </a:solidFill>
                <a:latin typeface="Arial Narrow" panose="020B0606020202030204" pitchFamily="34" charset="0"/>
              </a:rPr>
              <a:t>2700 m x 0.03881 m³/m = 104.8 m³</a:t>
            </a:r>
          </a:p>
          <a:p>
            <a:pPr marL="457200" indent="-457200">
              <a:buAutoNum type="arabicPeriod" startAt="4"/>
            </a:pPr>
            <a:endParaRPr lang="en-US" sz="2000" dirty="0">
              <a:solidFill>
                <a:schemeClr val="tx1"/>
              </a:solidFill>
              <a:latin typeface="Arial Narrow" panose="020B0606020202030204" pitchFamily="34" charset="0"/>
            </a:endParaRPr>
          </a:p>
          <a:p>
            <a:endParaRPr lang="en-US" sz="2000" dirty="0">
              <a:solidFill>
                <a:schemeClr val="tx1"/>
              </a:solidFill>
              <a:latin typeface="Arial Narrow" panose="020B0606020202030204" pitchFamily="34" charset="0"/>
            </a:endParaRPr>
          </a:p>
          <a:p>
            <a:pPr marL="457200" indent="-457200">
              <a:buAutoNum type="arabicPeriod" startAt="4"/>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a:p>
            <a:pPr marL="457200" indent="-457200">
              <a:buFont typeface="+mj-lt"/>
              <a:buAutoNum type="arabicPeriod"/>
            </a:pPr>
            <a:endParaRPr lang="en-US" sz="2400" dirty="0">
              <a:solidFill>
                <a:schemeClr val="tx1"/>
              </a:solidFill>
              <a:latin typeface="Arial Narrow" panose="020B0606020202030204" pitchFamily="34" charset="0"/>
            </a:endParaRPr>
          </a:p>
        </p:txBody>
      </p:sp>
      <p:sp>
        <p:nvSpPr>
          <p:cNvPr id="16" name="Rectangle 15"/>
          <p:cNvSpPr/>
          <p:nvPr/>
        </p:nvSpPr>
        <p:spPr>
          <a:xfrm>
            <a:off x="3647728" y="4621780"/>
            <a:ext cx="4608512" cy="319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1A1E60-D380-46FD-A785-67564DBE89F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2C95EE8-01EC-4175-B719-C2C225A1452A}"/>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394CD4C3-C7B8-4560-91B8-511B298C6BD4}"/>
              </a:ext>
            </a:extLst>
          </p:cNvPr>
          <p:cNvSpPr>
            <a:spLocks noGrp="1"/>
          </p:cNvSpPr>
          <p:nvPr>
            <p:ph type="body" idx="11"/>
          </p:nvPr>
        </p:nvSpPr>
        <p:spPr/>
        <p:txBody>
          <a:bodyPr/>
          <a:lstStyle/>
          <a:p>
            <a:endParaRPr lang="en-US"/>
          </a:p>
        </p:txBody>
      </p:sp>
    </p:spTree>
    <p:extLst>
      <p:ext uri="{BB962C8B-B14F-4D97-AF65-F5344CB8AC3E}">
        <p14:creationId xmlns:p14="http://schemas.microsoft.com/office/powerpoint/2010/main" val="34421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Capacity calculations</a:t>
            </a:r>
          </a:p>
        </p:txBody>
      </p:sp>
      <p:sp>
        <p:nvSpPr>
          <p:cNvPr id="9" name="Content Placeholder 5"/>
          <p:cNvSpPr>
            <a:spLocks noGrp="1"/>
          </p:cNvSpPr>
          <p:nvPr>
            <p:ph idx="1"/>
          </p:nvPr>
        </p:nvSpPr>
        <p:spPr>
          <a:xfrm>
            <a:off x="342901" y="2736450"/>
            <a:ext cx="10169130" cy="936104"/>
          </a:xfrm>
        </p:spPr>
        <p:txBody>
          <a:bodyPr/>
          <a:lstStyle/>
          <a:p>
            <a:pPr marL="457200" indent="-457200">
              <a:buFont typeface="+mj-lt"/>
              <a:buAutoNum type="arabicPeriod" startAt="2"/>
            </a:pPr>
            <a:r>
              <a:rPr lang="en-CA" sz="2000" dirty="0"/>
              <a:t>What is the capacity in litres of 900m 73mm, 9.67 kg/m tubing?</a:t>
            </a:r>
          </a:p>
          <a:p>
            <a:pPr marL="1328737" lvl="3" indent="0">
              <a:buNone/>
            </a:pPr>
            <a:r>
              <a:rPr lang="en-CA" sz="2000" b="1" dirty="0">
                <a:latin typeface="Arial Narrow" panose="020B0606020202030204" pitchFamily="34" charset="0"/>
              </a:rPr>
              <a:t>   900 m x 0.003019 m</a:t>
            </a:r>
            <a:r>
              <a:rPr lang="en-CA" sz="2000" b="1" baseline="30000" dirty="0">
                <a:latin typeface="Arial Narrow" panose="020B0606020202030204" pitchFamily="34" charset="0"/>
              </a:rPr>
              <a:t>3</a:t>
            </a:r>
            <a:r>
              <a:rPr lang="en-CA" sz="2000" b="1" dirty="0">
                <a:latin typeface="Arial Narrow" panose="020B0606020202030204" pitchFamily="34" charset="0"/>
              </a:rPr>
              <a:t>/m = 2.7 m³ x 1000 L/m³ = 2700 L</a:t>
            </a:r>
          </a:p>
        </p:txBody>
      </p:sp>
      <p:sp>
        <p:nvSpPr>
          <p:cNvPr id="3" name="TextBox 2"/>
          <p:cNvSpPr txBox="1"/>
          <p:nvPr/>
        </p:nvSpPr>
        <p:spPr>
          <a:xfrm>
            <a:off x="342900" y="1340768"/>
            <a:ext cx="10340380" cy="865237"/>
          </a:xfrm>
          <a:prstGeom prst="rect">
            <a:avLst/>
          </a:prstGeom>
          <a:noFill/>
        </p:spPr>
        <p:txBody>
          <a:bodyPr wrap="square" rtlCol="0">
            <a:spAutoFit/>
          </a:bodyPr>
          <a:lstStyle/>
          <a:p>
            <a:pPr marL="457200" indent="-457200">
              <a:spcBef>
                <a:spcPct val="45000"/>
              </a:spcBef>
              <a:buClr>
                <a:srgbClr val="860038"/>
              </a:buClr>
              <a:buFont typeface="+mj-lt"/>
              <a:buAutoNum type="arabicPeriod"/>
            </a:pPr>
            <a:r>
              <a:rPr lang="en-CA" sz="2000" kern="0" dirty="0">
                <a:solidFill>
                  <a:srgbClr val="000000"/>
                </a:solidFill>
                <a:latin typeface="Arial Narrow" pitchFamily="34" charset="0"/>
              </a:rPr>
              <a:t>How many cubic meters of H</a:t>
            </a:r>
            <a:r>
              <a:rPr lang="en-CA" sz="2000" kern="0" baseline="-25000" dirty="0">
                <a:solidFill>
                  <a:srgbClr val="000000"/>
                </a:solidFill>
                <a:latin typeface="Arial Narrow" pitchFamily="34" charset="0"/>
              </a:rPr>
              <a:t>2</a:t>
            </a:r>
            <a:r>
              <a:rPr lang="en-CA" sz="2000" kern="0" dirty="0">
                <a:solidFill>
                  <a:srgbClr val="000000"/>
                </a:solidFill>
                <a:latin typeface="Arial Narrow" pitchFamily="34" charset="0"/>
              </a:rPr>
              <a:t>0 would it take to fill 2000 m of 177.8 mm , 35.72 kg/m casing? </a:t>
            </a:r>
          </a:p>
          <a:p>
            <a:pPr lvl="0">
              <a:spcBef>
                <a:spcPct val="45000"/>
              </a:spcBef>
              <a:buClr>
                <a:srgbClr val="860038"/>
              </a:buClr>
            </a:pPr>
            <a:r>
              <a:rPr lang="en-CA" sz="2000" b="1" kern="0" dirty="0">
                <a:solidFill>
                  <a:srgbClr val="000000"/>
                </a:solidFill>
                <a:latin typeface="Arial Narrow" panose="020B0606020202030204" pitchFamily="34" charset="0"/>
              </a:rPr>
              <a:t>	 	2000 m x 0.020341 m³/m = 40.7 m³</a:t>
            </a:r>
          </a:p>
        </p:txBody>
      </p:sp>
      <p:sp>
        <p:nvSpPr>
          <p:cNvPr id="10" name="TextBox 9"/>
          <p:cNvSpPr txBox="1"/>
          <p:nvPr/>
        </p:nvSpPr>
        <p:spPr>
          <a:xfrm>
            <a:off x="342900" y="3861048"/>
            <a:ext cx="9857556" cy="865237"/>
          </a:xfrm>
          <a:prstGeom prst="rect">
            <a:avLst/>
          </a:prstGeom>
          <a:noFill/>
        </p:spPr>
        <p:txBody>
          <a:bodyPr wrap="square" rtlCol="0">
            <a:spAutoFit/>
          </a:bodyPr>
          <a:lstStyle/>
          <a:p>
            <a:pPr marL="457200" indent="-457200">
              <a:spcBef>
                <a:spcPct val="45000"/>
              </a:spcBef>
              <a:buClr>
                <a:srgbClr val="860038"/>
              </a:buClr>
              <a:buFont typeface="+mj-lt"/>
              <a:buAutoNum type="arabicPeriod" startAt="3"/>
            </a:pPr>
            <a:r>
              <a:rPr lang="en-CA" sz="2000" kern="0" dirty="0">
                <a:solidFill>
                  <a:srgbClr val="000000"/>
                </a:solidFill>
                <a:latin typeface="Arial Narrow" pitchFamily="34" charset="0"/>
              </a:rPr>
              <a:t>What is the volume of mud required (in m³) to fill 3200m of 101.6mm, 20.83 kg/m drill pipe? </a:t>
            </a:r>
          </a:p>
          <a:p>
            <a:pPr lvl="0">
              <a:spcBef>
                <a:spcPct val="45000"/>
              </a:spcBef>
              <a:buClr>
                <a:srgbClr val="860038"/>
              </a:buClr>
            </a:pPr>
            <a:r>
              <a:rPr lang="en-CA" sz="2000" b="1" kern="0" dirty="0">
                <a:solidFill>
                  <a:srgbClr val="000000"/>
                </a:solidFill>
                <a:latin typeface="Arial Narrow" pitchFamily="34" charset="0"/>
              </a:rPr>
              <a:t>	 	3200 m x 0.005653 m³/m = 18.1 m³</a:t>
            </a:r>
          </a:p>
        </p:txBody>
      </p:sp>
      <p:sp>
        <p:nvSpPr>
          <p:cNvPr id="11" name="TextBox 10"/>
          <p:cNvSpPr txBox="1"/>
          <p:nvPr/>
        </p:nvSpPr>
        <p:spPr>
          <a:xfrm>
            <a:off x="342900" y="5301209"/>
            <a:ext cx="9892611" cy="865237"/>
          </a:xfrm>
          <a:prstGeom prst="rect">
            <a:avLst/>
          </a:prstGeom>
          <a:noFill/>
        </p:spPr>
        <p:txBody>
          <a:bodyPr wrap="square" rtlCol="0">
            <a:spAutoFit/>
          </a:bodyPr>
          <a:lstStyle/>
          <a:p>
            <a:pPr marL="457200" indent="-457200">
              <a:spcBef>
                <a:spcPct val="45000"/>
              </a:spcBef>
              <a:buClr>
                <a:srgbClr val="860038"/>
              </a:buClr>
              <a:buFont typeface="+mj-lt"/>
              <a:buAutoNum type="arabicPeriod" startAt="4"/>
            </a:pPr>
            <a:r>
              <a:rPr lang="en-CA" sz="2000" kern="0" dirty="0">
                <a:solidFill>
                  <a:srgbClr val="000000"/>
                </a:solidFill>
                <a:latin typeface="Arial Narrow" pitchFamily="34" charset="0"/>
              </a:rPr>
              <a:t>What is the capacity of a 480 m hole drilled with a 254 mm drill bit? </a:t>
            </a:r>
          </a:p>
          <a:p>
            <a:pPr lvl="0">
              <a:spcBef>
                <a:spcPct val="45000"/>
              </a:spcBef>
              <a:buClr>
                <a:srgbClr val="860038"/>
              </a:buClr>
            </a:pPr>
            <a:r>
              <a:rPr lang="en-CA" sz="2000" b="1" kern="0" dirty="0">
                <a:solidFill>
                  <a:srgbClr val="000000"/>
                </a:solidFill>
                <a:latin typeface="Arial Narrow" pitchFamily="34" charset="0"/>
              </a:rPr>
              <a:t>	 	480 m x 0.05067 m³/m = 24.3 m³</a:t>
            </a:r>
          </a:p>
        </p:txBody>
      </p:sp>
    </p:spTree>
    <p:extLst>
      <p:ext uri="{BB962C8B-B14F-4D97-AF65-F5344CB8AC3E}">
        <p14:creationId xmlns:p14="http://schemas.microsoft.com/office/powerpoint/2010/main" val="3856189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 calcmode="lin" valueType="num">
                                      <p:cBhvr additive="base">
                                        <p:cTn id="19"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anim calcmode="lin" valueType="num">
                                      <p:cBhvr additive="base">
                                        <p:cTn id="25"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solidFill>
                  <a:srgbClr val="6E273D"/>
                </a:solidFill>
              </a:rPr>
              <a:t>Calculating Height</a:t>
            </a:r>
          </a:p>
        </p:txBody>
      </p:sp>
      <p:sp>
        <p:nvSpPr>
          <p:cNvPr id="7" name="Text Placeholder 6"/>
          <p:cNvSpPr>
            <a:spLocks noGrp="1"/>
          </p:cNvSpPr>
          <p:nvPr>
            <p:ph type="body" idx="11"/>
          </p:nvPr>
        </p:nvSpPr>
        <p:spPr>
          <a:xfrm>
            <a:off x="342900" y="1268760"/>
            <a:ext cx="10054174" cy="506799"/>
          </a:xfrm>
        </p:spPr>
        <p:txBody>
          <a:bodyPr/>
          <a:lstStyle/>
          <a:p>
            <a:r>
              <a:rPr lang="en-CA" sz="2000" dirty="0"/>
              <a:t>You can also find the height of a given amount of fluid using the capacity numbers </a:t>
            </a:r>
          </a:p>
        </p:txBody>
      </p:sp>
      <p:sp>
        <p:nvSpPr>
          <p:cNvPr id="9" name="Content Placeholder 5"/>
          <p:cNvSpPr>
            <a:spLocks noGrp="1"/>
          </p:cNvSpPr>
          <p:nvPr>
            <p:ph idx="1"/>
          </p:nvPr>
        </p:nvSpPr>
        <p:spPr>
          <a:xfrm>
            <a:off x="1524001" y="1700808"/>
            <a:ext cx="8785225" cy="4608512"/>
          </a:xfrm>
        </p:spPr>
        <p:txBody>
          <a:bodyPr/>
          <a:lstStyle/>
          <a:p>
            <a:pPr marL="0" indent="0">
              <a:buNone/>
            </a:pPr>
            <a:endParaRPr lang="en-CA" dirty="0"/>
          </a:p>
          <a:p>
            <a:pPr marL="271463" lvl="1" indent="0">
              <a:buNone/>
            </a:pPr>
            <a:endParaRPr lang="en-CA" sz="2200" dirty="0"/>
          </a:p>
        </p:txBody>
      </p:sp>
      <p:sp>
        <p:nvSpPr>
          <p:cNvPr id="6" name="Content Placeholder 5"/>
          <p:cNvSpPr txBox="1">
            <a:spLocks/>
          </p:cNvSpPr>
          <p:nvPr/>
        </p:nvSpPr>
        <p:spPr bwMode="auto">
          <a:xfrm>
            <a:off x="342900" y="1933071"/>
            <a:ext cx="9966326" cy="4243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1463" indent="-271463" algn="l" rtl="0" eaLnBrk="1" fontAlgn="base" hangingPunct="1">
              <a:spcBef>
                <a:spcPct val="45000"/>
              </a:spcBef>
              <a:spcAft>
                <a:spcPct val="0"/>
              </a:spcAft>
              <a:buClr>
                <a:schemeClr val="accent1"/>
              </a:buClr>
              <a:buFont typeface="Wingdings" pitchFamily="2" charset="2"/>
              <a:buChar char="§"/>
              <a:defRPr sz="2400">
                <a:solidFill>
                  <a:schemeClr val="tx1"/>
                </a:solidFill>
                <a:latin typeface="Arial Narrow" pitchFamily="34" charset="0"/>
                <a:ea typeface="+mn-ea"/>
                <a:cs typeface="+mn-cs"/>
              </a:defRPr>
            </a:lvl1pPr>
            <a:lvl2pPr marL="541338" indent="-269875" algn="l" rtl="0" eaLnBrk="1" fontAlgn="base" hangingPunct="1">
              <a:spcBef>
                <a:spcPct val="45000"/>
              </a:spcBef>
              <a:spcAft>
                <a:spcPct val="0"/>
              </a:spcAft>
              <a:buFont typeface="Arial" pitchFamily="34" charset="0"/>
              <a:buChar char="•"/>
              <a:tabLst/>
              <a:defRPr sz="2000">
                <a:solidFill>
                  <a:schemeClr val="tx1"/>
                </a:solidFill>
                <a:latin typeface="Arial Narrow" pitchFamily="34" charset="0"/>
                <a:cs typeface="+mn-cs"/>
              </a:defRPr>
            </a:lvl2pPr>
            <a:lvl3pPr marL="719138" indent="-177800" algn="l" rtl="0" eaLnBrk="1" fontAlgn="base" hangingPunct="1">
              <a:spcBef>
                <a:spcPct val="45000"/>
              </a:spcBef>
              <a:spcAft>
                <a:spcPct val="0"/>
              </a:spcAft>
              <a:buChar char="•"/>
              <a:defRPr sz="1800">
                <a:solidFill>
                  <a:schemeClr val="tx1"/>
                </a:solidFill>
                <a:latin typeface="Arial Narrow" pitchFamily="34" charset="0"/>
                <a:cs typeface="+mn-cs"/>
              </a:defRPr>
            </a:lvl3pPr>
            <a:lvl4pPr marL="1600200" indent="-228600" algn="l" rtl="0" eaLnBrk="1" fontAlgn="base" hangingPunct="1">
              <a:spcBef>
                <a:spcPct val="45000"/>
              </a:spcBef>
              <a:spcAft>
                <a:spcPct val="0"/>
              </a:spcAft>
              <a:buChar char="–"/>
              <a:defRPr>
                <a:solidFill>
                  <a:schemeClr val="tx1"/>
                </a:solidFill>
                <a:latin typeface="+mn-lt"/>
                <a:cs typeface="+mn-cs"/>
              </a:defRPr>
            </a:lvl4pPr>
            <a:lvl5pPr marL="2057400" indent="-228600" algn="l" rtl="0" eaLnBrk="1" fontAlgn="base" hangingPunct="1">
              <a:spcBef>
                <a:spcPct val="45000"/>
              </a:spcBef>
              <a:spcAft>
                <a:spcPct val="0"/>
              </a:spcAft>
              <a:buChar char="»"/>
              <a:defRPr>
                <a:solidFill>
                  <a:schemeClr val="tx1"/>
                </a:solidFill>
                <a:latin typeface="+mn-lt"/>
                <a:cs typeface="+mn-cs"/>
              </a:defRPr>
            </a:lvl5pPr>
            <a:lvl6pPr marL="2514600" indent="-228600" algn="l" rtl="0" eaLnBrk="1" fontAlgn="base" hangingPunct="1">
              <a:spcBef>
                <a:spcPct val="45000"/>
              </a:spcBef>
              <a:spcAft>
                <a:spcPct val="0"/>
              </a:spcAft>
              <a:buChar char="»"/>
              <a:defRPr>
                <a:solidFill>
                  <a:schemeClr val="tx1"/>
                </a:solidFill>
                <a:latin typeface="+mn-lt"/>
                <a:cs typeface="+mn-cs"/>
              </a:defRPr>
            </a:lvl6pPr>
            <a:lvl7pPr marL="2971800" indent="-228600" algn="l" rtl="0" eaLnBrk="1" fontAlgn="base" hangingPunct="1">
              <a:spcBef>
                <a:spcPct val="45000"/>
              </a:spcBef>
              <a:spcAft>
                <a:spcPct val="0"/>
              </a:spcAft>
              <a:buChar char="»"/>
              <a:defRPr>
                <a:solidFill>
                  <a:schemeClr val="tx1"/>
                </a:solidFill>
                <a:latin typeface="+mn-lt"/>
                <a:cs typeface="+mn-cs"/>
              </a:defRPr>
            </a:lvl7pPr>
            <a:lvl8pPr marL="3429000" indent="-228600" algn="l" rtl="0" eaLnBrk="1" fontAlgn="base" hangingPunct="1">
              <a:spcBef>
                <a:spcPct val="45000"/>
              </a:spcBef>
              <a:spcAft>
                <a:spcPct val="0"/>
              </a:spcAft>
              <a:buChar char="»"/>
              <a:defRPr>
                <a:solidFill>
                  <a:schemeClr val="tx1"/>
                </a:solidFill>
                <a:latin typeface="+mn-lt"/>
                <a:cs typeface="+mn-cs"/>
              </a:defRPr>
            </a:lvl8pPr>
            <a:lvl9pPr marL="3886200" indent="-228600" algn="l" rtl="0" eaLnBrk="1" fontAlgn="base" hangingPunct="1">
              <a:spcBef>
                <a:spcPct val="45000"/>
              </a:spcBef>
              <a:spcAft>
                <a:spcPct val="0"/>
              </a:spcAft>
              <a:buChar char="»"/>
              <a:defRPr>
                <a:solidFill>
                  <a:schemeClr val="tx1"/>
                </a:solidFill>
                <a:latin typeface="+mn-lt"/>
                <a:cs typeface="+mn-cs"/>
              </a:defRPr>
            </a:lvl9pPr>
          </a:lstStyle>
          <a:p>
            <a:pPr marL="457200" indent="-457200">
              <a:buFont typeface="Wingdings" pitchFamily="2" charset="2"/>
              <a:buAutoNum type="arabicPeriod"/>
            </a:pPr>
            <a:r>
              <a:rPr lang="en-CA" sz="2000" kern="0" dirty="0"/>
              <a:t>How many meters of 73 mm, 9.67 kg/m tubing would 1.0 m³ of acid fill up?</a:t>
            </a:r>
          </a:p>
          <a:p>
            <a:pPr marL="727075" lvl="1" indent="-457200">
              <a:buFont typeface="Wingdings" pitchFamily="2" charset="2"/>
              <a:buAutoNum type="arabicPeriod"/>
            </a:pPr>
            <a:r>
              <a:rPr lang="en-CA" kern="0" dirty="0"/>
              <a:t>Find the 73 mm tubing capacities section on page 18.</a:t>
            </a:r>
          </a:p>
          <a:p>
            <a:pPr marL="727075" lvl="1" indent="-457200">
              <a:buFont typeface="Wingdings" pitchFamily="2" charset="2"/>
              <a:buAutoNum type="arabicPeriod"/>
            </a:pPr>
            <a:r>
              <a:rPr lang="en-CA" kern="0" dirty="0"/>
              <a:t>Locate the correct weight, 9.67 kg/m (in the EU &amp; IJ column)</a:t>
            </a:r>
          </a:p>
          <a:p>
            <a:pPr marL="727075" lvl="1" indent="-457200">
              <a:buFont typeface="Wingdings" pitchFamily="2" charset="2"/>
              <a:buAutoNum type="arabicPeriod"/>
            </a:pPr>
            <a:r>
              <a:rPr lang="en-CA" kern="0" dirty="0"/>
              <a:t>Record the capacity number – 0.003019 m³/m</a:t>
            </a:r>
          </a:p>
          <a:p>
            <a:pPr marL="727075" lvl="1" indent="-457200">
              <a:buFont typeface="Wingdings" pitchFamily="2" charset="2"/>
              <a:buAutoNum type="arabicPeriod"/>
            </a:pPr>
            <a:r>
              <a:rPr lang="en-CA" kern="0" dirty="0"/>
              <a:t>Volume ÷ capacity = height (depth)</a:t>
            </a:r>
          </a:p>
          <a:p>
            <a:pPr marL="727075" lvl="1" indent="-457200">
              <a:buFont typeface="Wingdings" pitchFamily="2" charset="2"/>
              <a:buAutoNum type="arabicPeriod"/>
            </a:pPr>
            <a:r>
              <a:rPr lang="en-CA" kern="0" dirty="0"/>
              <a:t>1.0 m³ ÷ 0.003019 m³/m = 331.2 m</a:t>
            </a:r>
          </a:p>
          <a:p>
            <a:pPr marL="727075" lvl="1" indent="-457200">
              <a:buFont typeface="Wingdings" pitchFamily="2" charset="2"/>
              <a:buAutoNum type="arabicPeriod"/>
            </a:pPr>
            <a:endParaRPr lang="en-CA" sz="2050" kern="0" dirty="0"/>
          </a:p>
          <a:p>
            <a:pPr marL="727075" lvl="1" indent="-457200">
              <a:buFont typeface="Wingdings" pitchFamily="2" charset="2"/>
              <a:buAutoNum type="arabicPeriod"/>
            </a:pPr>
            <a:endParaRPr lang="en-CA" kern="0" dirty="0"/>
          </a:p>
          <a:p>
            <a:pPr marL="727075" lvl="1" indent="-457200">
              <a:buFont typeface="Wingdings" pitchFamily="2" charset="2"/>
              <a:buAutoNum type="arabicPeriod"/>
            </a:pPr>
            <a:endParaRPr lang="en-CA" kern="0" dirty="0"/>
          </a:p>
        </p:txBody>
      </p:sp>
    </p:spTree>
    <p:extLst>
      <p:ext uri="{BB962C8B-B14F-4D97-AF65-F5344CB8AC3E}">
        <p14:creationId xmlns:p14="http://schemas.microsoft.com/office/powerpoint/2010/main" val="338224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orizontal red line">
  <a:themeElements>
    <a:clrScheme name="Sanjel Colour Palette">
      <a:dk1>
        <a:srgbClr val="000000"/>
      </a:dk1>
      <a:lt1>
        <a:srgbClr val="FFFFFF"/>
      </a:lt1>
      <a:dk2>
        <a:srgbClr val="D1D3D4"/>
      </a:dk2>
      <a:lt2>
        <a:srgbClr val="777777"/>
      </a:lt2>
      <a:accent1>
        <a:srgbClr val="860038"/>
      </a:accent1>
      <a:accent2>
        <a:srgbClr val="3F7016"/>
      </a:accent2>
      <a:accent3>
        <a:srgbClr val="B66C00"/>
      </a:accent3>
      <a:accent4>
        <a:srgbClr val="09216D"/>
      </a:accent4>
      <a:accent5>
        <a:srgbClr val="831876"/>
      </a:accent5>
      <a:accent6>
        <a:srgbClr val="96C0CD"/>
      </a:accent6>
      <a:hlink>
        <a:srgbClr val="D1D3D4"/>
      </a:hlink>
      <a:folHlink>
        <a:srgbClr val="FF9A05"/>
      </a:folHlink>
    </a:clrScheme>
    <a:fontScheme name="Sanjel 2012 font set">
      <a:majorFont>
        <a:latin typeface="HelveticaNeueLT Std Blk Cn"/>
        <a:ea typeface=""/>
        <a:cs typeface=""/>
      </a:majorFont>
      <a:minorFont>
        <a:latin typeface="HelveticaNeueLT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err="1" smtClean="0">
            <a:latin typeface="+mn-lt"/>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13">
        <a:dk1>
          <a:srgbClr val="000000"/>
        </a:dk1>
        <a:lt1>
          <a:srgbClr val="C5C6C8"/>
        </a:lt1>
        <a:dk2>
          <a:srgbClr val="81A76D"/>
        </a:dk2>
        <a:lt2>
          <a:srgbClr val="77787B"/>
        </a:lt2>
        <a:accent1>
          <a:srgbClr val="007FB6"/>
        </a:accent1>
        <a:accent2>
          <a:srgbClr val="8FC3EA"/>
        </a:accent2>
        <a:accent3>
          <a:srgbClr val="DFDFE0"/>
        </a:accent3>
        <a:accent4>
          <a:srgbClr val="000000"/>
        </a:accent4>
        <a:accent5>
          <a:srgbClr val="AAC0D7"/>
        </a:accent5>
        <a:accent6>
          <a:srgbClr val="81B0D4"/>
        </a:accent6>
        <a:hlink>
          <a:srgbClr val="48A1CA"/>
        </a:hlink>
        <a:folHlink>
          <a:srgbClr val="74C8BA"/>
        </a:folHlink>
      </a:clrScheme>
      <a:clrMap bg1="lt1" tx1="dk1" bg2="lt2" tx2="dk2" accent1="accent1" accent2="accent2" accent3="accent3" accent4="accent4" accent5="accent5" accent6="accent6" hlink="hlink" folHlink="folHlink"/>
    </a:extraClrScheme>
    <a:extraClrScheme>
      <a:clrScheme name="default 14">
        <a:dk1>
          <a:srgbClr val="666666"/>
        </a:dk1>
        <a:lt1>
          <a:srgbClr val="DCF2FD"/>
        </a:lt1>
        <a:dk2>
          <a:srgbClr val="DEEAD2"/>
        </a:dk2>
        <a:lt2>
          <a:srgbClr val="CCCCCC"/>
        </a:lt2>
        <a:accent1>
          <a:srgbClr val="006BB7"/>
        </a:accent1>
        <a:accent2>
          <a:srgbClr val="69B22D"/>
        </a:accent2>
        <a:accent3>
          <a:srgbClr val="EBF7FE"/>
        </a:accent3>
        <a:accent4>
          <a:srgbClr val="565656"/>
        </a:accent4>
        <a:accent5>
          <a:srgbClr val="AABAD8"/>
        </a:accent5>
        <a:accent6>
          <a:srgbClr val="5EA128"/>
        </a:accent6>
        <a:hlink>
          <a:srgbClr val="B8D654"/>
        </a:hlink>
        <a:folHlink>
          <a:srgbClr val="66CEF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Horizontal red line">
  <a:themeElements>
    <a:clrScheme name="Sanjel Colour Palette">
      <a:dk1>
        <a:srgbClr val="000000"/>
      </a:dk1>
      <a:lt1>
        <a:srgbClr val="FFFFFF"/>
      </a:lt1>
      <a:dk2>
        <a:srgbClr val="D1D3D4"/>
      </a:dk2>
      <a:lt2>
        <a:srgbClr val="777777"/>
      </a:lt2>
      <a:accent1>
        <a:srgbClr val="860038"/>
      </a:accent1>
      <a:accent2>
        <a:srgbClr val="3F7016"/>
      </a:accent2>
      <a:accent3>
        <a:srgbClr val="B66C00"/>
      </a:accent3>
      <a:accent4>
        <a:srgbClr val="09216D"/>
      </a:accent4>
      <a:accent5>
        <a:srgbClr val="831876"/>
      </a:accent5>
      <a:accent6>
        <a:srgbClr val="96C0CD"/>
      </a:accent6>
      <a:hlink>
        <a:srgbClr val="D1D3D4"/>
      </a:hlink>
      <a:folHlink>
        <a:srgbClr val="FF9A05"/>
      </a:folHlink>
    </a:clrScheme>
    <a:fontScheme name="Sanjel 2012 font set">
      <a:majorFont>
        <a:latin typeface="HelveticaNeueLT Std Blk Cn"/>
        <a:ea typeface=""/>
        <a:cs typeface=""/>
      </a:majorFont>
      <a:minorFont>
        <a:latin typeface="HelveticaNeueLT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err="1" smtClean="0">
            <a:latin typeface="+mn-lt"/>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13">
        <a:dk1>
          <a:srgbClr val="000000"/>
        </a:dk1>
        <a:lt1>
          <a:srgbClr val="C5C6C8"/>
        </a:lt1>
        <a:dk2>
          <a:srgbClr val="81A76D"/>
        </a:dk2>
        <a:lt2>
          <a:srgbClr val="77787B"/>
        </a:lt2>
        <a:accent1>
          <a:srgbClr val="007FB6"/>
        </a:accent1>
        <a:accent2>
          <a:srgbClr val="8FC3EA"/>
        </a:accent2>
        <a:accent3>
          <a:srgbClr val="DFDFE0"/>
        </a:accent3>
        <a:accent4>
          <a:srgbClr val="000000"/>
        </a:accent4>
        <a:accent5>
          <a:srgbClr val="AAC0D7"/>
        </a:accent5>
        <a:accent6>
          <a:srgbClr val="81B0D4"/>
        </a:accent6>
        <a:hlink>
          <a:srgbClr val="48A1CA"/>
        </a:hlink>
        <a:folHlink>
          <a:srgbClr val="74C8BA"/>
        </a:folHlink>
      </a:clrScheme>
      <a:clrMap bg1="lt1" tx1="dk1" bg2="lt2" tx2="dk2" accent1="accent1" accent2="accent2" accent3="accent3" accent4="accent4" accent5="accent5" accent6="accent6" hlink="hlink" folHlink="folHlink"/>
    </a:extraClrScheme>
    <a:extraClrScheme>
      <a:clrScheme name="default 14">
        <a:dk1>
          <a:srgbClr val="666666"/>
        </a:dk1>
        <a:lt1>
          <a:srgbClr val="DCF2FD"/>
        </a:lt1>
        <a:dk2>
          <a:srgbClr val="DEEAD2"/>
        </a:dk2>
        <a:lt2>
          <a:srgbClr val="CCCCCC"/>
        </a:lt2>
        <a:accent1>
          <a:srgbClr val="006BB7"/>
        </a:accent1>
        <a:accent2>
          <a:srgbClr val="69B22D"/>
        </a:accent2>
        <a:accent3>
          <a:srgbClr val="EBF7FE"/>
        </a:accent3>
        <a:accent4>
          <a:srgbClr val="565656"/>
        </a:accent4>
        <a:accent5>
          <a:srgbClr val="AABAD8"/>
        </a:accent5>
        <a:accent6>
          <a:srgbClr val="5EA128"/>
        </a:accent6>
        <a:hlink>
          <a:srgbClr val="B8D654"/>
        </a:hlink>
        <a:folHlink>
          <a:srgbClr val="66CEF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Horizontal red line">
  <a:themeElements>
    <a:clrScheme name="Sanjel Colour Palette">
      <a:dk1>
        <a:srgbClr val="000000"/>
      </a:dk1>
      <a:lt1>
        <a:srgbClr val="FFFFFF"/>
      </a:lt1>
      <a:dk2>
        <a:srgbClr val="D1D3D4"/>
      </a:dk2>
      <a:lt2>
        <a:srgbClr val="777777"/>
      </a:lt2>
      <a:accent1>
        <a:srgbClr val="860038"/>
      </a:accent1>
      <a:accent2>
        <a:srgbClr val="3F7016"/>
      </a:accent2>
      <a:accent3>
        <a:srgbClr val="B66C00"/>
      </a:accent3>
      <a:accent4>
        <a:srgbClr val="09216D"/>
      </a:accent4>
      <a:accent5>
        <a:srgbClr val="831876"/>
      </a:accent5>
      <a:accent6>
        <a:srgbClr val="96C0CD"/>
      </a:accent6>
      <a:hlink>
        <a:srgbClr val="D1D3D4"/>
      </a:hlink>
      <a:folHlink>
        <a:srgbClr val="FF9A05"/>
      </a:folHlink>
    </a:clrScheme>
    <a:fontScheme name="Sanjel 2012 font set">
      <a:majorFont>
        <a:latin typeface="HelveticaNeueLT Std Blk Cn"/>
        <a:ea typeface=""/>
        <a:cs typeface=""/>
      </a:majorFont>
      <a:minorFont>
        <a:latin typeface="HelveticaNeueLT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err="1" smtClean="0">
            <a:latin typeface="+mn-lt"/>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13">
        <a:dk1>
          <a:srgbClr val="000000"/>
        </a:dk1>
        <a:lt1>
          <a:srgbClr val="C5C6C8"/>
        </a:lt1>
        <a:dk2>
          <a:srgbClr val="81A76D"/>
        </a:dk2>
        <a:lt2>
          <a:srgbClr val="77787B"/>
        </a:lt2>
        <a:accent1>
          <a:srgbClr val="007FB6"/>
        </a:accent1>
        <a:accent2>
          <a:srgbClr val="8FC3EA"/>
        </a:accent2>
        <a:accent3>
          <a:srgbClr val="DFDFE0"/>
        </a:accent3>
        <a:accent4>
          <a:srgbClr val="000000"/>
        </a:accent4>
        <a:accent5>
          <a:srgbClr val="AAC0D7"/>
        </a:accent5>
        <a:accent6>
          <a:srgbClr val="81B0D4"/>
        </a:accent6>
        <a:hlink>
          <a:srgbClr val="48A1CA"/>
        </a:hlink>
        <a:folHlink>
          <a:srgbClr val="74C8BA"/>
        </a:folHlink>
      </a:clrScheme>
      <a:clrMap bg1="lt1" tx1="dk1" bg2="lt2" tx2="dk2" accent1="accent1" accent2="accent2" accent3="accent3" accent4="accent4" accent5="accent5" accent6="accent6" hlink="hlink" folHlink="folHlink"/>
    </a:extraClrScheme>
    <a:extraClrScheme>
      <a:clrScheme name="default 14">
        <a:dk1>
          <a:srgbClr val="666666"/>
        </a:dk1>
        <a:lt1>
          <a:srgbClr val="DCF2FD"/>
        </a:lt1>
        <a:dk2>
          <a:srgbClr val="DEEAD2"/>
        </a:dk2>
        <a:lt2>
          <a:srgbClr val="CCCCCC"/>
        </a:lt2>
        <a:accent1>
          <a:srgbClr val="006BB7"/>
        </a:accent1>
        <a:accent2>
          <a:srgbClr val="69B22D"/>
        </a:accent2>
        <a:accent3>
          <a:srgbClr val="EBF7FE"/>
        </a:accent3>
        <a:accent4>
          <a:srgbClr val="565656"/>
        </a:accent4>
        <a:accent5>
          <a:srgbClr val="AABAD8"/>
        </a:accent5>
        <a:accent6>
          <a:srgbClr val="5EA128"/>
        </a:accent6>
        <a:hlink>
          <a:srgbClr val="B8D654"/>
        </a:hlink>
        <a:folHlink>
          <a:srgbClr val="66CEF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Horizontal red line">
  <a:themeElements>
    <a:clrScheme name="Sanjel Colour Palette">
      <a:dk1>
        <a:srgbClr val="000000"/>
      </a:dk1>
      <a:lt1>
        <a:srgbClr val="FFFFFF"/>
      </a:lt1>
      <a:dk2>
        <a:srgbClr val="D1D3D4"/>
      </a:dk2>
      <a:lt2>
        <a:srgbClr val="777777"/>
      </a:lt2>
      <a:accent1>
        <a:srgbClr val="860038"/>
      </a:accent1>
      <a:accent2>
        <a:srgbClr val="3F7016"/>
      </a:accent2>
      <a:accent3>
        <a:srgbClr val="B66C00"/>
      </a:accent3>
      <a:accent4>
        <a:srgbClr val="09216D"/>
      </a:accent4>
      <a:accent5>
        <a:srgbClr val="831876"/>
      </a:accent5>
      <a:accent6>
        <a:srgbClr val="96C0CD"/>
      </a:accent6>
      <a:hlink>
        <a:srgbClr val="D1D3D4"/>
      </a:hlink>
      <a:folHlink>
        <a:srgbClr val="FF9A05"/>
      </a:folHlink>
    </a:clrScheme>
    <a:fontScheme name="Sanjel 2012 font set">
      <a:majorFont>
        <a:latin typeface="HelveticaNeueLT Std Blk Cn"/>
        <a:ea typeface=""/>
        <a:cs typeface=""/>
      </a:majorFont>
      <a:minorFont>
        <a:latin typeface="HelveticaNeueLT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err="1" smtClean="0">
            <a:latin typeface="+mn-lt"/>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13">
        <a:dk1>
          <a:srgbClr val="000000"/>
        </a:dk1>
        <a:lt1>
          <a:srgbClr val="C5C6C8"/>
        </a:lt1>
        <a:dk2>
          <a:srgbClr val="81A76D"/>
        </a:dk2>
        <a:lt2>
          <a:srgbClr val="77787B"/>
        </a:lt2>
        <a:accent1>
          <a:srgbClr val="007FB6"/>
        </a:accent1>
        <a:accent2>
          <a:srgbClr val="8FC3EA"/>
        </a:accent2>
        <a:accent3>
          <a:srgbClr val="DFDFE0"/>
        </a:accent3>
        <a:accent4>
          <a:srgbClr val="000000"/>
        </a:accent4>
        <a:accent5>
          <a:srgbClr val="AAC0D7"/>
        </a:accent5>
        <a:accent6>
          <a:srgbClr val="81B0D4"/>
        </a:accent6>
        <a:hlink>
          <a:srgbClr val="48A1CA"/>
        </a:hlink>
        <a:folHlink>
          <a:srgbClr val="74C8BA"/>
        </a:folHlink>
      </a:clrScheme>
      <a:clrMap bg1="lt1" tx1="dk1" bg2="lt2" tx2="dk2" accent1="accent1" accent2="accent2" accent3="accent3" accent4="accent4" accent5="accent5" accent6="accent6" hlink="hlink" folHlink="folHlink"/>
    </a:extraClrScheme>
    <a:extraClrScheme>
      <a:clrScheme name="default 14">
        <a:dk1>
          <a:srgbClr val="666666"/>
        </a:dk1>
        <a:lt1>
          <a:srgbClr val="DCF2FD"/>
        </a:lt1>
        <a:dk2>
          <a:srgbClr val="DEEAD2"/>
        </a:dk2>
        <a:lt2>
          <a:srgbClr val="CCCCCC"/>
        </a:lt2>
        <a:accent1>
          <a:srgbClr val="006BB7"/>
        </a:accent1>
        <a:accent2>
          <a:srgbClr val="69B22D"/>
        </a:accent2>
        <a:accent3>
          <a:srgbClr val="EBF7FE"/>
        </a:accent3>
        <a:accent4>
          <a:srgbClr val="565656"/>
        </a:accent4>
        <a:accent5>
          <a:srgbClr val="AABAD8"/>
        </a:accent5>
        <a:accent6>
          <a:srgbClr val="5EA128"/>
        </a:accent6>
        <a:hlink>
          <a:srgbClr val="B8D654"/>
        </a:hlink>
        <a:folHlink>
          <a:srgbClr val="66CEF6"/>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anjel Colour Palette">
    <a:dk1>
      <a:srgbClr val="000000"/>
    </a:dk1>
    <a:lt1>
      <a:srgbClr val="FFFFFF"/>
    </a:lt1>
    <a:dk2>
      <a:srgbClr val="D1D3D4"/>
    </a:dk2>
    <a:lt2>
      <a:srgbClr val="777777"/>
    </a:lt2>
    <a:accent1>
      <a:srgbClr val="860038"/>
    </a:accent1>
    <a:accent2>
      <a:srgbClr val="3F7016"/>
    </a:accent2>
    <a:accent3>
      <a:srgbClr val="B66C00"/>
    </a:accent3>
    <a:accent4>
      <a:srgbClr val="09216D"/>
    </a:accent4>
    <a:accent5>
      <a:srgbClr val="831876"/>
    </a:accent5>
    <a:accent6>
      <a:srgbClr val="96C0CD"/>
    </a:accent6>
    <a:hlink>
      <a:srgbClr val="D1D3D4"/>
    </a:hlink>
    <a:folHlink>
      <a:srgbClr val="FF9A05"/>
    </a:folHlink>
  </a:clrScheme>
</a:themeOverride>
</file>

<file path=docProps/app.xml><?xml version="1.0" encoding="utf-8"?>
<Properties xmlns="http://schemas.openxmlformats.org/officeDocument/2006/extended-properties" xmlns:vt="http://schemas.openxmlformats.org/officeDocument/2006/docPropsVTypes">
  <Template/>
  <TotalTime>42246</TotalTime>
  <Words>20747</Words>
  <Application>Microsoft Office PowerPoint</Application>
  <PresentationFormat>Widescreen</PresentationFormat>
  <Paragraphs>3195</Paragraphs>
  <Slides>376</Slides>
  <Notes>74</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376</vt:i4>
      </vt:variant>
    </vt:vector>
  </HeadingPairs>
  <TitlesOfParts>
    <vt:vector size="392" baseType="lpstr">
      <vt:lpstr>ＭＳ Ｐゴシック</vt:lpstr>
      <vt:lpstr>Arial</vt:lpstr>
      <vt:lpstr>Arial Narrow</vt:lpstr>
      <vt:lpstr>Calibri</vt:lpstr>
      <vt:lpstr>Courier New</vt:lpstr>
      <vt:lpstr>HelveticaNeueLT Std</vt:lpstr>
      <vt:lpstr>HelveticaNeueLT Std Blk Cn</vt:lpstr>
      <vt:lpstr>Times</vt:lpstr>
      <vt:lpstr>Times New Roman</vt:lpstr>
      <vt:lpstr>Wingdings</vt:lpstr>
      <vt:lpstr>Wingdings 2</vt:lpstr>
      <vt:lpstr>Horizontal red line</vt:lpstr>
      <vt:lpstr>1_Horizontal red line</vt:lpstr>
      <vt:lpstr>2_Horizontal red line</vt:lpstr>
      <vt:lpstr>3_Horizontal red line</vt:lpstr>
      <vt:lpstr>Worksheet</vt:lpstr>
      <vt:lpstr>Supervisor one</vt:lpstr>
      <vt:lpstr>Supervisor in TRAINING General introduction</vt:lpstr>
      <vt:lpstr>AGENDA</vt:lpstr>
      <vt:lpstr>AGENDA</vt:lpstr>
      <vt:lpstr>AGENDA</vt:lpstr>
      <vt:lpstr>AGENDA</vt:lpstr>
      <vt:lpstr>AGENDA</vt:lpstr>
      <vt:lpstr>Supervisor in TRAINING General introduction</vt:lpstr>
      <vt:lpstr>Supervisor in TRAINING General introduction</vt:lpstr>
      <vt:lpstr>Red Deer Site Orientation aerial view with muster points</vt:lpstr>
      <vt:lpstr>Red Deer Site Orientation  Building Rules</vt:lpstr>
      <vt:lpstr>Red Deer Site Orientation  Tour</vt:lpstr>
      <vt:lpstr> Operations career Path New Employee to team leader / Supervisor 4</vt:lpstr>
      <vt:lpstr>Supervisor in TRAINING course evaluation </vt:lpstr>
      <vt:lpstr>Supervisor in TRAINING Vision &amp; Mission poster</vt:lpstr>
      <vt:lpstr>Supervisor in TRAINING vision &amp; mission</vt:lpstr>
      <vt:lpstr>Supervisor in TRAINING guiding principles</vt:lpstr>
      <vt:lpstr>Supervisor in TRAINING unspoken expectations “pride”</vt:lpstr>
      <vt:lpstr>Cementing corporate standard 7a</vt:lpstr>
      <vt:lpstr>Sanjel corporate standards 07a where to find it</vt:lpstr>
      <vt:lpstr>Sanjel corporate standards 07a where to find it</vt:lpstr>
      <vt:lpstr>Cementing corporate standard 7a Key Takeaways as supervisor</vt:lpstr>
      <vt:lpstr>Cementing corporate standard 7a Key Takeaways as supervisor</vt:lpstr>
      <vt:lpstr>Cementing corporate standard 7a Key Take a ways as supervisor</vt:lpstr>
      <vt:lpstr>Cementing corporate standard 7a Key Takeaways as supervisor</vt:lpstr>
      <vt:lpstr>Crew briefing jsa &amp; Journey management plan </vt:lpstr>
      <vt:lpstr>Job Preparation Steacs briefing exercise</vt:lpstr>
      <vt:lpstr>Job Preparation Steacs briefing exercise</vt:lpstr>
      <vt:lpstr>Job Preparation Steacs briefing exercise</vt:lpstr>
      <vt:lpstr>Job Preparation Steacs briefing exercise</vt:lpstr>
      <vt:lpstr>Journey Management  demonstration </vt:lpstr>
      <vt:lpstr>Journey management demonstration </vt:lpstr>
      <vt:lpstr>Journey management demonstration </vt:lpstr>
      <vt:lpstr>Journey management demonstration </vt:lpstr>
      <vt:lpstr>Journey management demonstration </vt:lpstr>
      <vt:lpstr>Journey management demonstration </vt:lpstr>
      <vt:lpstr>Journey management  demonstration </vt:lpstr>
      <vt:lpstr>Journey management demonstration</vt:lpstr>
      <vt:lpstr>High risk Journey management  demonstration</vt:lpstr>
      <vt:lpstr>High risk Journey management  demonstration </vt:lpstr>
      <vt:lpstr>Journey management demonstration </vt:lpstr>
      <vt:lpstr>Journey management  imitation </vt:lpstr>
      <vt:lpstr>Hole preparation &amp; pre-flushes and spacers </vt:lpstr>
      <vt:lpstr>Hole preparation Drilling Mud</vt:lpstr>
      <vt:lpstr>Hole preparation Drilling Mud</vt:lpstr>
      <vt:lpstr>Hole preparation Drilling Mud</vt:lpstr>
      <vt:lpstr>Hole preparation Drilling Mud</vt:lpstr>
      <vt:lpstr>Hole preparation Drilling Mud removal </vt:lpstr>
      <vt:lpstr>Hole preparation Drilling Mud removal </vt:lpstr>
      <vt:lpstr>Hole preparation Drilling Mud conditioning</vt:lpstr>
      <vt:lpstr>Hole preparation Centralization</vt:lpstr>
      <vt:lpstr>Hole preparation Displacement efficiency</vt:lpstr>
      <vt:lpstr>Hole preparation Reciprocation and Rotation</vt:lpstr>
      <vt:lpstr>Hole preparation Reciprocation and Rotation</vt:lpstr>
      <vt:lpstr>Pre-flushes and Spacers types </vt:lpstr>
      <vt:lpstr>Pre-flushes and Spacers types </vt:lpstr>
      <vt:lpstr>Pre-flushes and Spacers types </vt:lpstr>
      <vt:lpstr>Pre-flushes and Spacers types </vt:lpstr>
      <vt:lpstr>Pre-flushes and Spacers types </vt:lpstr>
      <vt:lpstr>Pre-flushes and Spacers types </vt:lpstr>
      <vt:lpstr>Pre-flushes and Spacers types </vt:lpstr>
      <vt:lpstr>Pre-flushes and Spacers types waterwet max</vt:lpstr>
      <vt:lpstr>Pre-flushes and Spacers types waterwet max</vt:lpstr>
      <vt:lpstr>Pre-flushes and Spacers Wettability – Rotor Test</vt:lpstr>
      <vt:lpstr>Pre-flushes and Spacers Wettability – Rotor Test</vt:lpstr>
      <vt:lpstr>Pre-flushes and Spacers types others</vt:lpstr>
      <vt:lpstr>Plugs, plug loading heads &amp; displacement</vt:lpstr>
      <vt:lpstr>Preparing for displacement</vt:lpstr>
      <vt:lpstr>Preparing for displacement</vt:lpstr>
      <vt:lpstr>Preparing for displacement</vt:lpstr>
      <vt:lpstr>Preparing for displacement</vt:lpstr>
      <vt:lpstr>Preparing for displacement</vt:lpstr>
      <vt:lpstr>Loading the Plug loading head</vt:lpstr>
      <vt:lpstr>Loading the Plug loading head - Cont.</vt:lpstr>
      <vt:lpstr>Preparing for displacement</vt:lpstr>
      <vt:lpstr>Dropping the plug</vt:lpstr>
      <vt:lpstr>Dropping the plug</vt:lpstr>
      <vt:lpstr>Displacing </vt:lpstr>
      <vt:lpstr>Displacing </vt:lpstr>
      <vt:lpstr>Did not bump</vt:lpstr>
      <vt:lpstr>Did not bump - MOC</vt:lpstr>
      <vt:lpstr>Technical data handbook </vt:lpstr>
      <vt:lpstr>Technical data handbook Sanjel Handbook</vt:lpstr>
      <vt:lpstr>Technical data handbook Sanjel Handbook</vt:lpstr>
      <vt:lpstr>Technical data handbook Capacity definitions</vt:lpstr>
      <vt:lpstr>Technical data handbook Capacity definitions</vt:lpstr>
      <vt:lpstr>Technical data handbook Capacity definitions</vt:lpstr>
      <vt:lpstr>Technical data handbook Capacity definitions</vt:lpstr>
      <vt:lpstr>Technical data handbook Capacity definitions</vt:lpstr>
      <vt:lpstr>Technical data handbook Capacity definitions</vt:lpstr>
      <vt:lpstr>Technical data handbook Capacity definitions</vt:lpstr>
      <vt:lpstr>Technical data handbook handbook-Capacity </vt:lpstr>
      <vt:lpstr>Technical data handbook handbook-Capacity</vt:lpstr>
      <vt:lpstr>PowerPoint Presentation</vt:lpstr>
      <vt:lpstr>PowerPoint Presentation</vt:lpstr>
      <vt:lpstr>PowerPoint Presentation</vt:lpstr>
      <vt:lpstr>PowerPoint Presentation</vt:lpstr>
      <vt:lpstr>Capacity calculations</vt:lpstr>
      <vt:lpstr>Calculating Height</vt:lpstr>
      <vt:lpstr>MORE Capacity calculations</vt:lpstr>
      <vt:lpstr>MORE Capacity calculations</vt:lpstr>
      <vt:lpstr>Handbook – Annular Capacities</vt:lpstr>
      <vt:lpstr>PowerPoint Presentation</vt:lpstr>
      <vt:lpstr>PowerPoint Presentation</vt:lpstr>
      <vt:lpstr>PowerPoint Presentation</vt:lpstr>
      <vt:lpstr>Annular capacity - Excess</vt:lpstr>
      <vt:lpstr>PowerPoint Presentation</vt:lpstr>
      <vt:lpstr>Annular capacity calculations</vt:lpstr>
      <vt:lpstr>Annular capacity calculations</vt:lpstr>
      <vt:lpstr>More Annular capacity calculations</vt:lpstr>
      <vt:lpstr>Handbook – Pipe Strengths and dimensions</vt:lpstr>
      <vt:lpstr>Pipe Strengths</vt:lpstr>
      <vt:lpstr>Pipe Strengths</vt:lpstr>
      <vt:lpstr>Pipe Strengths</vt:lpstr>
      <vt:lpstr>Pipe Strengths</vt:lpstr>
      <vt:lpstr>Pipe Strength Questions </vt:lpstr>
      <vt:lpstr>PowerPoint Presentation</vt:lpstr>
      <vt:lpstr>Homework Day 1 Review all day’s material Read Ch 2 – SCS 7A Cementing, CH 25 - 27 Sign out !</vt:lpstr>
      <vt:lpstr>Cement calculations</vt:lpstr>
      <vt:lpstr>Cement calculations</vt:lpstr>
      <vt:lpstr>Hydrostatic Pressure</vt:lpstr>
      <vt:lpstr>Hydrostatic Pressure</vt:lpstr>
      <vt:lpstr>Hydrostatic Differential</vt:lpstr>
      <vt:lpstr>Hydrostatic Differential</vt:lpstr>
      <vt:lpstr>pressure testing Methodology</vt:lpstr>
      <vt:lpstr>Key Definitions</vt:lpstr>
      <vt:lpstr>Hydrostatic Pressure Differential, Friction &amp; Plug Bump Overpressure</vt:lpstr>
      <vt:lpstr>MATP, Pressure Test Values, Trips For The Job &amp; PRV Setting</vt:lpstr>
      <vt:lpstr>Items to Confirm as a Supervisor</vt:lpstr>
      <vt:lpstr>Surface casing calculations</vt:lpstr>
      <vt:lpstr>Surface Casing</vt:lpstr>
      <vt:lpstr>Job procedure</vt:lpstr>
      <vt:lpstr>Surface Example job</vt:lpstr>
      <vt:lpstr>Surface casing example</vt:lpstr>
      <vt:lpstr>Surface casing example</vt:lpstr>
      <vt:lpstr>Surface casing example</vt:lpstr>
      <vt:lpstr>Surface casing example</vt:lpstr>
      <vt:lpstr>Surface casing example</vt:lpstr>
      <vt:lpstr>Surface casing example – cheat sheet</vt:lpstr>
      <vt:lpstr>Introduction to The field cement calculator</vt:lpstr>
      <vt:lpstr>Primary cementing calculations tab</vt:lpstr>
      <vt:lpstr>Field cement Calculator Location</vt:lpstr>
      <vt:lpstr>PowerPoint Presentation</vt:lpstr>
      <vt:lpstr>Field Cement Calculator</vt:lpstr>
      <vt:lpstr>Primary field Cement Calculator</vt:lpstr>
      <vt:lpstr>Primary Field Cement Calculator</vt:lpstr>
      <vt:lpstr>Primary Field Cement Calculator</vt:lpstr>
      <vt:lpstr>Primary Field Cement Calculator</vt:lpstr>
      <vt:lpstr>Primary Field Cement Calculator</vt:lpstr>
      <vt:lpstr>Primary Field Cement Calculator</vt:lpstr>
      <vt:lpstr>Primary Field Cement Calculator</vt:lpstr>
      <vt:lpstr>Primary Field Cement Calculator</vt:lpstr>
      <vt:lpstr>Primary Field Cement Calculator</vt:lpstr>
      <vt:lpstr>Primary Field Cement Calculator</vt:lpstr>
      <vt:lpstr>Surface casing Practice 1 </vt:lpstr>
      <vt:lpstr>Surface casing Practice 2 </vt:lpstr>
      <vt:lpstr>Buoyancy</vt:lpstr>
      <vt:lpstr>Buoyancy</vt:lpstr>
      <vt:lpstr>Buoyancy - Forces</vt:lpstr>
      <vt:lpstr>Buoyancy - Forces</vt:lpstr>
      <vt:lpstr>Buoyancy - Forces</vt:lpstr>
      <vt:lpstr>Buoyancy - Forces</vt:lpstr>
      <vt:lpstr>Buoyancy - Forces</vt:lpstr>
      <vt:lpstr>Surface Example job</vt:lpstr>
      <vt:lpstr>Surface casing example </vt:lpstr>
      <vt:lpstr>Surface casing example </vt:lpstr>
      <vt:lpstr>Buoyancy Practice 1</vt:lpstr>
      <vt:lpstr>Surface casing Practice 3 </vt:lpstr>
      <vt:lpstr>Exercise Rig up Steacs briefing</vt:lpstr>
      <vt:lpstr>Rig up steacs briefing</vt:lpstr>
      <vt:lpstr>Rig up steacs briefing</vt:lpstr>
      <vt:lpstr>Rig up steacs briefing</vt:lpstr>
      <vt:lpstr>Rig up steacs briefing</vt:lpstr>
      <vt:lpstr>Rig up steacs briefing</vt:lpstr>
      <vt:lpstr>Rig up steacs briefing</vt:lpstr>
      <vt:lpstr>Rig up steacs briefing</vt:lpstr>
      <vt:lpstr>Rig up steacs briefing Scenario</vt:lpstr>
      <vt:lpstr>Rig up steacs OSR briefing</vt:lpstr>
      <vt:lpstr>Rig up steacs OSR briefing</vt:lpstr>
      <vt:lpstr>Rig up steacs briefing Scenario</vt:lpstr>
      <vt:lpstr>Homework do example on Next Slide. read instruction documents in ch 10 – 15. review MATERIAL For Day 3 quiz: Read CHPT 2 – SCS 7A; slides 48-71, 87-129.</vt:lpstr>
      <vt:lpstr>Homework Scenario &amp; Read instruction documents</vt:lpstr>
      <vt:lpstr>Quiz instruction documents and review homework example</vt:lpstr>
      <vt:lpstr>Long String calculations</vt:lpstr>
      <vt:lpstr>Intermediate Casing </vt:lpstr>
      <vt:lpstr>Production Casing</vt:lpstr>
      <vt:lpstr>LEAD / TAIL BLENDS</vt:lpstr>
      <vt:lpstr>Job procedure</vt:lpstr>
      <vt:lpstr>Intermediate Example</vt:lpstr>
      <vt:lpstr>Intermediate casing example</vt:lpstr>
      <vt:lpstr>intermediate casing example</vt:lpstr>
      <vt:lpstr>intermediate casing example</vt:lpstr>
      <vt:lpstr>intermediate casing example</vt:lpstr>
      <vt:lpstr>intermediate casing example</vt:lpstr>
      <vt:lpstr>Intermediate casing example</vt:lpstr>
      <vt:lpstr>Intermediate casing example</vt:lpstr>
      <vt:lpstr>Intermediate casing example</vt:lpstr>
      <vt:lpstr>Intermediate casing example</vt:lpstr>
      <vt:lpstr>Intermediate casing example – cheat sheet</vt:lpstr>
      <vt:lpstr>Production casing Practice 1 </vt:lpstr>
      <vt:lpstr>Production casing Practice 2 </vt:lpstr>
      <vt:lpstr>Displacing with mud </vt:lpstr>
      <vt:lpstr>Mud Aeration</vt:lpstr>
      <vt:lpstr>Mud Aeration Formula</vt:lpstr>
      <vt:lpstr>Mud Aeration Formula</vt:lpstr>
      <vt:lpstr>Mud Aeration</vt:lpstr>
      <vt:lpstr>Mud Aeration</vt:lpstr>
      <vt:lpstr>Did not bump</vt:lpstr>
      <vt:lpstr>Did not bump - MOC</vt:lpstr>
      <vt:lpstr>Intermediate casing Practice 1 </vt:lpstr>
      <vt:lpstr>Exercise pre-job rig crew and Sanjel steacs briefing</vt:lpstr>
      <vt:lpstr>PRE-JOB rig crew and sanjel steacs briefing</vt:lpstr>
      <vt:lpstr>Pre-Job rig crew and sanjel steacs how to find it </vt:lpstr>
      <vt:lpstr>PRE-JOB rig crew and sanjel steacs briefing</vt:lpstr>
      <vt:lpstr>PRE-JOB rig crew and sanjel steacs briefing</vt:lpstr>
      <vt:lpstr>PRE-JOB rig crew and sanjel steacs briefing</vt:lpstr>
      <vt:lpstr>PRE-JOB rig crew and sanjel steacs briefing</vt:lpstr>
      <vt:lpstr>PRE-JOB rig crew and sanjel steacs briefing</vt:lpstr>
      <vt:lpstr>PRE-JOB rig crew and sanjel steacs briefing</vt:lpstr>
      <vt:lpstr>PRE-JOB rig crew and sanjel steacs briefing Scenario</vt:lpstr>
      <vt:lpstr>Post-JOB sanjel steacs briefing</vt:lpstr>
      <vt:lpstr>Post-JOB sanjel steacs briefing</vt:lpstr>
      <vt:lpstr>Post-JOB sanjel steacs briefing</vt:lpstr>
      <vt:lpstr>Homework do example on Next Slide. read instruction documents in ch 16 – 20. review MATERIAL For Day 4 quiz: CHPT 6, 26; Read slides 48-86, 130-144, &amp; 189-204.</vt:lpstr>
      <vt:lpstr>Homework Scenario &amp; Read instruction documents</vt:lpstr>
      <vt:lpstr>Quiz  review homework example</vt:lpstr>
      <vt:lpstr>Cement plug calculations</vt:lpstr>
      <vt:lpstr>Reasons for Spotting plugs</vt:lpstr>
      <vt:lpstr>Balanced plug</vt:lpstr>
      <vt:lpstr>Balanced plug</vt:lpstr>
      <vt:lpstr>Balanced plug</vt:lpstr>
      <vt:lpstr>Balanced plug in casing example </vt:lpstr>
      <vt:lpstr>Balanced plug in casing example </vt:lpstr>
      <vt:lpstr>Balanced plug in casing example </vt:lpstr>
      <vt:lpstr>Balanced plug in casing example </vt:lpstr>
      <vt:lpstr>Balanced plug in casing example </vt:lpstr>
      <vt:lpstr>Balanced plug in casing example </vt:lpstr>
      <vt:lpstr>Balanced plug in casing example </vt:lpstr>
      <vt:lpstr>Balanced plug example– cheat sheet</vt:lpstr>
      <vt:lpstr>plug cementing calculations tab</vt:lpstr>
      <vt:lpstr>Plug Field Cement Calculator</vt:lpstr>
      <vt:lpstr>Plug Field Cement Calculator</vt:lpstr>
      <vt:lpstr>Plug Field Cement Calculator</vt:lpstr>
      <vt:lpstr>Plug Field Cement Calculator</vt:lpstr>
      <vt:lpstr>Plug Field Cement Calculator</vt:lpstr>
      <vt:lpstr>Plug Field Cement Calculator</vt:lpstr>
      <vt:lpstr>Plug Field Cement Calculator</vt:lpstr>
      <vt:lpstr>Plug Field Cement Calculator</vt:lpstr>
      <vt:lpstr>Balanced plug in casing Practice 1</vt:lpstr>
      <vt:lpstr>Balanced plug in casing Practice 2</vt:lpstr>
      <vt:lpstr>Balanced plug in Open Hole example </vt:lpstr>
      <vt:lpstr>Balanced plug in Open Hole example </vt:lpstr>
      <vt:lpstr>Balanced plug in Open Hole example </vt:lpstr>
      <vt:lpstr>Balanced plug in Open Hole example </vt:lpstr>
      <vt:lpstr>Balanced plug in Open Hole example </vt:lpstr>
      <vt:lpstr>Balanced plug in Open Hole example </vt:lpstr>
      <vt:lpstr>Balanced plug in Open hole example </vt:lpstr>
      <vt:lpstr>Balanced plug example– cheat sheet</vt:lpstr>
      <vt:lpstr>Balanced plug in Open hole Practice 1</vt:lpstr>
      <vt:lpstr>Balanced plug in Open Hole Practice 2</vt:lpstr>
      <vt:lpstr>Balanced plug in Open Hole Practice 3</vt:lpstr>
      <vt:lpstr>eService</vt:lpstr>
      <vt:lpstr>Table of contents</vt:lpstr>
      <vt:lpstr> What is eservice</vt:lpstr>
      <vt:lpstr> The eservice process</vt:lpstr>
      <vt:lpstr> The eservice process</vt:lpstr>
      <vt:lpstr> Job package</vt:lpstr>
      <vt:lpstr> Job package Status </vt:lpstr>
      <vt:lpstr> Importing a Call Sheet</vt:lpstr>
      <vt:lpstr> Importing a Call Sheet</vt:lpstr>
      <vt:lpstr> Creating a new job Package</vt:lpstr>
      <vt:lpstr>Creating a New job package</vt:lpstr>
      <vt:lpstr> Creating a new job Package</vt:lpstr>
      <vt:lpstr>Creating a Service Report</vt:lpstr>
      <vt:lpstr>Creating a Service Report</vt:lpstr>
      <vt:lpstr>Creating a Service Report</vt:lpstr>
      <vt:lpstr>Creating a Service Report</vt:lpstr>
      <vt:lpstr>Creating a Service Report</vt:lpstr>
      <vt:lpstr>Creating a Service Report</vt:lpstr>
      <vt:lpstr>Creating a Service Report</vt:lpstr>
      <vt:lpstr>Creating a Service Report</vt:lpstr>
      <vt:lpstr>Creating a Service Report</vt:lpstr>
      <vt:lpstr>Creating a Service Report</vt:lpstr>
      <vt:lpstr>Creating a Service Report</vt:lpstr>
      <vt:lpstr>Creating a Service Report</vt:lpstr>
      <vt:lpstr>Creating a Service Report</vt:lpstr>
      <vt:lpstr>Creating a Service Report</vt:lpstr>
      <vt:lpstr>Creating a Service Report</vt:lpstr>
      <vt:lpstr>Creating a Service Report</vt:lpstr>
      <vt:lpstr>Creating a Service Report</vt:lpstr>
      <vt:lpstr>Creating a Service Report</vt:lpstr>
      <vt:lpstr>Creating a Service Report</vt:lpstr>
      <vt:lpstr>Creating a Service Report</vt:lpstr>
      <vt:lpstr>Creating a Service Report</vt:lpstr>
      <vt:lpstr>Creating a Service Report</vt:lpstr>
      <vt:lpstr>Creating a Service Report</vt:lpstr>
      <vt:lpstr>Creating a Service Report</vt:lpstr>
      <vt:lpstr>Creating a Service Report</vt:lpstr>
      <vt:lpstr>Creating a Service Report</vt:lpstr>
      <vt:lpstr>Creating a Service Report</vt:lpstr>
      <vt:lpstr> Create Service Ticket</vt:lpstr>
      <vt:lpstr> Create Service Ticket</vt:lpstr>
      <vt:lpstr> Create Service Ticket – Book Less Discount</vt:lpstr>
      <vt:lpstr> Calculating Product</vt:lpstr>
      <vt:lpstr> Calculating Product</vt:lpstr>
      <vt:lpstr> Calculating Product</vt:lpstr>
      <vt:lpstr> Calculating Product</vt:lpstr>
      <vt:lpstr> Calculating Product</vt:lpstr>
      <vt:lpstr> Book Less Discount – Line Items</vt:lpstr>
      <vt:lpstr> Book Less Discount – Line Items</vt:lpstr>
      <vt:lpstr> Book Less Discount – Line Items</vt:lpstr>
      <vt:lpstr>Book Less Discount – Line Items</vt:lpstr>
      <vt:lpstr>Book Less Discount – Line Items</vt:lpstr>
      <vt:lpstr>Book Less Discount – Line Items</vt:lpstr>
      <vt:lpstr>Book Less Discount – Line Items</vt:lpstr>
      <vt:lpstr>Book Less Discount – Line Items</vt:lpstr>
      <vt:lpstr>Book Less Discount – Line Items</vt:lpstr>
      <vt:lpstr>Book Less Discount – Line Items</vt:lpstr>
      <vt:lpstr> Create Service Ticket – As per bid</vt:lpstr>
      <vt:lpstr> As per bid – Line Items</vt:lpstr>
      <vt:lpstr> As Per Bid – Line Items</vt:lpstr>
      <vt:lpstr>As Per Bid – Line Items</vt:lpstr>
      <vt:lpstr>As per bid – line items</vt:lpstr>
      <vt:lpstr>As per bid – line items</vt:lpstr>
      <vt:lpstr>As per bid – Line Items</vt:lpstr>
      <vt:lpstr>AS PER BID – Line Items</vt:lpstr>
      <vt:lpstr>eService express – Adjusting Line Items</vt:lpstr>
      <vt:lpstr>eService express – Adjusting Line Items</vt:lpstr>
      <vt:lpstr>Attaching an FDAS file</vt:lpstr>
      <vt:lpstr>Attaching an FDAS file</vt:lpstr>
      <vt:lpstr>Attaching an FDAS file</vt:lpstr>
      <vt:lpstr>Printing a job package</vt:lpstr>
      <vt:lpstr>Client Stamps</vt:lpstr>
      <vt:lpstr>Client Stamps</vt:lpstr>
      <vt:lpstr>Sending the job package</vt:lpstr>
      <vt:lpstr>Sending the job package</vt:lpstr>
      <vt:lpstr>Exercise treatment report and ticket creation  For Training purposes please do not update eservice    </vt:lpstr>
      <vt:lpstr>Exercise treatment report and ticket</vt:lpstr>
      <vt:lpstr>Fdas</vt:lpstr>
      <vt:lpstr>FDAS</vt:lpstr>
      <vt:lpstr>FDAS Setup – Schematic and pics</vt:lpstr>
      <vt:lpstr>FDAS Setup – Schematic All Electronics</vt:lpstr>
      <vt:lpstr>FDAS Setup – Schematic Pressure Signals</vt:lpstr>
      <vt:lpstr>FDAS Setup – Schematic rate Signals</vt:lpstr>
      <vt:lpstr>FDAS Setup – Schematic bulk and mix water Signals</vt:lpstr>
      <vt:lpstr>FDAS Setup – Schematic flow meter, density and tank level Signals</vt:lpstr>
      <vt:lpstr>FDAS Setup - General</vt:lpstr>
      <vt:lpstr>FDAS Setup - General</vt:lpstr>
      <vt:lpstr>FDAS Setup - general</vt:lpstr>
      <vt:lpstr>FDAS Setup – Start unit</vt:lpstr>
      <vt:lpstr>FDAS Setup – Start unit</vt:lpstr>
      <vt:lpstr>FDAS Setup – WITS hardware</vt:lpstr>
      <vt:lpstr>FDAS Setup – WITS</vt:lpstr>
      <vt:lpstr>FDAS Setup – Record Job</vt:lpstr>
      <vt:lpstr>FDAS Setup – Format Chart</vt:lpstr>
      <vt:lpstr>FDAS Setup – Format Chart</vt:lpstr>
      <vt:lpstr>FDAS Setup – Format Chart</vt:lpstr>
      <vt:lpstr>FDAS Setup – Format Chart</vt:lpstr>
      <vt:lpstr>FDAS Setup – Print Chart</vt:lpstr>
      <vt:lpstr>FDAS Setup – Print Chart</vt:lpstr>
      <vt:lpstr>FDAS Troubleshooting COMMON fdas issues</vt:lpstr>
      <vt:lpstr> FDAS Troubleshooting Test connections</vt:lpstr>
      <vt:lpstr>FDAS TROUBLESHOOTING Test connections (continued)</vt:lpstr>
      <vt:lpstr>FDAS TROUBLESHOOTING CHECK connections</vt:lpstr>
      <vt:lpstr>FDAS TROUBLESHOOTING CHECK connections (CONTINUED)</vt:lpstr>
      <vt:lpstr>FDAS TROUBLESHOOTING CHECK connections (CONTINUED)</vt:lpstr>
      <vt:lpstr>FDAS TROUBLESHOOTING CHECK connections (CONTINUED)</vt:lpstr>
      <vt:lpstr>FDAS TROUBLESHOOTING PLC Ip address</vt:lpstr>
      <vt:lpstr>FDAS TROUBLESHOOTING Toughbook ip address</vt:lpstr>
      <vt:lpstr>FDAS TROUBLESHOOTING Getting the .csv file</vt:lpstr>
      <vt:lpstr>Exercise FDAS chart creation</vt:lpstr>
      <vt:lpstr>Exercise FDAS chart creation</vt:lpstr>
      <vt:lpstr>Final Practical</vt:lpstr>
      <vt:lpstr>Final Practical Instructions</vt:lpstr>
      <vt:lpstr>Final Practical Instructions</vt:lpstr>
      <vt:lpstr>Final Practical Instructions</vt:lpstr>
    </vt:vector>
  </TitlesOfParts>
  <Company>Sanjel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Services Template</dc:title>
  <dc:creator>Vivienne Allen</dc:creator>
  <cp:lastModifiedBy>Clayton Beniuk</cp:lastModifiedBy>
  <cp:revision>2016</cp:revision>
  <cp:lastPrinted>2017-08-30T02:07:01Z</cp:lastPrinted>
  <dcterms:created xsi:type="dcterms:W3CDTF">2008-04-09T15:14:19Z</dcterms:created>
  <dcterms:modified xsi:type="dcterms:W3CDTF">2018-05-22T19:36:57Z</dcterms:modified>
</cp:coreProperties>
</file>